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6.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7.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8.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9.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0.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1.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4.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15.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6.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17.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18.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19.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20.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21.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22.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3.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24.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25.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26.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27.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28.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29.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0.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1.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2.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3.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4.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sldIdLst>
    <p:sldId id="446" r:id="rId5"/>
    <p:sldId id="470" r:id="rId6"/>
    <p:sldId id="506" r:id="rId7"/>
    <p:sldId id="509" r:id="rId8"/>
    <p:sldId id="464" r:id="rId9"/>
    <p:sldId id="450" r:id="rId10"/>
    <p:sldId id="469" r:id="rId11"/>
    <p:sldId id="456" r:id="rId12"/>
    <p:sldId id="514" r:id="rId13"/>
    <p:sldId id="488" r:id="rId14"/>
    <p:sldId id="525" r:id="rId15"/>
    <p:sldId id="489" r:id="rId16"/>
    <p:sldId id="517" r:id="rId17"/>
    <p:sldId id="518" r:id="rId18"/>
    <p:sldId id="519" r:id="rId19"/>
    <p:sldId id="522" r:id="rId20"/>
    <p:sldId id="490" r:id="rId21"/>
    <p:sldId id="520" r:id="rId22"/>
    <p:sldId id="521" r:id="rId23"/>
    <p:sldId id="515" r:id="rId24"/>
    <p:sldId id="526" r:id="rId25"/>
    <p:sldId id="523" r:id="rId26"/>
    <p:sldId id="473" r:id="rId27"/>
    <p:sldId id="472" r:id="rId28"/>
    <p:sldId id="471" r:id="rId29"/>
    <p:sldId id="460" r:id="rId30"/>
    <p:sldId id="404" r:id="rId31"/>
    <p:sldId id="395" r:id="rId32"/>
    <p:sldId id="366" r:id="rId33"/>
    <p:sldId id="378" r:id="rId34"/>
    <p:sldId id="375" r:id="rId35"/>
    <p:sldId id="376" r:id="rId36"/>
    <p:sldId id="477" r:id="rId37"/>
    <p:sldId id="478" r:id="rId38"/>
    <p:sldId id="38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boily" initials="mb"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1658" autoAdjust="0"/>
    <p:restoredTop sz="78947" autoAdjust="0"/>
  </p:normalViewPr>
  <p:slideViewPr>
    <p:cSldViewPr snapToGrid="0">
      <p:cViewPr varScale="1">
        <p:scale>
          <a:sx n="114" d="100"/>
          <a:sy n="114" d="100"/>
        </p:scale>
        <p:origin x="1068" y="120"/>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315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ABD2E-700A-41F6-8A86-EC83E4E96FA2}" type="datetimeFigureOut">
              <a:rPr lang="en-US" smtClean="0"/>
              <a:t>11/4/2020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6A159-AEB2-4EE5-A243-3A3C5FC5DD54}" type="slidenum">
              <a:rPr lang="en-US" smtClean="0"/>
              <a:t>‹#›</a:t>
            </a:fld>
            <a:endParaRPr lang="en-US"/>
          </a:p>
        </p:txBody>
      </p:sp>
    </p:spTree>
    <p:extLst>
      <p:ext uri="{BB962C8B-B14F-4D97-AF65-F5344CB8AC3E}">
        <p14:creationId xmlns:p14="http://schemas.microsoft.com/office/powerpoint/2010/main" val="2661122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accountingtools.com/articles/2017/5/14/control-environmen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ccountingtools.com/articles/2017/5/13/inventory-audit-procedure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accountingtools.com/articles/2017/5/10/fixed-asset"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20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099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418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791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379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3"/>
              </a:rPr>
              <a:t>inventory audits</a:t>
            </a:r>
            <a:r>
              <a:rPr lang="en-US" dirty="0"/>
              <a:t> and </a:t>
            </a:r>
            <a:r>
              <a:rPr lang="en-US" dirty="0">
                <a:hlinkClick r:id="rId4"/>
              </a:rPr>
              <a:t>fixed asset</a:t>
            </a:r>
            <a:r>
              <a:rPr lang="en-US" dirty="0"/>
              <a:t> audits. In addition, there may be off-site backups to minimize the risk of lost data.</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400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268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997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467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7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4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823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FRAM outlines the following specific responsibilities related to the work of the external auditor:</a:t>
            </a:r>
          </a:p>
          <a:p>
            <a:endParaRPr lang="en-US" b="1" dirty="0"/>
          </a:p>
          <a:p>
            <a:r>
              <a:rPr lang="en-US" dirty="0">
                <a:latin typeface="Lato" panose="020F0502020204030203"/>
              </a:rPr>
              <a:t>The Committee shall:</a:t>
            </a:r>
          </a:p>
          <a:p>
            <a:endParaRPr lang="en-US" dirty="0">
              <a:latin typeface="Lato" panose="020F0502020204030203"/>
            </a:endParaRPr>
          </a:p>
          <a:p>
            <a:pPr marL="291636" indent="-291636">
              <a:lnSpc>
                <a:spcPct val="114000"/>
              </a:lnSpc>
              <a:spcBef>
                <a:spcPts val="612"/>
              </a:spcBef>
              <a:spcAft>
                <a:spcPts val="612"/>
              </a:spcAft>
              <a:buBlip>
                <a:blip r:embed="rId3"/>
              </a:buBlip>
            </a:pPr>
            <a:r>
              <a:rPr lang="en-US" dirty="0">
                <a:latin typeface="Lato" panose="020F0502020204030203"/>
              </a:rPr>
              <a:t>discuss the extent, timing and completion of the audit including the level of materiality to be used;</a:t>
            </a:r>
          </a:p>
          <a:p>
            <a:pPr marL="291636" indent="-291636">
              <a:lnSpc>
                <a:spcPct val="114000"/>
              </a:lnSpc>
              <a:spcBef>
                <a:spcPts val="612"/>
              </a:spcBef>
              <a:spcAft>
                <a:spcPts val="612"/>
              </a:spcAft>
              <a:buBlip>
                <a:blip r:embed="rId3"/>
              </a:buBlip>
            </a:pPr>
            <a:r>
              <a:rPr lang="en-US" dirty="0">
                <a:latin typeface="Lato" panose="020F0502020204030203"/>
              </a:rPr>
              <a:t>review estimated and final audit fee;</a:t>
            </a:r>
          </a:p>
          <a:p>
            <a:pPr marL="291636" indent="-291636">
              <a:lnSpc>
                <a:spcPct val="114000"/>
              </a:lnSpc>
              <a:spcBef>
                <a:spcPts val="612"/>
              </a:spcBef>
              <a:spcAft>
                <a:spcPts val="612"/>
              </a:spcAft>
              <a:buBlip>
                <a:blip r:embed="rId3"/>
              </a:buBlip>
            </a:pPr>
            <a:r>
              <a:rPr lang="en-US" dirty="0">
                <a:latin typeface="Lato" panose="020F0502020204030203"/>
              </a:rPr>
              <a:t>discuss whether the terms of the letter of engagement were met;</a:t>
            </a:r>
          </a:p>
          <a:p>
            <a:pPr marL="291636" indent="-291636">
              <a:lnSpc>
                <a:spcPct val="114000"/>
              </a:lnSpc>
              <a:spcBef>
                <a:spcPts val="612"/>
              </a:spcBef>
              <a:spcAft>
                <a:spcPts val="612"/>
              </a:spcAft>
              <a:buBlip>
                <a:blip r:embed="rId3"/>
              </a:buBlip>
            </a:pPr>
            <a:r>
              <a:rPr lang="en-US" dirty="0">
                <a:latin typeface="Lato" panose="020F0502020204030203"/>
              </a:rPr>
              <a:t>recommend to council or village commission the change of the municipal auditor if management questions the competence of the incumbent auditor and the committee confirms the view; the recommendation to appoint a new auditor would follow an adequate inquiry into the auditor's competence and reputation;</a:t>
            </a:r>
          </a:p>
          <a:p>
            <a:pPr marL="291636" indent="-291636">
              <a:lnSpc>
                <a:spcPct val="114000"/>
              </a:lnSpc>
              <a:spcBef>
                <a:spcPts val="612"/>
              </a:spcBef>
              <a:spcAft>
                <a:spcPts val="612"/>
              </a:spcAft>
              <a:buBlip>
                <a:blip r:embed="rId3"/>
              </a:buBlip>
            </a:pPr>
            <a:r>
              <a:rPr lang="en-US" dirty="0">
                <a:latin typeface="Lato" panose="020F0502020204030203"/>
              </a:rPr>
              <a:t>review the problems and restrictions encountered by the auditor and degree of cooperation received; and</a:t>
            </a:r>
          </a:p>
          <a:p>
            <a:pPr marL="291636" indent="-291636">
              <a:lnSpc>
                <a:spcPct val="114000"/>
              </a:lnSpc>
              <a:spcBef>
                <a:spcPts val="612"/>
              </a:spcBef>
              <a:spcAft>
                <a:spcPts val="612"/>
              </a:spcAft>
              <a:buBlip>
                <a:blip r:embed="rId3"/>
              </a:buBlip>
            </a:pPr>
            <a:r>
              <a:rPr lang="en-US" dirty="0">
                <a:latin typeface="Lato" panose="020F0502020204030203"/>
              </a:rPr>
              <a:t>promote cooperation between the management and the auditor.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644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statement is commonly called changes in net debt or accumulated surplus.</a:t>
            </a:r>
          </a:p>
          <a:p>
            <a:r>
              <a:rPr lang="en-US" sz="1200" b="0" i="0" u="none" strike="noStrike" kern="1200" baseline="0" dirty="0">
                <a:solidFill>
                  <a:schemeClr val="tx1"/>
                </a:solidFill>
                <a:latin typeface="+mn-lt"/>
                <a:ea typeface="+mn-ea"/>
                <a:cs typeface="+mn-cs"/>
              </a:rPr>
              <a:t>The statement tracks municipality’s expenditures used to acquire tangible capital assets (e.g. new</a:t>
            </a:r>
          </a:p>
          <a:p>
            <a:r>
              <a:rPr lang="en-US" sz="1200" b="0" i="0" u="none" strike="noStrike" kern="1200" baseline="0" dirty="0">
                <a:solidFill>
                  <a:schemeClr val="tx1"/>
                </a:solidFill>
                <a:latin typeface="+mn-lt"/>
                <a:ea typeface="+mn-ea"/>
                <a:cs typeface="+mn-cs"/>
              </a:rPr>
              <a:t>vehicles) and pay for its inventories of supplies during the reporting period. The disposal of tangible</a:t>
            </a:r>
          </a:p>
          <a:p>
            <a:r>
              <a:rPr lang="en-US" sz="1200" b="0" i="0" u="none" strike="noStrike" kern="1200" baseline="0" dirty="0">
                <a:solidFill>
                  <a:schemeClr val="tx1"/>
                </a:solidFill>
                <a:latin typeface="+mn-lt"/>
                <a:ea typeface="+mn-ea"/>
                <a:cs typeface="+mn-cs"/>
              </a:rPr>
              <a:t>capital assets, and the use of inventory and prepaid expenses (such as insurance paid at the beginning of</a:t>
            </a:r>
          </a:p>
          <a:p>
            <a:r>
              <a:rPr lang="en-US" sz="1200" b="0" i="0" u="none" strike="noStrike" kern="1200" baseline="0" dirty="0">
                <a:solidFill>
                  <a:schemeClr val="tx1"/>
                </a:solidFill>
                <a:latin typeface="+mn-lt"/>
                <a:ea typeface="+mn-ea"/>
                <a:cs typeface="+mn-cs"/>
              </a:rPr>
              <a:t>the year and used during the year) are also captured in the statement of changes in net debt.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378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panose="020F0502020204030203"/>
              </a:rPr>
              <a:t>The management and internal control letters must at a minimum: </a:t>
            </a:r>
          </a:p>
          <a:p>
            <a:endParaRPr lang="en-US" dirty="0">
              <a:latin typeface="Lato" panose="020F0502020204030203"/>
            </a:endParaRPr>
          </a:p>
          <a:p>
            <a:pPr marL="285750" indent="-285750">
              <a:spcBef>
                <a:spcPts val="300"/>
              </a:spcBef>
              <a:spcAft>
                <a:spcPts val="300"/>
              </a:spcAft>
              <a:buBlip>
                <a:blip r:embed="rId3"/>
              </a:buBlip>
            </a:pPr>
            <a:r>
              <a:rPr lang="en-US" dirty="0">
                <a:latin typeface="Lato" panose="020F0502020204030203"/>
              </a:rPr>
              <a:t>identify any material weakness or significant deficiencies as defined by Canadian Auditing standards in internal controls related to financial reporting noted during the audit;</a:t>
            </a:r>
          </a:p>
          <a:p>
            <a:pPr marL="285750" indent="-285750">
              <a:spcBef>
                <a:spcPts val="300"/>
              </a:spcBef>
              <a:spcAft>
                <a:spcPts val="300"/>
              </a:spcAft>
              <a:buBlip>
                <a:blip r:embed="rId3"/>
              </a:buBlip>
            </a:pPr>
            <a:r>
              <a:rPr lang="en-US" dirty="0">
                <a:latin typeface="Lato" panose="020F0502020204030203"/>
              </a:rPr>
              <a:t>describe the severity of the deficiencies or absence including potential impact/risk;</a:t>
            </a:r>
          </a:p>
          <a:p>
            <a:pPr marL="285750" indent="-285750">
              <a:spcBef>
                <a:spcPts val="300"/>
              </a:spcBef>
              <a:spcAft>
                <a:spcPts val="300"/>
              </a:spcAft>
              <a:buBlip>
                <a:blip r:embed="rId3"/>
              </a:buBlip>
            </a:pPr>
            <a:r>
              <a:rPr lang="en-US" dirty="0">
                <a:latin typeface="Lato" panose="020F0502020204030203"/>
              </a:rPr>
              <a:t>note any inefficiencies in administration that may have been observed during the financial statement audit;</a:t>
            </a:r>
          </a:p>
          <a:p>
            <a:pPr marL="285750" indent="-285750">
              <a:spcBef>
                <a:spcPts val="300"/>
              </a:spcBef>
              <a:spcAft>
                <a:spcPts val="300"/>
              </a:spcAft>
              <a:buBlip>
                <a:blip r:embed="rId3"/>
              </a:buBlip>
            </a:pPr>
            <a:r>
              <a:rPr lang="en-US" dirty="0">
                <a:latin typeface="Lato" panose="020F0502020204030203"/>
              </a:rPr>
              <a:t>describe any instances or possible instances of non-compliance with statutes or regulations noted;</a:t>
            </a:r>
          </a:p>
          <a:p>
            <a:pPr marL="285750" indent="-285750">
              <a:spcBef>
                <a:spcPts val="300"/>
              </a:spcBef>
              <a:spcAft>
                <a:spcPts val="300"/>
              </a:spcAft>
              <a:buBlip>
                <a:blip r:embed="rId3"/>
              </a:buBlip>
            </a:pPr>
            <a:r>
              <a:rPr lang="en-US" dirty="0">
                <a:latin typeface="Lato" panose="020F0502020204030203"/>
              </a:rPr>
              <a:t>outline any other irregularities that were detected;</a:t>
            </a:r>
          </a:p>
          <a:p>
            <a:pPr marL="285750" indent="-285750">
              <a:spcBef>
                <a:spcPts val="300"/>
              </a:spcBef>
              <a:spcAft>
                <a:spcPts val="300"/>
              </a:spcAft>
              <a:buBlip>
                <a:blip r:embed="rId3"/>
              </a:buBlip>
            </a:pPr>
            <a:r>
              <a:rPr lang="en-US" dirty="0">
                <a:latin typeface="Lato" panose="020F0502020204030203"/>
              </a:rPr>
              <a:t>include management’s responses on identified items; and</a:t>
            </a:r>
          </a:p>
          <a:p>
            <a:pPr marL="285750" indent="-285750">
              <a:spcBef>
                <a:spcPts val="300"/>
              </a:spcBef>
              <a:spcAft>
                <a:spcPts val="300"/>
              </a:spcAft>
              <a:buBlip>
                <a:blip r:embed="rId3"/>
              </a:buBlip>
            </a:pPr>
            <a:r>
              <a:rPr lang="en-US" dirty="0">
                <a:latin typeface="Lato" panose="020F0502020204030203"/>
              </a:rPr>
              <a:t>management’s responses to include any follow up from the previous year’s internal control letter.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246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Deficiency Identified:</a:t>
            </a:r>
            <a:r>
              <a:rPr lang="en-US" dirty="0"/>
              <a:t> As part of the audit internal control letter, the auditor will identify what the deficiency was and issue a recommendation. Ask them about their assessment of the issue and ask them to provide meaningful and tangible recommendations. There is nothing worse than receiving an internal control letter that does not provide a meaningful recommendation on how to resolve the issue in the future. You may also have your own recommendations on how to address the issue. Discuss this with the auditor because you have valuable insight into the operations of your organization.</a:t>
            </a:r>
          </a:p>
          <a:p>
            <a:pPr>
              <a:buFont typeface="Arial" panose="020B0604020202020204" pitchFamily="34" charset="0"/>
              <a:buChar char="•"/>
            </a:pPr>
            <a:r>
              <a:rPr lang="en-US" b="1" dirty="0"/>
              <a:t>Early Communication:</a:t>
            </a:r>
            <a:r>
              <a:rPr lang="en-US" dirty="0"/>
              <a:t> Be sure to discuss any material audit adjustments or recommendations with your auditor as soon as they are identified. You’ll then want to bring this to the attention of your board. This early communication helps the board members understand that 1) the root of the deficiency has been identified, 2) tangible recommendations have been made and 3) you are proactively working on the issue. Board members appreciate this early communication as it gives them the opportunity to provide some insight they may have on the topic. Further, it prevents any surprises when the board receives the final letter and audited financial statements.</a:t>
            </a:r>
          </a:p>
          <a:p>
            <a:pPr>
              <a:buFont typeface="Arial" panose="020B0604020202020204" pitchFamily="34" charset="0"/>
              <a:buChar char="•"/>
            </a:pPr>
            <a:r>
              <a:rPr lang="en-US" b="1" dirty="0"/>
              <a:t>Response:</a:t>
            </a:r>
            <a:r>
              <a:rPr lang="en-US" dirty="0"/>
              <a:t> This is your chance to give some additional context on the issue and the steps you have taken or will take to address the deficiency. To a board member, this may be the most important part of the letter. If a deficiency has been identified they want to know what management is going to do to address the issue. Seeing new internal controls put in place or active steps towards addressing the issue puts their mind more at ease because then they know that the recommendation is being taken seriously.</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049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financial statements look good. The independent auditors’ opinion says the financial statements are fairly stated in accordance with the basis of accounting used by your organization. </a:t>
            </a:r>
          </a:p>
          <a:p>
            <a:endParaRPr lang="en-US" dirty="0"/>
          </a:p>
          <a:p>
            <a:r>
              <a:rPr lang="en-US" dirty="0"/>
              <a:t>So why are the auditors giving you that other letter -- the one that feels like a bad report card?   The Management Letter is intended to provide management and the</a:t>
            </a:r>
            <a:r>
              <a:rPr lang="en-US" baseline="0" dirty="0"/>
              <a:t> audit committee</a:t>
            </a:r>
            <a:r>
              <a:rPr lang="en-US" dirty="0"/>
              <a:t> with valuable information regarding their municipality</a:t>
            </a:r>
            <a:r>
              <a:rPr lang="en-US" baseline="0" dirty="0"/>
              <a:t> or village</a:t>
            </a:r>
            <a:r>
              <a:rPr lang="en-US" dirty="0"/>
              <a:t>. Used properly, the Management Letter can be a beneficial tool for assisting management and</a:t>
            </a:r>
            <a:r>
              <a:rPr lang="en-US" baseline="0" dirty="0"/>
              <a:t> the audit committee</a:t>
            </a:r>
            <a:r>
              <a:rPr lang="en-US" dirty="0"/>
              <a:t> in fulfilling their responsibilities.</a:t>
            </a:r>
          </a:p>
          <a:p>
            <a:endParaRPr lang="en-US" dirty="0"/>
          </a:p>
          <a:p>
            <a:r>
              <a:rPr lang="en-US" dirty="0"/>
              <a:t>professional standards require that auditors obtain an understanding of internal controls to the extent necessary to plan the audit. Auditors use this understanding of internal controls to assess the risk of material misstatement of the financial statements and to design appropriate audit procedures to minimize that risk.</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740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financial statements look good. The independent auditors’ opinion says the financial statements are fairly stated in accordance with the basis of accounting used by your organization. </a:t>
            </a:r>
          </a:p>
          <a:p>
            <a:endParaRPr lang="en-US" dirty="0"/>
          </a:p>
          <a:p>
            <a:r>
              <a:rPr lang="en-US" dirty="0"/>
              <a:t>So why are the auditors giving you that other letter -- the one that feels like a bad report card?   The Management Letter is intended to provide management and the</a:t>
            </a:r>
            <a:r>
              <a:rPr lang="en-US" baseline="0" dirty="0"/>
              <a:t> audit committee</a:t>
            </a:r>
            <a:r>
              <a:rPr lang="en-US" dirty="0"/>
              <a:t> with valuable information regarding their municipality</a:t>
            </a:r>
            <a:r>
              <a:rPr lang="en-US" baseline="0" dirty="0"/>
              <a:t> or village</a:t>
            </a:r>
            <a:r>
              <a:rPr lang="en-US" dirty="0"/>
              <a:t>. Used properly, the Management Letter can be a beneficial tool for assisting management and</a:t>
            </a:r>
            <a:r>
              <a:rPr lang="en-US" baseline="0" dirty="0"/>
              <a:t> the audit committee</a:t>
            </a:r>
            <a:r>
              <a:rPr lang="en-US" dirty="0"/>
              <a:t> in fulfilling their responsibilities.</a:t>
            </a:r>
          </a:p>
          <a:p>
            <a:endParaRPr lang="en-US" dirty="0"/>
          </a:p>
          <a:p>
            <a:r>
              <a:rPr lang="en-US" dirty="0"/>
              <a:t>professional standards require that auditors obtain an understanding of internal controls to the extent necessary to plan the audit. Auditors use this understanding of internal controls to assess the risk of material misstatement of the financial statements and to design appropriate audit procedures to minimize that risk.</a:t>
            </a:r>
          </a:p>
          <a:p>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25</a:t>
            </a:fld>
            <a:endParaRPr lang="en-US" dirty="0"/>
          </a:p>
        </p:txBody>
      </p:sp>
    </p:spTree>
    <p:extLst>
      <p:ext uri="{BB962C8B-B14F-4D97-AF65-F5344CB8AC3E}">
        <p14:creationId xmlns:p14="http://schemas.microsoft.com/office/powerpoint/2010/main" val="2489678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9BAD3-9671-46FE-953B-D0F022F0F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361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891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Lato" panose="020F0502020204030203" pitchFamily="34" charset="0"/>
              </a:rPr>
              <a:t>What happens if there is a disagreement between the auditor and management?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37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29</a:t>
            </a:fld>
            <a:endParaRPr lang="en-US" dirty="0"/>
          </a:p>
        </p:txBody>
      </p:sp>
    </p:spTree>
    <p:extLst>
      <p:ext uri="{BB962C8B-B14F-4D97-AF65-F5344CB8AC3E}">
        <p14:creationId xmlns:p14="http://schemas.microsoft.com/office/powerpoint/2010/main" val="3994441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531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30</a:t>
            </a:fld>
            <a:endParaRPr lang="en-US" dirty="0"/>
          </a:p>
        </p:txBody>
      </p:sp>
    </p:spTree>
    <p:extLst>
      <p:ext uri="{BB962C8B-B14F-4D97-AF65-F5344CB8AC3E}">
        <p14:creationId xmlns:p14="http://schemas.microsoft.com/office/powerpoint/2010/main" val="1398209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31</a:t>
            </a:fld>
            <a:endParaRPr lang="en-US" dirty="0"/>
          </a:p>
        </p:txBody>
      </p:sp>
    </p:spTree>
    <p:extLst>
      <p:ext uri="{BB962C8B-B14F-4D97-AF65-F5344CB8AC3E}">
        <p14:creationId xmlns:p14="http://schemas.microsoft.com/office/powerpoint/2010/main" val="2323232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audit involves performing procedures to obtain audit evidence about the amounts and</a:t>
            </a:r>
          </a:p>
          <a:p>
            <a:r>
              <a:rPr lang="en-US" sz="1200" b="0" i="0" u="none" strike="noStrike" kern="1200" baseline="0" dirty="0">
                <a:solidFill>
                  <a:schemeClr val="tx1"/>
                </a:solidFill>
                <a:latin typeface="+mn-lt"/>
                <a:ea typeface="+mn-ea"/>
                <a:cs typeface="+mn-cs"/>
              </a:rPr>
              <a:t>disclosures in the financial statements. The procedures selected depend on the auditor’s</a:t>
            </a:r>
          </a:p>
          <a:p>
            <a:r>
              <a:rPr lang="en-US" sz="1200" b="0" i="0" u="none" strike="noStrike" kern="1200" baseline="0" dirty="0">
                <a:solidFill>
                  <a:schemeClr val="tx1"/>
                </a:solidFill>
                <a:latin typeface="+mn-lt"/>
                <a:ea typeface="+mn-ea"/>
                <a:cs typeface="+mn-cs"/>
              </a:rPr>
              <a:t>judgment, including the assessment of the risks of material misstatement of the financial</a:t>
            </a:r>
          </a:p>
          <a:p>
            <a:r>
              <a:rPr lang="en-US" sz="1200" b="0" i="0" u="none" strike="noStrike" kern="1200" baseline="0" dirty="0">
                <a:solidFill>
                  <a:schemeClr val="tx1"/>
                </a:solidFill>
                <a:latin typeface="+mn-lt"/>
                <a:ea typeface="+mn-ea"/>
                <a:cs typeface="+mn-cs"/>
              </a:rPr>
              <a:t>statements, whether due to fraud or error. In making those risk assessments, the auditor</a:t>
            </a:r>
          </a:p>
          <a:p>
            <a:r>
              <a:rPr lang="en-US" sz="1200" b="0" i="0" u="none" strike="noStrike" kern="1200" baseline="0" dirty="0">
                <a:solidFill>
                  <a:schemeClr val="tx1"/>
                </a:solidFill>
                <a:latin typeface="+mn-lt"/>
                <a:ea typeface="+mn-ea"/>
                <a:cs typeface="+mn-cs"/>
              </a:rPr>
              <a:t>considers internal control relevant to the entity’s preparation and fair presentation of the</a:t>
            </a:r>
          </a:p>
          <a:p>
            <a:r>
              <a:rPr lang="en-US" sz="1200" b="0" i="0" u="none" strike="noStrike" kern="1200" baseline="0" dirty="0">
                <a:solidFill>
                  <a:schemeClr val="tx1"/>
                </a:solidFill>
                <a:latin typeface="+mn-lt"/>
                <a:ea typeface="+mn-ea"/>
                <a:cs typeface="+mn-cs"/>
              </a:rPr>
              <a:t>consolidated financial statements in order to design audit procedures that are appropriate in the</a:t>
            </a:r>
          </a:p>
          <a:p>
            <a:r>
              <a:rPr lang="en-US" sz="1200" b="0" i="0" u="none" strike="noStrike" kern="1200" baseline="0" dirty="0">
                <a:solidFill>
                  <a:schemeClr val="tx1"/>
                </a:solidFill>
                <a:latin typeface="+mn-lt"/>
                <a:ea typeface="+mn-ea"/>
                <a:cs typeface="+mn-cs"/>
              </a:rPr>
              <a:t>circumstances, but not for the purpose of expressing an opinion on the effectiveness of the</a:t>
            </a:r>
          </a:p>
          <a:p>
            <a:r>
              <a:rPr lang="en-US" sz="1200" b="0" i="0" u="none" strike="noStrike" kern="1200" baseline="0" dirty="0">
                <a:solidFill>
                  <a:schemeClr val="tx1"/>
                </a:solidFill>
                <a:latin typeface="+mn-lt"/>
                <a:ea typeface="+mn-ea"/>
                <a:cs typeface="+mn-cs"/>
              </a:rPr>
              <a:t>entity’s internal control. An audit also includes evaluating the appropriateness of accounting policies used and the reasonableness of accounting estimates made by management, as well as</a:t>
            </a:r>
          </a:p>
          <a:p>
            <a:r>
              <a:rPr lang="en-US" sz="1200" b="0" i="0" u="none" strike="noStrike" kern="1200" baseline="0" dirty="0">
                <a:solidFill>
                  <a:schemeClr val="tx1"/>
                </a:solidFill>
                <a:latin typeface="+mn-lt"/>
                <a:ea typeface="+mn-ea"/>
                <a:cs typeface="+mn-cs"/>
              </a:rPr>
              <a:t>evaluating the overall presentation of the financial statements.</a:t>
            </a:r>
          </a:p>
          <a:p>
            <a:r>
              <a:rPr lang="en-US" dirty="0"/>
              <a:t>Although we are required to obtain an understanding of internal control to be able to design appropriate audit procedures, our audit was not designed for the purpose of identifying internal control matters to communicate. Accordingly, our audit would not usually identify all internal control matters that may be of interest to you and it is inappropriate to conclude that no such internal control matters exist beyond those included in this communication. </a:t>
            </a:r>
          </a:p>
        </p:txBody>
      </p:sp>
      <p:sp>
        <p:nvSpPr>
          <p:cNvPr id="4" name="Slide Number Placeholder 3"/>
          <p:cNvSpPr>
            <a:spLocks noGrp="1"/>
          </p:cNvSpPr>
          <p:nvPr>
            <p:ph type="sldNum" sz="quarter" idx="10"/>
          </p:nvPr>
        </p:nvSpPr>
        <p:spPr/>
        <p:txBody>
          <a:bodyPr/>
          <a:lstStyle/>
          <a:p>
            <a:fld id="{5EA4B952-DAF1-5E4E-93F1-8F986E329F0C}" type="slidenum">
              <a:rPr lang="en-US" smtClean="0"/>
              <a:t>32</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33</a:t>
            </a:fld>
            <a:endParaRPr lang="en-US" dirty="0"/>
          </a:p>
        </p:txBody>
      </p:sp>
    </p:spTree>
    <p:extLst>
      <p:ext uri="{BB962C8B-B14F-4D97-AF65-F5344CB8AC3E}">
        <p14:creationId xmlns:p14="http://schemas.microsoft.com/office/powerpoint/2010/main" val="1952836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34</a:t>
            </a:fld>
            <a:endParaRPr lang="en-US" dirty="0"/>
          </a:p>
        </p:txBody>
      </p:sp>
    </p:spTree>
    <p:extLst>
      <p:ext uri="{BB962C8B-B14F-4D97-AF65-F5344CB8AC3E}">
        <p14:creationId xmlns:p14="http://schemas.microsoft.com/office/powerpoint/2010/main" val="111700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35</a:t>
            </a:fld>
            <a:endParaRPr lang="en-US" dirty="0"/>
          </a:p>
        </p:txBody>
      </p:sp>
    </p:spTree>
    <p:extLst>
      <p:ext uri="{BB962C8B-B14F-4D97-AF65-F5344CB8AC3E}">
        <p14:creationId xmlns:p14="http://schemas.microsoft.com/office/powerpoint/2010/main" val="360723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658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924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a:rPr>
              <a:t>An effective internal control system will help:</a:t>
            </a:r>
          </a:p>
          <a:p>
            <a:pPr marL="285750" indent="-285750">
              <a:buFont typeface="Arial" panose="020B0604020202020204" pitchFamily="34" charset="0"/>
              <a:buChar char="•"/>
            </a:pPr>
            <a:r>
              <a:rPr lang="en-US" dirty="0">
                <a:latin typeface="Lato"/>
              </a:rPr>
              <a:t>Prevent or detect fraud;</a:t>
            </a:r>
          </a:p>
          <a:p>
            <a:pPr marL="285750" indent="-285750">
              <a:buFont typeface="Arial" panose="020B0604020202020204" pitchFamily="34" charset="0"/>
              <a:buChar char="•"/>
            </a:pPr>
            <a:r>
              <a:rPr lang="en-US" dirty="0">
                <a:latin typeface="Lato"/>
              </a:rPr>
              <a:t>Protect resources (both tangible and intangible) from theft and waste;</a:t>
            </a:r>
          </a:p>
          <a:p>
            <a:pPr marL="285750" indent="-285750">
              <a:buFont typeface="Arial" panose="020B0604020202020204" pitchFamily="34" charset="0"/>
              <a:buChar char="•"/>
            </a:pPr>
            <a:r>
              <a:rPr lang="en-US" dirty="0">
                <a:latin typeface="Lato"/>
              </a:rPr>
              <a:t>Operate efficiently;</a:t>
            </a:r>
          </a:p>
          <a:p>
            <a:pPr marL="285750" indent="-285750">
              <a:buFont typeface="Arial" panose="020B0604020202020204" pitchFamily="34" charset="0"/>
              <a:buChar char="•"/>
            </a:pPr>
            <a:r>
              <a:rPr lang="en-US" dirty="0">
                <a:latin typeface="Lato"/>
              </a:rPr>
              <a:t>Proactively identify risks as well as potential financial issues;</a:t>
            </a:r>
          </a:p>
          <a:p>
            <a:pPr marL="285750" indent="-285750">
              <a:buFont typeface="Arial" panose="020B0604020202020204" pitchFamily="34" charset="0"/>
              <a:buChar char="•"/>
            </a:pPr>
            <a:r>
              <a:rPr lang="en-US" dirty="0">
                <a:latin typeface="Lato"/>
              </a:rPr>
              <a:t>Generate timely, reliable reporting;</a:t>
            </a:r>
          </a:p>
          <a:p>
            <a:pPr marL="285750" indent="-285750">
              <a:buFont typeface="Arial" panose="020B0604020202020204" pitchFamily="34" charset="0"/>
              <a:buChar char="•"/>
            </a:pPr>
            <a:r>
              <a:rPr lang="en-US" dirty="0">
                <a:latin typeface="Lato"/>
              </a:rPr>
              <a:t>Progress towards business objectives and goals;</a:t>
            </a:r>
          </a:p>
          <a:p>
            <a:pPr marL="285750" indent="-285750">
              <a:buFont typeface="Arial" panose="020B0604020202020204" pitchFamily="34" charset="0"/>
              <a:buChar char="•"/>
            </a:pPr>
            <a:r>
              <a:rPr lang="en-US" dirty="0">
                <a:latin typeface="Lato"/>
              </a:rPr>
              <a:t>Ensure compliance with applicable laws and regulations; and</a:t>
            </a:r>
          </a:p>
          <a:p>
            <a:pPr marL="285750" indent="-285750">
              <a:buFont typeface="Arial" panose="020B0604020202020204" pitchFamily="34" charset="0"/>
              <a:buChar char="•"/>
            </a:pPr>
            <a:r>
              <a:rPr lang="en-US" dirty="0">
                <a:latin typeface="Lato"/>
              </a:rPr>
              <a:t>Reassure citizens.</a:t>
            </a:r>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6</a:t>
            </a:fld>
            <a:endParaRPr lang="en-US" dirty="0"/>
          </a:p>
        </p:txBody>
      </p:sp>
    </p:spTree>
    <p:extLst>
      <p:ext uri="{BB962C8B-B14F-4D97-AF65-F5344CB8AC3E}">
        <p14:creationId xmlns:p14="http://schemas.microsoft.com/office/powerpoint/2010/main" val="218652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AD3-9671-46FE-953B-D0F022F0F2EC}" type="slidenum">
              <a:rPr lang="en-US" smtClean="0"/>
              <a:t>7</a:t>
            </a:fld>
            <a:endParaRPr lang="en-US" dirty="0"/>
          </a:p>
        </p:txBody>
      </p:sp>
    </p:spTree>
    <p:extLst>
      <p:ext uri="{BB962C8B-B14F-4D97-AF65-F5344CB8AC3E}">
        <p14:creationId xmlns:p14="http://schemas.microsoft.com/office/powerpoint/2010/main" val="2461567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Lato"/>
            </a:endParaRPr>
          </a:p>
          <a:p>
            <a:pPr defTabSz="914292">
              <a:defRPr/>
            </a:pP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13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900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846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41263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a:xfrm>
            <a:off x="432000" y="6365893"/>
            <a:ext cx="4114800" cy="226714"/>
          </a:xfrm>
          <a:prstGeom prst="rect">
            <a:avLst/>
          </a:prstGeom>
        </p:spPr>
        <p:txBody>
          <a:bodyPr/>
          <a:lstStyle/>
          <a:p>
            <a:endParaRPr lang="en-US"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0033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189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6096000" y="-1"/>
            <a:ext cx="6096000" cy="6857999"/>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75856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7018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2648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4263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01049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262028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a:xfrm>
            <a:off x="432000" y="6365893"/>
            <a:ext cx="4114800" cy="226714"/>
          </a:xfrm>
          <a:prstGeom prst="rect">
            <a:avLst/>
          </a:prstGeom>
        </p:spPr>
        <p:txBody>
          <a:bodyPr/>
          <a:lstStyle/>
          <a:p>
            <a:endParaRPr lang="en-US"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xfrm>
            <a:off x="11728948" y="6385422"/>
            <a:ext cx="288000" cy="288000"/>
          </a:xfrm>
          <a:prstGeom prst="ellipse">
            <a:avLst/>
          </a:prstGeom>
          <a:solidFill>
            <a:schemeClr val="tx1"/>
          </a:solidFill>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2124380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a:xfrm>
            <a:off x="432000" y="6365893"/>
            <a:ext cx="4114800" cy="226714"/>
          </a:xfrm>
          <a:prstGeom prst="rect">
            <a:avLst/>
          </a:prstGeom>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391076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DD2693C-57C3-4914-8E69-D777D6AA2CC8}" type="datetimeFigureOut">
              <a:rPr lang="en-US" smtClean="0"/>
              <a:t>11/4/2020</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259C21E-1789-4DE4-A292-CBB5A0C2C9F9}" type="slidenum">
              <a:rPr lang="en-US" smtClean="0"/>
              <a:t>‹#›</a:t>
            </a:fld>
            <a:endParaRPr lang="en-US" dirty="0"/>
          </a:p>
        </p:txBody>
      </p:sp>
    </p:spTree>
    <p:extLst>
      <p:ext uri="{BB962C8B-B14F-4D97-AF65-F5344CB8AC3E}">
        <p14:creationId xmlns:p14="http://schemas.microsoft.com/office/powerpoint/2010/main" val="375667780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10800781"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715509"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46449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 id="2147483676" r:id="rId13"/>
  </p:sldLayoutIdLst>
  <p:hf hdr="0" dt="0"/>
  <p:txStyles>
    <p:titleStyle>
      <a:lvl1pPr algn="l" defTabSz="457200" rtl="0" eaLnBrk="1" latinLnBrk="0" hangingPunct="1">
        <a:spcBef>
          <a:spcPct val="0"/>
        </a:spcBef>
        <a:buNone/>
        <a:defRPr sz="36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5.png"/><Relationship Id="rId3" Type="http://schemas.openxmlformats.org/officeDocument/2006/relationships/tags" Target="../tags/tag3.xml"/><Relationship Id="rId7" Type="http://schemas.openxmlformats.org/officeDocument/2006/relationships/audio" Target="../media/media1.m4a"/><Relationship Id="rId12" Type="http://schemas.openxmlformats.org/officeDocument/2006/relationships/image" Target="../media/image4.jpe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media" Target="../media/media1.m4a"/><Relationship Id="rId11" Type="http://schemas.openxmlformats.org/officeDocument/2006/relationships/notesSlide" Target="../notesSlides/notesSlide1.xml"/><Relationship Id="rId5" Type="http://schemas.openxmlformats.org/officeDocument/2006/relationships/tags" Target="../tags/tag5.xml"/><Relationship Id="rId10" Type="http://schemas.openxmlformats.org/officeDocument/2006/relationships/slideLayout" Target="../slideLayouts/slideLayout10.xml"/><Relationship Id="rId4" Type="http://schemas.openxmlformats.org/officeDocument/2006/relationships/tags" Target="../tags/tag4.xml"/><Relationship Id="rId9" Type="http://schemas.openxmlformats.org/officeDocument/2006/relationships/tags" Target="../tags/tag7.xml"/></Relationships>
</file>

<file path=ppt/slides/_rels/slide10.xml.rels><?xml version="1.0" encoding="UTF-8" standalone="yes"?>
<Relationships xmlns="http://schemas.openxmlformats.org/package/2006/relationships"><Relationship Id="rId8" Type="http://schemas.openxmlformats.org/officeDocument/2006/relationships/audio" Target="../media/media10.m4a"/><Relationship Id="rId13" Type="http://schemas.openxmlformats.org/officeDocument/2006/relationships/notesSlide" Target="../notesSlides/notesSlide10.xml"/><Relationship Id="rId3" Type="http://schemas.openxmlformats.org/officeDocument/2006/relationships/tags" Target="../tags/tag71.xml"/><Relationship Id="rId7" Type="http://schemas.microsoft.com/office/2007/relationships/media" Target="../media/media10.m4a"/><Relationship Id="rId12" Type="http://schemas.openxmlformats.org/officeDocument/2006/relationships/slideLayout" Target="../slideLayouts/slideLayout1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7.xml"/><Relationship Id="rId5" Type="http://schemas.openxmlformats.org/officeDocument/2006/relationships/tags" Target="../tags/tag73.xml"/><Relationship Id="rId15" Type="http://schemas.openxmlformats.org/officeDocument/2006/relationships/image" Target="../media/image5.png"/><Relationship Id="rId10" Type="http://schemas.openxmlformats.org/officeDocument/2006/relationships/tags" Target="../tags/tag76.xml"/><Relationship Id="rId4" Type="http://schemas.openxmlformats.org/officeDocument/2006/relationships/tags" Target="../tags/tag72.xml"/><Relationship Id="rId9" Type="http://schemas.openxmlformats.org/officeDocument/2006/relationships/tags" Target="../tags/tag75.xml"/><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tags" Target="../tags/tag83.xml"/><Relationship Id="rId13" Type="http://schemas.microsoft.com/office/2017/06/relationships/model3d" Target="../media/model3d1.glb"/><Relationship Id="rId3" Type="http://schemas.openxmlformats.org/officeDocument/2006/relationships/tags" Target="../tags/tag80.xml"/><Relationship Id="rId7" Type="http://schemas.openxmlformats.org/officeDocument/2006/relationships/audio" Target="../media/media11.m4a"/><Relationship Id="rId12" Type="http://schemas.openxmlformats.org/officeDocument/2006/relationships/notesSlide" Target="../notesSlides/notesSlide11.xml"/><Relationship Id="rId2" Type="http://schemas.openxmlformats.org/officeDocument/2006/relationships/tags" Target="../tags/tag79.xml"/><Relationship Id="rId16" Type="http://schemas.openxmlformats.org/officeDocument/2006/relationships/image" Target="../media/image5.png"/><Relationship Id="rId1" Type="http://schemas.openxmlformats.org/officeDocument/2006/relationships/tags" Target="../tags/tag78.xml"/><Relationship Id="rId6" Type="http://schemas.microsoft.com/office/2007/relationships/media" Target="../media/media11.m4a"/><Relationship Id="rId11" Type="http://schemas.openxmlformats.org/officeDocument/2006/relationships/slideLayout" Target="../slideLayouts/slideLayout13.xml"/><Relationship Id="rId5" Type="http://schemas.openxmlformats.org/officeDocument/2006/relationships/tags" Target="../tags/tag82.xml"/><Relationship Id="rId15" Type="http://schemas.openxmlformats.org/officeDocument/2006/relationships/image" Target="../media/image10.png"/><Relationship Id="rId10" Type="http://schemas.openxmlformats.org/officeDocument/2006/relationships/tags" Target="../tags/tag85.xml"/><Relationship Id="rId4" Type="http://schemas.openxmlformats.org/officeDocument/2006/relationships/tags" Target="../tags/tag81.xml"/><Relationship Id="rId9" Type="http://schemas.openxmlformats.org/officeDocument/2006/relationships/tags" Target="../tags/tag84.xml"/><Relationship Id="rId14" Type="http://schemas.openxmlformats.org/officeDocument/2006/relationships/hyperlink" Target="https://www.remix3d.com/details/G009SXQ93CTP" TargetMode="External"/></Relationships>
</file>

<file path=ppt/slides/_rels/slide12.xml.rels><?xml version="1.0" encoding="UTF-8" standalone="yes"?>
<Relationships xmlns="http://schemas.openxmlformats.org/package/2006/relationships"><Relationship Id="rId8" Type="http://schemas.openxmlformats.org/officeDocument/2006/relationships/audio" Target="../media/media12.m4a"/><Relationship Id="rId13" Type="http://schemas.openxmlformats.org/officeDocument/2006/relationships/notesSlide" Target="../notesSlides/notesSlide12.xml"/><Relationship Id="rId3" Type="http://schemas.openxmlformats.org/officeDocument/2006/relationships/tags" Target="../tags/tag88.xml"/><Relationship Id="rId7" Type="http://schemas.microsoft.com/office/2007/relationships/media" Target="../media/media12.m4a"/><Relationship Id="rId12" Type="http://schemas.openxmlformats.org/officeDocument/2006/relationships/slideLayout" Target="../slideLayouts/slideLayout1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4.xml"/><Relationship Id="rId5" Type="http://schemas.openxmlformats.org/officeDocument/2006/relationships/tags" Target="../tags/tag90.xml"/><Relationship Id="rId15" Type="http://schemas.openxmlformats.org/officeDocument/2006/relationships/image" Target="../media/image5.png"/><Relationship Id="rId10" Type="http://schemas.openxmlformats.org/officeDocument/2006/relationships/tags" Target="../tags/tag93.xml"/><Relationship Id="rId4" Type="http://schemas.openxmlformats.org/officeDocument/2006/relationships/tags" Target="../tags/tag89.xml"/><Relationship Id="rId9" Type="http://schemas.openxmlformats.org/officeDocument/2006/relationships/tags" Target="../tags/tag92.xml"/><Relationship Id="rId1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tags" Target="../tags/tag100.xml"/><Relationship Id="rId13" Type="http://schemas.microsoft.com/office/2017/06/relationships/model3d" Target="../media/model3d1.glb"/><Relationship Id="rId3" Type="http://schemas.openxmlformats.org/officeDocument/2006/relationships/tags" Target="../tags/tag97.xml"/><Relationship Id="rId7" Type="http://schemas.openxmlformats.org/officeDocument/2006/relationships/audio" Target="../media/media13.m4a"/><Relationship Id="rId12" Type="http://schemas.openxmlformats.org/officeDocument/2006/relationships/notesSlide" Target="../notesSlides/notesSlide13.xml"/><Relationship Id="rId2" Type="http://schemas.openxmlformats.org/officeDocument/2006/relationships/tags" Target="../tags/tag96.xml"/><Relationship Id="rId16" Type="http://schemas.openxmlformats.org/officeDocument/2006/relationships/image" Target="../media/image5.png"/><Relationship Id="rId1" Type="http://schemas.openxmlformats.org/officeDocument/2006/relationships/tags" Target="../tags/tag95.xml"/><Relationship Id="rId6" Type="http://schemas.microsoft.com/office/2007/relationships/media" Target="../media/media13.m4a"/><Relationship Id="rId11" Type="http://schemas.openxmlformats.org/officeDocument/2006/relationships/slideLayout" Target="../slideLayouts/slideLayout12.xml"/><Relationship Id="rId5" Type="http://schemas.openxmlformats.org/officeDocument/2006/relationships/tags" Target="../tags/tag99.xml"/><Relationship Id="rId15" Type="http://schemas.openxmlformats.org/officeDocument/2006/relationships/image" Target="../media/image10.png"/><Relationship Id="rId10" Type="http://schemas.openxmlformats.org/officeDocument/2006/relationships/tags" Target="../tags/tag102.xml"/><Relationship Id="rId4" Type="http://schemas.openxmlformats.org/officeDocument/2006/relationships/tags" Target="../tags/tag98.xml"/><Relationship Id="rId9" Type="http://schemas.openxmlformats.org/officeDocument/2006/relationships/tags" Target="../tags/tag101.xml"/><Relationship Id="rId14" Type="http://schemas.openxmlformats.org/officeDocument/2006/relationships/hyperlink" Target="https://www.remix3d.com/details/G009SXQ93CTP" TargetMode="External"/></Relationships>
</file>

<file path=ppt/slides/_rels/slide14.xml.rels><?xml version="1.0" encoding="UTF-8" standalone="yes"?>
<Relationships xmlns="http://schemas.openxmlformats.org/package/2006/relationships"><Relationship Id="rId8" Type="http://schemas.microsoft.com/office/2007/relationships/media" Target="../media/media14.m4a"/><Relationship Id="rId13" Type="http://schemas.openxmlformats.org/officeDocument/2006/relationships/slideLayout" Target="../slideLayouts/slideLayout12.xml"/><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tags" Target="../tags/tag112.xml"/><Relationship Id="rId2" Type="http://schemas.openxmlformats.org/officeDocument/2006/relationships/tags" Target="../tags/tag104.xml"/><Relationship Id="rId16" Type="http://schemas.openxmlformats.org/officeDocument/2006/relationships/image" Target="../media/image5.png"/><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1.xml"/><Relationship Id="rId5" Type="http://schemas.openxmlformats.org/officeDocument/2006/relationships/tags" Target="../tags/tag107.xml"/><Relationship Id="rId15" Type="http://schemas.openxmlformats.org/officeDocument/2006/relationships/image" Target="../media/image11.png"/><Relationship Id="rId10" Type="http://schemas.openxmlformats.org/officeDocument/2006/relationships/tags" Target="../tags/tag110.xml"/><Relationship Id="rId4" Type="http://schemas.openxmlformats.org/officeDocument/2006/relationships/tags" Target="../tags/tag106.xml"/><Relationship Id="rId9" Type="http://schemas.openxmlformats.org/officeDocument/2006/relationships/audio" Target="../media/media14.m4a"/><Relationship Id="rId1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tags" Target="../tags/tag118.xml"/><Relationship Id="rId13" Type="http://schemas.microsoft.com/office/2017/06/relationships/model3d" Target="../media/model3d1.glb"/><Relationship Id="rId3" Type="http://schemas.openxmlformats.org/officeDocument/2006/relationships/tags" Target="../tags/tag115.xml"/><Relationship Id="rId7" Type="http://schemas.openxmlformats.org/officeDocument/2006/relationships/audio" Target="../media/media15.m4a"/><Relationship Id="rId12" Type="http://schemas.openxmlformats.org/officeDocument/2006/relationships/notesSlide" Target="../notesSlides/notesSlide15.xml"/><Relationship Id="rId2" Type="http://schemas.openxmlformats.org/officeDocument/2006/relationships/tags" Target="../tags/tag114.xml"/><Relationship Id="rId16" Type="http://schemas.openxmlformats.org/officeDocument/2006/relationships/image" Target="../media/image5.png"/><Relationship Id="rId1" Type="http://schemas.openxmlformats.org/officeDocument/2006/relationships/tags" Target="../tags/tag113.xml"/><Relationship Id="rId6" Type="http://schemas.microsoft.com/office/2007/relationships/media" Target="../media/media15.m4a"/><Relationship Id="rId11" Type="http://schemas.openxmlformats.org/officeDocument/2006/relationships/slideLayout" Target="../slideLayouts/slideLayout12.xml"/><Relationship Id="rId5" Type="http://schemas.openxmlformats.org/officeDocument/2006/relationships/tags" Target="../tags/tag117.xml"/><Relationship Id="rId15" Type="http://schemas.openxmlformats.org/officeDocument/2006/relationships/image" Target="../media/image10.png"/><Relationship Id="rId10" Type="http://schemas.openxmlformats.org/officeDocument/2006/relationships/tags" Target="../tags/tag120.xml"/><Relationship Id="rId4" Type="http://schemas.openxmlformats.org/officeDocument/2006/relationships/tags" Target="../tags/tag116.xml"/><Relationship Id="rId9" Type="http://schemas.openxmlformats.org/officeDocument/2006/relationships/tags" Target="../tags/tag119.xml"/><Relationship Id="rId14" Type="http://schemas.openxmlformats.org/officeDocument/2006/relationships/hyperlink" Target="https://www.remix3d.com/details/G009SXQ93CTP" TargetMode="External"/></Relationships>
</file>

<file path=ppt/slides/_rels/slide16.xml.rels><?xml version="1.0" encoding="UTF-8" standalone="yes"?>
<Relationships xmlns="http://schemas.openxmlformats.org/package/2006/relationships"><Relationship Id="rId8" Type="http://schemas.openxmlformats.org/officeDocument/2006/relationships/audio" Target="../media/media16.m4a"/><Relationship Id="rId13" Type="http://schemas.openxmlformats.org/officeDocument/2006/relationships/notesSlide" Target="../notesSlides/notesSlide16.xml"/><Relationship Id="rId3" Type="http://schemas.openxmlformats.org/officeDocument/2006/relationships/tags" Target="../tags/tag123.xml"/><Relationship Id="rId7" Type="http://schemas.microsoft.com/office/2007/relationships/media" Target="../media/media16.m4a"/><Relationship Id="rId12" Type="http://schemas.openxmlformats.org/officeDocument/2006/relationships/slideLayout" Target="../slideLayouts/slideLayout12.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29.xml"/><Relationship Id="rId5" Type="http://schemas.openxmlformats.org/officeDocument/2006/relationships/tags" Target="../tags/tag125.xml"/><Relationship Id="rId15" Type="http://schemas.openxmlformats.org/officeDocument/2006/relationships/image" Target="../media/image5.png"/><Relationship Id="rId10" Type="http://schemas.openxmlformats.org/officeDocument/2006/relationships/tags" Target="../tags/tag128.xml"/><Relationship Id="rId4" Type="http://schemas.openxmlformats.org/officeDocument/2006/relationships/tags" Target="../tags/tag124.xml"/><Relationship Id="rId9" Type="http://schemas.openxmlformats.org/officeDocument/2006/relationships/tags" Target="../tags/tag127.xml"/><Relationship Id="rId1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tags" Target="../tags/tag135.xml"/><Relationship Id="rId13" Type="http://schemas.microsoft.com/office/2017/06/relationships/model3d" Target="../media/model3d1.glb"/><Relationship Id="rId3" Type="http://schemas.openxmlformats.org/officeDocument/2006/relationships/tags" Target="../tags/tag132.xml"/><Relationship Id="rId7" Type="http://schemas.openxmlformats.org/officeDocument/2006/relationships/audio" Target="../media/media17.m4a"/><Relationship Id="rId12" Type="http://schemas.openxmlformats.org/officeDocument/2006/relationships/notesSlide" Target="../notesSlides/notesSlide17.xml"/><Relationship Id="rId2" Type="http://schemas.openxmlformats.org/officeDocument/2006/relationships/tags" Target="../tags/tag131.xml"/><Relationship Id="rId16" Type="http://schemas.openxmlformats.org/officeDocument/2006/relationships/image" Target="../media/image5.png"/><Relationship Id="rId1" Type="http://schemas.openxmlformats.org/officeDocument/2006/relationships/tags" Target="../tags/tag130.xml"/><Relationship Id="rId6" Type="http://schemas.microsoft.com/office/2007/relationships/media" Target="../media/media17.m4a"/><Relationship Id="rId11" Type="http://schemas.openxmlformats.org/officeDocument/2006/relationships/slideLayout" Target="../slideLayouts/slideLayout12.xml"/><Relationship Id="rId5" Type="http://schemas.openxmlformats.org/officeDocument/2006/relationships/tags" Target="../tags/tag134.xml"/><Relationship Id="rId15" Type="http://schemas.openxmlformats.org/officeDocument/2006/relationships/image" Target="../media/image10.png"/><Relationship Id="rId10" Type="http://schemas.openxmlformats.org/officeDocument/2006/relationships/tags" Target="../tags/tag137.xml"/><Relationship Id="rId4" Type="http://schemas.openxmlformats.org/officeDocument/2006/relationships/tags" Target="../tags/tag133.xml"/><Relationship Id="rId9" Type="http://schemas.openxmlformats.org/officeDocument/2006/relationships/tags" Target="../tags/tag136.xml"/><Relationship Id="rId14" Type="http://schemas.openxmlformats.org/officeDocument/2006/relationships/hyperlink" Target="https://www.remix3d.com/details/G009SXQ93CTP" TargetMode="External"/></Relationships>
</file>

<file path=ppt/slides/_rels/slide18.xml.rels><?xml version="1.0" encoding="UTF-8" standalone="yes"?>
<Relationships xmlns="http://schemas.openxmlformats.org/package/2006/relationships"><Relationship Id="rId8" Type="http://schemas.openxmlformats.org/officeDocument/2006/relationships/audio" Target="../media/media18.m4a"/><Relationship Id="rId13" Type="http://schemas.openxmlformats.org/officeDocument/2006/relationships/notesSlide" Target="../notesSlides/notesSlide18.xml"/><Relationship Id="rId3" Type="http://schemas.openxmlformats.org/officeDocument/2006/relationships/tags" Target="../tags/tag140.xml"/><Relationship Id="rId7" Type="http://schemas.microsoft.com/office/2007/relationships/media" Target="../media/media18.m4a"/><Relationship Id="rId12" Type="http://schemas.openxmlformats.org/officeDocument/2006/relationships/slideLayout" Target="../slideLayouts/slideLayout12.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tags" Target="../tags/tag143.xml"/><Relationship Id="rId11" Type="http://schemas.openxmlformats.org/officeDocument/2006/relationships/tags" Target="../tags/tag146.xml"/><Relationship Id="rId5" Type="http://schemas.openxmlformats.org/officeDocument/2006/relationships/tags" Target="../tags/tag142.xml"/><Relationship Id="rId15" Type="http://schemas.openxmlformats.org/officeDocument/2006/relationships/image" Target="../media/image5.png"/><Relationship Id="rId10" Type="http://schemas.openxmlformats.org/officeDocument/2006/relationships/tags" Target="../tags/tag145.xml"/><Relationship Id="rId4" Type="http://schemas.openxmlformats.org/officeDocument/2006/relationships/tags" Target="../tags/tag141.xml"/><Relationship Id="rId9" Type="http://schemas.openxmlformats.org/officeDocument/2006/relationships/tags" Target="../tags/tag144.xml"/><Relationship Id="rId1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tags" Target="../tags/tag152.xml"/><Relationship Id="rId13" Type="http://schemas.microsoft.com/office/2017/06/relationships/model3d" Target="../media/model3d1.glb"/><Relationship Id="rId3" Type="http://schemas.openxmlformats.org/officeDocument/2006/relationships/tags" Target="../tags/tag149.xml"/><Relationship Id="rId7" Type="http://schemas.openxmlformats.org/officeDocument/2006/relationships/audio" Target="../media/media19.m4a"/><Relationship Id="rId12" Type="http://schemas.openxmlformats.org/officeDocument/2006/relationships/notesSlide" Target="../notesSlides/notesSlide19.xml"/><Relationship Id="rId2" Type="http://schemas.openxmlformats.org/officeDocument/2006/relationships/tags" Target="../tags/tag148.xml"/><Relationship Id="rId16" Type="http://schemas.openxmlformats.org/officeDocument/2006/relationships/image" Target="../media/image5.png"/><Relationship Id="rId1" Type="http://schemas.openxmlformats.org/officeDocument/2006/relationships/tags" Target="../tags/tag147.xml"/><Relationship Id="rId6" Type="http://schemas.microsoft.com/office/2007/relationships/media" Target="../media/media19.m4a"/><Relationship Id="rId11" Type="http://schemas.openxmlformats.org/officeDocument/2006/relationships/slideLayout" Target="../slideLayouts/slideLayout12.xml"/><Relationship Id="rId5" Type="http://schemas.openxmlformats.org/officeDocument/2006/relationships/tags" Target="../tags/tag151.xml"/><Relationship Id="rId15" Type="http://schemas.openxmlformats.org/officeDocument/2006/relationships/image" Target="../media/image10.png"/><Relationship Id="rId10" Type="http://schemas.openxmlformats.org/officeDocument/2006/relationships/tags" Target="../tags/tag154.xml"/><Relationship Id="rId4" Type="http://schemas.openxmlformats.org/officeDocument/2006/relationships/tags" Target="../tags/tag150.xml"/><Relationship Id="rId9" Type="http://schemas.openxmlformats.org/officeDocument/2006/relationships/tags" Target="../tags/tag153.xml"/><Relationship Id="rId14" Type="http://schemas.openxmlformats.org/officeDocument/2006/relationships/hyperlink" Target="https://www.remix3d.com/details/G009SXQ93CTP" TargetMode="External"/></Relationships>
</file>

<file path=ppt/slides/_rels/slide2.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notesSlide" Target="../notesSlides/notesSlide2.xml"/><Relationship Id="rId3" Type="http://schemas.openxmlformats.org/officeDocument/2006/relationships/tags" Target="../tags/tag10.xml"/><Relationship Id="rId7" Type="http://schemas.microsoft.com/office/2007/relationships/media" Target="../media/media2.m4a"/><Relationship Id="rId12" Type="http://schemas.openxmlformats.org/officeDocument/2006/relationships/slideLayout" Target="../slideLayouts/slideLayout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6.xml"/><Relationship Id="rId5" Type="http://schemas.openxmlformats.org/officeDocument/2006/relationships/tags" Target="../tags/tag12.xml"/><Relationship Id="rId15" Type="http://schemas.openxmlformats.org/officeDocument/2006/relationships/image" Target="../media/image5.png"/><Relationship Id="rId10" Type="http://schemas.openxmlformats.org/officeDocument/2006/relationships/tags" Target="../tags/tag15.xml"/><Relationship Id="rId4" Type="http://schemas.openxmlformats.org/officeDocument/2006/relationships/tags" Target="../tags/tag11.xml"/><Relationship Id="rId9" Type="http://schemas.openxmlformats.org/officeDocument/2006/relationships/tags" Target="../tags/tag14.xml"/><Relationship Id="rId1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tags" Target="../tags/tag159.xml"/><Relationship Id="rId13" Type="http://schemas.openxmlformats.org/officeDocument/2006/relationships/oleObject" Target="../embeddings/oleObject1.bin"/><Relationship Id="rId3" Type="http://schemas.openxmlformats.org/officeDocument/2006/relationships/tags" Target="../tags/tag156.xml"/><Relationship Id="rId7" Type="http://schemas.openxmlformats.org/officeDocument/2006/relationships/audio" Target="../media/media20.m4a"/><Relationship Id="rId12" Type="http://schemas.openxmlformats.org/officeDocument/2006/relationships/notesSlide" Target="../notesSlides/notesSlide20.xml"/><Relationship Id="rId2" Type="http://schemas.openxmlformats.org/officeDocument/2006/relationships/tags" Target="../tags/tag155.xml"/><Relationship Id="rId1" Type="http://schemas.openxmlformats.org/officeDocument/2006/relationships/vmlDrawing" Target="../drawings/vmlDrawing1.vml"/><Relationship Id="rId6" Type="http://schemas.microsoft.com/office/2007/relationships/media" Target="../media/media20.m4a"/><Relationship Id="rId11" Type="http://schemas.openxmlformats.org/officeDocument/2006/relationships/slideLayout" Target="../slideLayouts/slideLayout12.xml"/><Relationship Id="rId5" Type="http://schemas.openxmlformats.org/officeDocument/2006/relationships/tags" Target="../tags/tag158.xml"/><Relationship Id="rId15" Type="http://schemas.openxmlformats.org/officeDocument/2006/relationships/image" Target="../media/image5.png"/><Relationship Id="rId10" Type="http://schemas.openxmlformats.org/officeDocument/2006/relationships/tags" Target="../tags/tag161.xml"/><Relationship Id="rId4" Type="http://schemas.openxmlformats.org/officeDocument/2006/relationships/tags" Target="../tags/tag157.xml"/><Relationship Id="rId9" Type="http://schemas.openxmlformats.org/officeDocument/2006/relationships/tags" Target="../tags/tag160.xml"/><Relationship Id="rId14" Type="http://schemas.openxmlformats.org/officeDocument/2006/relationships/image" Target="../media/image12.emf"/></Relationships>
</file>

<file path=ppt/slides/_rels/slide21.xml.rels><?xml version="1.0" encoding="UTF-8" standalone="yes"?>
<Relationships xmlns="http://schemas.openxmlformats.org/package/2006/relationships"><Relationship Id="rId8" Type="http://schemas.openxmlformats.org/officeDocument/2006/relationships/tags" Target="../tags/tag167.xml"/><Relationship Id="rId13" Type="http://schemas.openxmlformats.org/officeDocument/2006/relationships/image" Target="../media/image7.jpg"/><Relationship Id="rId3" Type="http://schemas.openxmlformats.org/officeDocument/2006/relationships/tags" Target="../tags/tag164.xml"/><Relationship Id="rId7" Type="http://schemas.openxmlformats.org/officeDocument/2006/relationships/audio" Target="../media/media21.m4a"/><Relationship Id="rId12" Type="http://schemas.openxmlformats.org/officeDocument/2006/relationships/notesSlide" Target="../notesSlides/notesSlide21.xml"/><Relationship Id="rId2" Type="http://schemas.openxmlformats.org/officeDocument/2006/relationships/tags" Target="../tags/tag163.xml"/><Relationship Id="rId1" Type="http://schemas.openxmlformats.org/officeDocument/2006/relationships/tags" Target="../tags/tag162.xml"/><Relationship Id="rId6" Type="http://schemas.microsoft.com/office/2007/relationships/media" Target="../media/media21.m4a"/><Relationship Id="rId11" Type="http://schemas.openxmlformats.org/officeDocument/2006/relationships/slideLayout" Target="../slideLayouts/slideLayout6.xml"/><Relationship Id="rId5" Type="http://schemas.openxmlformats.org/officeDocument/2006/relationships/tags" Target="../tags/tag166.xml"/><Relationship Id="rId10" Type="http://schemas.openxmlformats.org/officeDocument/2006/relationships/tags" Target="../tags/tag169.xml"/><Relationship Id="rId4" Type="http://schemas.openxmlformats.org/officeDocument/2006/relationships/tags" Target="../tags/tag165.xml"/><Relationship Id="rId9" Type="http://schemas.openxmlformats.org/officeDocument/2006/relationships/tags" Target="../tags/tag168.xml"/><Relationship Id="rId1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tags" Target="../tags/tag175.xml"/><Relationship Id="rId3" Type="http://schemas.openxmlformats.org/officeDocument/2006/relationships/tags" Target="../tags/tag172.xml"/><Relationship Id="rId7" Type="http://schemas.openxmlformats.org/officeDocument/2006/relationships/tags" Target="../tags/tag174.xml"/><Relationship Id="rId12" Type="http://schemas.openxmlformats.org/officeDocument/2006/relationships/image" Target="../media/image5.png"/><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audio" Target="../media/media22.m4a"/><Relationship Id="rId11" Type="http://schemas.openxmlformats.org/officeDocument/2006/relationships/notesSlide" Target="../notesSlides/notesSlide22.xml"/><Relationship Id="rId5" Type="http://schemas.microsoft.com/office/2007/relationships/media" Target="../media/media22.m4a"/><Relationship Id="rId10" Type="http://schemas.openxmlformats.org/officeDocument/2006/relationships/slideLayout" Target="../slideLayouts/slideLayout2.xml"/><Relationship Id="rId4" Type="http://schemas.openxmlformats.org/officeDocument/2006/relationships/tags" Target="../tags/tag173.xml"/><Relationship Id="rId9" Type="http://schemas.openxmlformats.org/officeDocument/2006/relationships/tags" Target="../tags/tag176.xml"/></Relationships>
</file>

<file path=ppt/slides/_rels/slide23.xml.rels><?xml version="1.0" encoding="UTF-8" standalone="yes"?>
<Relationships xmlns="http://schemas.openxmlformats.org/package/2006/relationships"><Relationship Id="rId8" Type="http://schemas.openxmlformats.org/officeDocument/2006/relationships/tags" Target="../tags/tag182.xml"/><Relationship Id="rId3" Type="http://schemas.openxmlformats.org/officeDocument/2006/relationships/tags" Target="../tags/tag179.xml"/><Relationship Id="rId7" Type="http://schemas.openxmlformats.org/officeDocument/2006/relationships/tags" Target="../tags/tag181.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0.xml"/><Relationship Id="rId11" Type="http://schemas.openxmlformats.org/officeDocument/2006/relationships/image" Target="../media/image5.png"/><Relationship Id="rId5" Type="http://schemas.openxmlformats.org/officeDocument/2006/relationships/audio" Target="../media/media23.m4a"/><Relationship Id="rId10" Type="http://schemas.openxmlformats.org/officeDocument/2006/relationships/notesSlide" Target="../notesSlides/notesSlide23.xml"/><Relationship Id="rId4" Type="http://schemas.microsoft.com/office/2007/relationships/media" Target="../media/media23.m4a"/><Relationship Id="rId9"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tags" Target="../tags/tag187.xml"/><Relationship Id="rId13" Type="http://schemas.openxmlformats.org/officeDocument/2006/relationships/oleObject" Target="../embeddings/oleObject2.bin"/><Relationship Id="rId3" Type="http://schemas.openxmlformats.org/officeDocument/2006/relationships/tags" Target="../tags/tag184.xml"/><Relationship Id="rId7" Type="http://schemas.openxmlformats.org/officeDocument/2006/relationships/audio" Target="../media/media24.m4a"/><Relationship Id="rId12" Type="http://schemas.openxmlformats.org/officeDocument/2006/relationships/notesSlide" Target="../notesSlides/notesSlide24.xml"/><Relationship Id="rId2" Type="http://schemas.openxmlformats.org/officeDocument/2006/relationships/tags" Target="../tags/tag183.xml"/><Relationship Id="rId1" Type="http://schemas.openxmlformats.org/officeDocument/2006/relationships/vmlDrawing" Target="../drawings/vmlDrawing2.vml"/><Relationship Id="rId6" Type="http://schemas.microsoft.com/office/2007/relationships/media" Target="../media/media24.m4a"/><Relationship Id="rId11" Type="http://schemas.openxmlformats.org/officeDocument/2006/relationships/slideLayout" Target="../slideLayouts/slideLayout9.xml"/><Relationship Id="rId5" Type="http://schemas.openxmlformats.org/officeDocument/2006/relationships/tags" Target="../tags/tag186.xml"/><Relationship Id="rId15" Type="http://schemas.openxmlformats.org/officeDocument/2006/relationships/image" Target="../media/image5.png"/><Relationship Id="rId10" Type="http://schemas.openxmlformats.org/officeDocument/2006/relationships/tags" Target="../tags/tag189.xml"/><Relationship Id="rId4" Type="http://schemas.openxmlformats.org/officeDocument/2006/relationships/tags" Target="../tags/tag185.xml"/><Relationship Id="rId9" Type="http://schemas.openxmlformats.org/officeDocument/2006/relationships/tags" Target="../tags/tag188.xml"/><Relationship Id="rId14" Type="http://schemas.openxmlformats.org/officeDocument/2006/relationships/image" Target="../media/image12.emf"/></Relationships>
</file>

<file path=ppt/slides/_rels/slide25.xml.rels><?xml version="1.0" encoding="UTF-8" standalone="yes"?>
<Relationships xmlns="http://schemas.openxmlformats.org/package/2006/relationships"><Relationship Id="rId8" Type="http://schemas.openxmlformats.org/officeDocument/2006/relationships/tags" Target="../tags/tag195.xml"/><Relationship Id="rId3" Type="http://schemas.microsoft.com/office/2007/relationships/media" Target="../media/media25.m4a"/><Relationship Id="rId7" Type="http://schemas.openxmlformats.org/officeDocument/2006/relationships/tags" Target="../tags/tag194.xml"/><Relationship Id="rId12" Type="http://schemas.openxmlformats.org/officeDocument/2006/relationships/image" Target="../media/image14.jpg"/><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3.xml"/><Relationship Id="rId11" Type="http://schemas.openxmlformats.org/officeDocument/2006/relationships/image" Target="../media/image5.png"/><Relationship Id="rId5" Type="http://schemas.openxmlformats.org/officeDocument/2006/relationships/tags" Target="../tags/tag192.xml"/><Relationship Id="rId10" Type="http://schemas.openxmlformats.org/officeDocument/2006/relationships/notesSlide" Target="../notesSlides/notesSlide25.xml"/><Relationship Id="rId4" Type="http://schemas.openxmlformats.org/officeDocument/2006/relationships/audio" Target="../media/media25.m4a"/><Relationship Id="rId9"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microsoft.com/office/2007/relationships/media" Target="../media/media26.m4a"/><Relationship Id="rId7" Type="http://schemas.openxmlformats.org/officeDocument/2006/relationships/tags" Target="../tags/tag200.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199.xml"/><Relationship Id="rId5" Type="http://schemas.openxmlformats.org/officeDocument/2006/relationships/tags" Target="../tags/tag198.xml"/><Relationship Id="rId10" Type="http://schemas.openxmlformats.org/officeDocument/2006/relationships/image" Target="../media/image5.png"/><Relationship Id="rId4" Type="http://schemas.openxmlformats.org/officeDocument/2006/relationships/audio" Target="../media/media26.m4a"/><Relationship Id="rId9"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tags" Target="../tags/tag206.xml"/><Relationship Id="rId3" Type="http://schemas.openxmlformats.org/officeDocument/2006/relationships/tags" Target="../tags/tag203.xml"/><Relationship Id="rId7" Type="http://schemas.openxmlformats.org/officeDocument/2006/relationships/tags" Target="../tags/tag205.xml"/><Relationship Id="rId12" Type="http://schemas.openxmlformats.org/officeDocument/2006/relationships/image" Target="../media/image5.png"/><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audio" Target="../media/media27.m4a"/><Relationship Id="rId11" Type="http://schemas.openxmlformats.org/officeDocument/2006/relationships/notesSlide" Target="../notesSlides/notesSlide27.xml"/><Relationship Id="rId5" Type="http://schemas.microsoft.com/office/2007/relationships/media" Target="../media/media27.m4a"/><Relationship Id="rId10" Type="http://schemas.openxmlformats.org/officeDocument/2006/relationships/slideLayout" Target="../slideLayouts/slideLayout9.xml"/><Relationship Id="rId4" Type="http://schemas.openxmlformats.org/officeDocument/2006/relationships/tags" Target="../tags/tag204.xml"/><Relationship Id="rId9" Type="http://schemas.openxmlformats.org/officeDocument/2006/relationships/tags" Target="../tags/tag207.xml"/></Relationships>
</file>

<file path=ppt/slides/_rels/slide28.xml.rels><?xml version="1.0" encoding="UTF-8" standalone="yes"?>
<Relationships xmlns="http://schemas.openxmlformats.org/package/2006/relationships"><Relationship Id="rId8" Type="http://schemas.openxmlformats.org/officeDocument/2006/relationships/tags" Target="../tags/tag213.xml"/><Relationship Id="rId13" Type="http://schemas.openxmlformats.org/officeDocument/2006/relationships/image" Target="../media/image5.png"/><Relationship Id="rId3" Type="http://schemas.openxmlformats.org/officeDocument/2006/relationships/tags" Target="../tags/tag210.xml"/><Relationship Id="rId7" Type="http://schemas.openxmlformats.org/officeDocument/2006/relationships/tags" Target="../tags/tag212.xml"/><Relationship Id="rId12" Type="http://schemas.openxmlformats.org/officeDocument/2006/relationships/image" Target="../media/image15.pn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audio" Target="../media/media28.m4a"/><Relationship Id="rId11" Type="http://schemas.openxmlformats.org/officeDocument/2006/relationships/notesSlide" Target="../notesSlides/notesSlide28.xml"/><Relationship Id="rId5" Type="http://schemas.microsoft.com/office/2007/relationships/media" Target="../media/media28.m4a"/><Relationship Id="rId10" Type="http://schemas.openxmlformats.org/officeDocument/2006/relationships/slideLayout" Target="../slideLayouts/slideLayout6.xml"/><Relationship Id="rId4" Type="http://schemas.openxmlformats.org/officeDocument/2006/relationships/tags" Target="../tags/tag211.xml"/><Relationship Id="rId9" Type="http://schemas.openxmlformats.org/officeDocument/2006/relationships/tags" Target="../tags/tag214.xml"/></Relationships>
</file>

<file path=ppt/slides/_rels/slide29.xml.rels><?xml version="1.0" encoding="UTF-8" standalone="yes"?>
<Relationships xmlns="http://schemas.openxmlformats.org/package/2006/relationships"><Relationship Id="rId8" Type="http://schemas.openxmlformats.org/officeDocument/2006/relationships/tags" Target="../tags/tag220.xml"/><Relationship Id="rId3" Type="http://schemas.openxmlformats.org/officeDocument/2006/relationships/tags" Target="../tags/tag217.xml"/><Relationship Id="rId7" Type="http://schemas.openxmlformats.org/officeDocument/2006/relationships/tags" Target="../tags/tag219.xml"/><Relationship Id="rId12" Type="http://schemas.openxmlformats.org/officeDocument/2006/relationships/image" Target="../media/image5.png"/><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18.xml"/><Relationship Id="rId11" Type="http://schemas.openxmlformats.org/officeDocument/2006/relationships/image" Target="../media/image16.jpg"/><Relationship Id="rId5" Type="http://schemas.openxmlformats.org/officeDocument/2006/relationships/audio" Target="../media/media29.m4a"/><Relationship Id="rId10" Type="http://schemas.openxmlformats.org/officeDocument/2006/relationships/notesSlide" Target="../notesSlides/notesSlide29.xml"/><Relationship Id="rId4" Type="http://schemas.microsoft.com/office/2007/relationships/media" Target="../media/media29.m4a"/><Relationship Id="rId9"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7.jpg"/><Relationship Id="rId3" Type="http://schemas.openxmlformats.org/officeDocument/2006/relationships/tags" Target="../tags/tag19.xml"/><Relationship Id="rId7" Type="http://schemas.openxmlformats.org/officeDocument/2006/relationships/audio" Target="../media/media3.m4a"/><Relationship Id="rId12" Type="http://schemas.openxmlformats.org/officeDocument/2006/relationships/notesSlide" Target="../notesSlides/notesSlide3.xml"/><Relationship Id="rId2" Type="http://schemas.openxmlformats.org/officeDocument/2006/relationships/tags" Target="../tags/tag18.xml"/><Relationship Id="rId1" Type="http://schemas.openxmlformats.org/officeDocument/2006/relationships/tags" Target="../tags/tag17.xml"/><Relationship Id="rId6" Type="http://schemas.microsoft.com/office/2007/relationships/media" Target="../media/media3.m4a"/><Relationship Id="rId11" Type="http://schemas.openxmlformats.org/officeDocument/2006/relationships/slideLayout" Target="../slideLayouts/slideLayout6.xml"/><Relationship Id="rId5" Type="http://schemas.openxmlformats.org/officeDocument/2006/relationships/tags" Target="../tags/tag21.xml"/><Relationship Id="rId10" Type="http://schemas.openxmlformats.org/officeDocument/2006/relationships/tags" Target="../tags/tag24.xml"/><Relationship Id="rId4" Type="http://schemas.openxmlformats.org/officeDocument/2006/relationships/tags" Target="../tags/tag20.xml"/><Relationship Id="rId9" Type="http://schemas.openxmlformats.org/officeDocument/2006/relationships/tags" Target="../tags/tag23.xml"/><Relationship Id="rId1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tags" Target="../tags/tag226.xml"/><Relationship Id="rId3" Type="http://schemas.openxmlformats.org/officeDocument/2006/relationships/tags" Target="../tags/tag223.xml"/><Relationship Id="rId7" Type="http://schemas.openxmlformats.org/officeDocument/2006/relationships/tags" Target="../tags/tag225.xml"/><Relationship Id="rId12" Type="http://schemas.openxmlformats.org/officeDocument/2006/relationships/image" Target="../media/image5.png"/><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4.xml"/><Relationship Id="rId11" Type="http://schemas.openxmlformats.org/officeDocument/2006/relationships/image" Target="../media/image17.jpg"/><Relationship Id="rId5" Type="http://schemas.openxmlformats.org/officeDocument/2006/relationships/audio" Target="../media/media30.m4a"/><Relationship Id="rId10" Type="http://schemas.openxmlformats.org/officeDocument/2006/relationships/notesSlide" Target="../notesSlides/notesSlide30.xml"/><Relationship Id="rId4" Type="http://schemas.microsoft.com/office/2007/relationships/media" Target="../media/media30.m4a"/><Relationship Id="rId9"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tags" Target="../tags/tag232.xml"/><Relationship Id="rId3" Type="http://schemas.openxmlformats.org/officeDocument/2006/relationships/tags" Target="../tags/tag229.xml"/><Relationship Id="rId7" Type="http://schemas.openxmlformats.org/officeDocument/2006/relationships/tags" Target="../tags/tag231.xml"/><Relationship Id="rId12" Type="http://schemas.openxmlformats.org/officeDocument/2006/relationships/image" Target="../media/image5.png"/><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0.xml"/><Relationship Id="rId11" Type="http://schemas.openxmlformats.org/officeDocument/2006/relationships/image" Target="../media/image16.jpg"/><Relationship Id="rId5" Type="http://schemas.openxmlformats.org/officeDocument/2006/relationships/audio" Target="../media/media31.m4a"/><Relationship Id="rId10" Type="http://schemas.openxmlformats.org/officeDocument/2006/relationships/notesSlide" Target="../notesSlides/notesSlide31.xml"/><Relationship Id="rId4" Type="http://schemas.microsoft.com/office/2007/relationships/media" Target="../media/media31.m4a"/><Relationship Id="rId9"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tags" Target="../tags/tag238.xml"/><Relationship Id="rId3" Type="http://schemas.openxmlformats.org/officeDocument/2006/relationships/tags" Target="../tags/tag235.xml"/><Relationship Id="rId7" Type="http://schemas.openxmlformats.org/officeDocument/2006/relationships/tags" Target="../tags/tag237.xml"/><Relationship Id="rId12" Type="http://schemas.openxmlformats.org/officeDocument/2006/relationships/image" Target="../media/image5.png"/><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6.xml"/><Relationship Id="rId11" Type="http://schemas.openxmlformats.org/officeDocument/2006/relationships/image" Target="../media/image17.jpg"/><Relationship Id="rId5" Type="http://schemas.openxmlformats.org/officeDocument/2006/relationships/audio" Target="../media/media32.m4a"/><Relationship Id="rId10" Type="http://schemas.openxmlformats.org/officeDocument/2006/relationships/notesSlide" Target="../notesSlides/notesSlide32.xml"/><Relationship Id="rId4" Type="http://schemas.microsoft.com/office/2007/relationships/media" Target="../media/media32.m4a"/><Relationship Id="rId9"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tags" Target="../tags/tag244.xml"/><Relationship Id="rId3" Type="http://schemas.openxmlformats.org/officeDocument/2006/relationships/tags" Target="../tags/tag241.xml"/><Relationship Id="rId7" Type="http://schemas.openxmlformats.org/officeDocument/2006/relationships/tags" Target="../tags/tag243.xml"/><Relationship Id="rId12" Type="http://schemas.openxmlformats.org/officeDocument/2006/relationships/image" Target="../media/image5.png"/><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2.xml"/><Relationship Id="rId11" Type="http://schemas.openxmlformats.org/officeDocument/2006/relationships/image" Target="../media/image16.jpg"/><Relationship Id="rId5" Type="http://schemas.openxmlformats.org/officeDocument/2006/relationships/audio" Target="../media/media33.m4a"/><Relationship Id="rId10" Type="http://schemas.openxmlformats.org/officeDocument/2006/relationships/notesSlide" Target="../notesSlides/notesSlide33.xml"/><Relationship Id="rId4" Type="http://schemas.microsoft.com/office/2007/relationships/media" Target="../media/media33.m4a"/><Relationship Id="rId9"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tags" Target="../tags/tag250.xml"/><Relationship Id="rId3" Type="http://schemas.openxmlformats.org/officeDocument/2006/relationships/tags" Target="../tags/tag247.xml"/><Relationship Id="rId7" Type="http://schemas.openxmlformats.org/officeDocument/2006/relationships/tags" Target="../tags/tag249.xml"/><Relationship Id="rId12" Type="http://schemas.openxmlformats.org/officeDocument/2006/relationships/image" Target="../media/image5.png"/><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48.xml"/><Relationship Id="rId11" Type="http://schemas.openxmlformats.org/officeDocument/2006/relationships/image" Target="../media/image17.jpg"/><Relationship Id="rId5" Type="http://schemas.openxmlformats.org/officeDocument/2006/relationships/audio" Target="../media/media34.m4a"/><Relationship Id="rId10" Type="http://schemas.openxmlformats.org/officeDocument/2006/relationships/notesSlide" Target="../notesSlides/notesSlide34.xml"/><Relationship Id="rId4" Type="http://schemas.microsoft.com/office/2007/relationships/media" Target="../media/media34.m4a"/><Relationship Id="rId9"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tags" Target="../tags/tag256.xml"/><Relationship Id="rId3" Type="http://schemas.openxmlformats.org/officeDocument/2006/relationships/tags" Target="../tags/tag253.xml"/><Relationship Id="rId7" Type="http://schemas.openxmlformats.org/officeDocument/2006/relationships/tags" Target="../tags/tag255.xml"/><Relationship Id="rId12" Type="http://schemas.openxmlformats.org/officeDocument/2006/relationships/image" Target="../media/image5.png"/><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4.xml"/><Relationship Id="rId11" Type="http://schemas.openxmlformats.org/officeDocument/2006/relationships/image" Target="../media/image18.jpg"/><Relationship Id="rId5" Type="http://schemas.openxmlformats.org/officeDocument/2006/relationships/audio" Target="../media/media35.m4a"/><Relationship Id="rId10" Type="http://schemas.openxmlformats.org/officeDocument/2006/relationships/notesSlide" Target="../notesSlides/notesSlide35.xml"/><Relationship Id="rId4" Type="http://schemas.microsoft.com/office/2007/relationships/media" Target="../media/media35.m4a"/><Relationship Id="rId9"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7.xml"/><Relationship Id="rId7" Type="http://schemas.openxmlformats.org/officeDocument/2006/relationships/tags" Target="../tags/tag29.xml"/><Relationship Id="rId12" Type="http://schemas.openxmlformats.org/officeDocument/2006/relationships/image" Target="../media/image5.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audio" Target="../media/media4.m4a"/><Relationship Id="rId11" Type="http://schemas.openxmlformats.org/officeDocument/2006/relationships/notesSlide" Target="../notesSlides/notesSlide4.xml"/><Relationship Id="rId5" Type="http://schemas.microsoft.com/office/2007/relationships/media" Target="../media/media4.m4a"/><Relationship Id="rId10" Type="http://schemas.openxmlformats.org/officeDocument/2006/relationships/slideLayout" Target="../slideLayouts/slideLayout12.xml"/><Relationship Id="rId4" Type="http://schemas.openxmlformats.org/officeDocument/2006/relationships/tags" Target="../tags/tag28.xml"/><Relationship Id="rId9" Type="http://schemas.openxmlformats.org/officeDocument/2006/relationships/tags" Target="../tags/tag31.xml"/></Relationships>
</file>

<file path=ppt/slides/_rels/slide5.xml.rels><?xml version="1.0" encoding="UTF-8" standalone="yes"?>
<Relationships xmlns="http://schemas.openxmlformats.org/package/2006/relationships"><Relationship Id="rId8" Type="http://schemas.openxmlformats.org/officeDocument/2006/relationships/tags" Target="../tags/tag37.xml"/><Relationship Id="rId3" Type="http://schemas.openxmlformats.org/officeDocument/2006/relationships/tags" Target="../tags/tag34.xml"/><Relationship Id="rId7" Type="http://schemas.openxmlformats.org/officeDocument/2006/relationships/tags" Target="../tags/tag36.xml"/><Relationship Id="rId12" Type="http://schemas.openxmlformats.org/officeDocument/2006/relationships/image" Target="../media/image5.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5.xml"/><Relationship Id="rId11" Type="http://schemas.openxmlformats.org/officeDocument/2006/relationships/image" Target="../media/image8.jpg"/><Relationship Id="rId5" Type="http://schemas.openxmlformats.org/officeDocument/2006/relationships/audio" Target="../media/media5.m4a"/><Relationship Id="rId10" Type="http://schemas.openxmlformats.org/officeDocument/2006/relationships/notesSlide" Target="../notesSlides/notesSlide5.xml"/><Relationship Id="rId4" Type="http://schemas.microsoft.com/office/2007/relationships/media" Target="../media/media5.m4a"/><Relationship Id="rId9"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tags" Target="../tags/tag43.xml"/><Relationship Id="rId3" Type="http://schemas.openxmlformats.org/officeDocument/2006/relationships/tags" Target="../tags/tag40.xml"/><Relationship Id="rId7" Type="http://schemas.openxmlformats.org/officeDocument/2006/relationships/tags" Target="../tags/tag4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1.xml"/><Relationship Id="rId11" Type="http://schemas.openxmlformats.org/officeDocument/2006/relationships/image" Target="../media/image5.png"/><Relationship Id="rId5" Type="http://schemas.openxmlformats.org/officeDocument/2006/relationships/audio" Target="../media/media6.m4a"/><Relationship Id="rId10" Type="http://schemas.openxmlformats.org/officeDocument/2006/relationships/notesSlide" Target="../notesSlides/notesSlide6.xml"/><Relationship Id="rId4" Type="http://schemas.microsoft.com/office/2007/relationships/media" Target="../media/media6.m4a"/><Relationship Id="rId9"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tags" Target="../tags/tag49.xml"/><Relationship Id="rId3" Type="http://schemas.openxmlformats.org/officeDocument/2006/relationships/tags" Target="../tags/tag46.xml"/><Relationship Id="rId7" Type="http://schemas.openxmlformats.org/officeDocument/2006/relationships/tags" Target="../tags/tag48.xml"/><Relationship Id="rId12" Type="http://schemas.openxmlformats.org/officeDocument/2006/relationships/image" Target="../media/image5.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audio" Target="../media/media7.m4a"/><Relationship Id="rId11" Type="http://schemas.openxmlformats.org/officeDocument/2006/relationships/notesSlide" Target="../notesSlides/notesSlide7.xml"/><Relationship Id="rId5" Type="http://schemas.microsoft.com/office/2007/relationships/media" Target="../media/media7.m4a"/><Relationship Id="rId10" Type="http://schemas.openxmlformats.org/officeDocument/2006/relationships/slideLayout" Target="../slideLayouts/slideLayout9.xml"/><Relationship Id="rId4" Type="http://schemas.openxmlformats.org/officeDocument/2006/relationships/tags" Target="../tags/tag47.xml"/><Relationship Id="rId9" Type="http://schemas.openxmlformats.org/officeDocument/2006/relationships/tags" Target="../tags/tag50.xml"/></Relationships>
</file>

<file path=ppt/slides/_rels/slide8.xml.rels><?xml version="1.0" encoding="UTF-8" standalone="yes"?>
<Relationships xmlns="http://schemas.openxmlformats.org/package/2006/relationships"><Relationship Id="rId8" Type="http://schemas.openxmlformats.org/officeDocument/2006/relationships/audio" Target="../media/media8.m4a"/><Relationship Id="rId13" Type="http://schemas.openxmlformats.org/officeDocument/2006/relationships/notesSlide" Target="../notesSlides/notesSlide8.xml"/><Relationship Id="rId3" Type="http://schemas.openxmlformats.org/officeDocument/2006/relationships/tags" Target="../tags/tag53.xml"/><Relationship Id="rId7" Type="http://schemas.microsoft.com/office/2007/relationships/media" Target="../media/media8.m4a"/><Relationship Id="rId12" Type="http://schemas.openxmlformats.org/officeDocument/2006/relationships/slideLayout" Target="../slideLayouts/slideLayout9.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59.xml"/><Relationship Id="rId5" Type="http://schemas.openxmlformats.org/officeDocument/2006/relationships/tags" Target="../tags/tag55.xml"/><Relationship Id="rId10" Type="http://schemas.openxmlformats.org/officeDocument/2006/relationships/tags" Target="../tags/tag58.xml"/><Relationship Id="rId4" Type="http://schemas.openxmlformats.org/officeDocument/2006/relationships/tags" Target="../tags/tag54.xml"/><Relationship Id="rId9" Type="http://schemas.openxmlformats.org/officeDocument/2006/relationships/tags" Target="../tags/tag57.xml"/><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audio" Target="../media/media9.m4a"/><Relationship Id="rId13" Type="http://schemas.openxmlformats.org/officeDocument/2006/relationships/notesSlide" Target="../notesSlides/notesSlide9.xml"/><Relationship Id="rId3" Type="http://schemas.openxmlformats.org/officeDocument/2006/relationships/tags" Target="../tags/tag62.xml"/><Relationship Id="rId7" Type="http://schemas.microsoft.com/office/2007/relationships/media" Target="../media/media9.m4a"/><Relationship Id="rId12" Type="http://schemas.openxmlformats.org/officeDocument/2006/relationships/slideLayout" Target="../slideLayouts/slideLayout1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tags" Target="../tags/tag68.xml"/><Relationship Id="rId5" Type="http://schemas.openxmlformats.org/officeDocument/2006/relationships/tags" Target="../tags/tag64.xml"/><Relationship Id="rId15" Type="http://schemas.openxmlformats.org/officeDocument/2006/relationships/image" Target="../media/image5.png"/><Relationship Id="rId10" Type="http://schemas.openxmlformats.org/officeDocument/2006/relationships/tags" Target="../tags/tag67.xml"/><Relationship Id="rId4" Type="http://schemas.openxmlformats.org/officeDocument/2006/relationships/tags" Target="../tags/tag63.xml"/><Relationship Id="rId9" Type="http://schemas.openxmlformats.org/officeDocument/2006/relationships/tags" Target="../tags/tag66.xml"/><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1" descr="conference room">
            <a:extLst>
              <a:ext uri="{FF2B5EF4-FFF2-40B4-BE49-F238E27FC236}">
                <a16:creationId xmlns:a16="http://schemas.microsoft.com/office/drawing/2014/main" id="{082983F5-C51C-4856-A15D-5FCEAF4EE6E3}"/>
              </a:ext>
            </a:extLst>
          </p:cNvPr>
          <p:cNvPicPr>
            <a:picLocks noGrp="1" noChangeAspect="1"/>
          </p:cNvPicPr>
          <p:nvPr>
            <p:ph type="pic" sz="quarter" idx="10"/>
            <p:custDataLst>
              <p:tags r:id="rId1"/>
            </p:custDataLst>
          </p:nvPr>
        </p:nvPicPr>
        <p:blipFill>
          <a:blip r:embed="rId12" cstate="screen">
            <a:extLst>
              <a:ext uri="{28A0092B-C50C-407E-A947-70E740481C1C}">
                <a14:useLocalDpi xmlns:a14="http://schemas.microsoft.com/office/drawing/2010/main"/>
              </a:ext>
            </a:extLst>
          </a:blip>
          <a:srcRect l="9853" r="9853"/>
          <a:stretch>
            <a:fillRect/>
          </a:stretch>
        </p:blipFill>
        <p:spPr>
          <a:xfrm>
            <a:off x="0" y="0"/>
            <a:ext cx="9780588" cy="6370638"/>
          </a:xfrm>
        </p:spPr>
      </p:pic>
      <p:sp>
        <p:nvSpPr>
          <p:cNvPr id="3" name="Title 2">
            <a:extLst>
              <a:ext uri="{FF2B5EF4-FFF2-40B4-BE49-F238E27FC236}">
                <a16:creationId xmlns:a16="http://schemas.microsoft.com/office/drawing/2014/main" id="{4C0C6FCD-ED16-4BBB-875A-BE9EA7944412}"/>
              </a:ext>
            </a:extLst>
          </p:cNvPr>
          <p:cNvSpPr>
            <a:spLocks noGrp="1"/>
          </p:cNvSpPr>
          <p:nvPr>
            <p:ph type="ctrTitle"/>
            <p:custDataLst>
              <p:tags r:id="rId2"/>
            </p:custDataLst>
          </p:nvPr>
        </p:nvSpPr>
        <p:spPr>
          <a:xfrm>
            <a:off x="6235700" y="2169623"/>
            <a:ext cx="5956300" cy="1944000"/>
          </a:xfrm>
        </p:spPr>
        <p:txBody>
          <a:bodyPr/>
          <a:lstStyle/>
          <a:p>
            <a:r>
              <a:rPr lang="en-US" sz="4800" dirty="0"/>
              <a:t>Module 5</a:t>
            </a:r>
          </a:p>
        </p:txBody>
      </p:sp>
      <p:sp>
        <p:nvSpPr>
          <p:cNvPr id="4" name="Text Placeholder 3">
            <a:extLst>
              <a:ext uri="{FF2B5EF4-FFF2-40B4-BE49-F238E27FC236}">
                <a16:creationId xmlns:a16="http://schemas.microsoft.com/office/drawing/2014/main" id="{D5CBD56C-6F07-4540-8338-E42AFD686128}"/>
              </a:ext>
            </a:extLst>
          </p:cNvPr>
          <p:cNvSpPr>
            <a:spLocks noGrp="1"/>
          </p:cNvSpPr>
          <p:nvPr>
            <p:ph type="body" sz="quarter" idx="13"/>
            <p:custDataLst>
              <p:tags r:id="rId3"/>
            </p:custDataLst>
          </p:nvPr>
        </p:nvSpPr>
        <p:spPr>
          <a:xfrm>
            <a:off x="6235700" y="4113691"/>
            <a:ext cx="5956300" cy="1100565"/>
          </a:xfrm>
        </p:spPr>
        <p:txBody>
          <a:bodyPr/>
          <a:lstStyle/>
          <a:p>
            <a:r>
              <a:rPr lang="en-US" noProof="1"/>
              <a:t>Rôle du comité d’audit concernant les risques et le contrôle interne</a:t>
            </a:r>
          </a:p>
        </p:txBody>
      </p:sp>
      <p:sp>
        <p:nvSpPr>
          <p:cNvPr id="5" name="Footer Placeholder 4">
            <a:extLst>
              <a:ext uri="{FF2B5EF4-FFF2-40B4-BE49-F238E27FC236}">
                <a16:creationId xmlns:a16="http://schemas.microsoft.com/office/drawing/2014/main" id="{52CBFC9C-D204-4769-86DA-A38E7266AC3B}"/>
              </a:ext>
            </a:extLst>
          </p:cNvPr>
          <p:cNvSpPr>
            <a:spLocks noGrp="1"/>
          </p:cNvSpPr>
          <p:nvPr>
            <p:ph type="ftr" sz="quarter" idx="11"/>
            <p:custDataLst>
              <p:tags r:id="rId4"/>
            </p:custDataLst>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Add a footer</a:t>
            </a:r>
          </a:p>
        </p:txBody>
      </p:sp>
      <p:sp>
        <p:nvSpPr>
          <p:cNvPr id="6" name="Slide Number Placeholder 5">
            <a:extLst>
              <a:ext uri="{FF2B5EF4-FFF2-40B4-BE49-F238E27FC236}">
                <a16:creationId xmlns:a16="http://schemas.microsoft.com/office/drawing/2014/main" id="{D12C8B25-BF79-43D9-83BB-79F3D234E31E}"/>
              </a:ext>
            </a:extLst>
          </p:cNvPr>
          <p:cNvSpPr>
            <a:spLocks noGrp="1"/>
          </p:cNvSpPr>
          <p:nvPr>
            <p:ph type="sldNum" sz="quarter" idx="12"/>
            <p:custDataLst>
              <p:tags r:id="rId5"/>
            </p:custDataLst>
          </p:nvPr>
        </p:nvSpPr>
        <p:spPr>
          <a:xfrm>
            <a:off x="10715509" y="-1068635"/>
            <a:ext cx="838199" cy="2132052"/>
          </a:xfrm>
        </p:spPr>
        <p:txBody>
          <a:bodyPr/>
          <a:lstStyle/>
          <a:p>
            <a:pPr marL="0" marR="0" lvl="0" indent="0" algn="ctr" defTabSz="452438"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2" name="Audio 1">
            <a:hlinkClick r:id="" action="ppaction://media"/>
            <a:extLst>
              <a:ext uri="{FF2B5EF4-FFF2-40B4-BE49-F238E27FC236}">
                <a16:creationId xmlns:a16="http://schemas.microsoft.com/office/drawing/2014/main" id="{E99B2EA3-D54B-4367-B89B-9776DBFDD93F}"/>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30000" y="6096000"/>
            <a:ext cx="609600" cy="609600"/>
          </a:xfrm>
          <a:prstGeom prst="rect">
            <a:avLst/>
          </a:prstGeom>
        </p:spPr>
      </p:pic>
      <p:sp>
        <p:nvSpPr>
          <p:cNvPr id="9" name="Action Button: Go Forward or Next 8">
            <a:hlinkClick r:id="" action="ppaction://hlinkshowjump?jump=nextslide" highlightClick="1"/>
            <a:extLst>
              <a:ext uri="{FF2B5EF4-FFF2-40B4-BE49-F238E27FC236}">
                <a16:creationId xmlns:a16="http://schemas.microsoft.com/office/drawing/2014/main" id="{1BC323C7-66B5-4140-BA56-2134E7ED5EF0}"/>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504986682"/>
      </p:ext>
    </p:extLst>
  </p:cSld>
  <p:clrMapOvr>
    <a:masterClrMapping/>
  </p:clrMapOvr>
  <mc:AlternateContent xmlns:mc="http://schemas.openxmlformats.org/markup-compatibility/2006" xmlns:p14="http://schemas.microsoft.com/office/powerpoint/2010/main">
    <mc:Choice Requires="p14">
      <p:transition spd="slow" p14:dur="2000" advTm="6905"/>
    </mc:Choice>
    <mc:Fallback xmlns="">
      <p:transition spd="slow" advTm="6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3784571" y="1215396"/>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lang="fr-CA" sz="3200" b="1" noProof="1">
                <a:solidFill>
                  <a:srgbClr val="FFC000"/>
                </a:solidFill>
                <a:latin typeface="Century Gothic" panose="020B0502020202020204"/>
              </a:rPr>
              <a:t>E</a:t>
            </a:r>
            <a:r>
              <a:rPr kumimoji="0" lang="fr-CA" sz="3200" b="1" i="0" u="none" strike="noStrike" kern="1200" cap="none" spc="0" normalizeH="0" baseline="0" noProof="1">
                <a:ln>
                  <a:noFill/>
                </a:ln>
                <a:solidFill>
                  <a:srgbClr val="FFC000"/>
                </a:solidFill>
                <a:effectLst/>
                <a:uLnTx/>
                <a:uFillTx/>
                <a:latin typeface="Century Gothic" panose="020B0502020202020204"/>
                <a:ea typeface="+mn-ea"/>
                <a:cs typeface="+mn-cs"/>
              </a:rPr>
              <a:t>nvironnement de contrôle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2"/>
            </p:custDataLst>
          </p:nvPr>
        </p:nvSpPr>
        <p:spPr bwMode="gray">
          <a:xfrm>
            <a:off x="3165982" y="1714580"/>
            <a:ext cx="6759413" cy="4497176"/>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Intégrité et valeurs éthiques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Engagement </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Comité d’audit</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Style de la direction</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Structure organisationnelle</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Attribution des responsabilités et des pouvoirs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Politiques et procédures en matière de RH</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1800" b="0" i="0" u="none" strike="noStrike" kern="1200" cap="none" spc="0" normalizeH="0" baseline="0" noProof="1">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1">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4"/>
            </p:custDataLst>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noProof="1">
                <a:solidFill>
                  <a:srgbClr val="FFFFFF"/>
                </a:solidFill>
                <a:latin typeface="Century Gothic" panose="020B0502020202020204"/>
              </a:rPr>
              <a:t>9</a:t>
            </a: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044B1D9E-9E12-432A-A3C5-507DADF06552}"/>
              </a:ext>
            </a:extLst>
          </p:cNvPr>
          <p:cNvPicPr>
            <a:picLocks noChangeAspect="1"/>
          </p:cNvPicPr>
          <p:nvPr>
            <p:custDataLst>
              <p:tags r:id="rId5"/>
            </p:custDataLst>
          </p:nvPr>
        </p:nvPicPr>
        <p:blipFill>
          <a:blip r:embed="rId14">
            <a:extLst>
              <a:ext uri="{28A0092B-C50C-407E-A947-70E740481C1C}">
                <a14:useLocalDpi xmlns:a14="http://schemas.microsoft.com/office/drawing/2010/main" val="0"/>
              </a:ext>
            </a:extLst>
          </a:blip>
          <a:stretch>
            <a:fillRect/>
          </a:stretch>
        </p:blipFill>
        <p:spPr>
          <a:xfrm>
            <a:off x="155669" y="2068276"/>
            <a:ext cx="2870567" cy="2721447"/>
          </a:xfrm>
          <a:prstGeom prst="rect">
            <a:avLst/>
          </a:prstGeom>
        </p:spPr>
      </p:pic>
      <p:cxnSp>
        <p:nvCxnSpPr>
          <p:cNvPr id="8" name="Straight Arrow Connector 7">
            <a:extLst>
              <a:ext uri="{FF2B5EF4-FFF2-40B4-BE49-F238E27FC236}">
                <a16:creationId xmlns:a16="http://schemas.microsoft.com/office/drawing/2014/main" id="{AE0AAA41-8E08-41BD-ABB2-D8A3E6F75C67}"/>
              </a:ext>
            </a:extLst>
          </p:cNvPr>
          <p:cNvCxnSpPr>
            <a:endCxn id="2" idx="1"/>
          </p:cNvCxnSpPr>
          <p:nvPr>
            <p:custDataLst>
              <p:tags r:id="rId6"/>
            </p:custDataLst>
          </p:nvPr>
        </p:nvCxnSpPr>
        <p:spPr>
          <a:xfrm flipV="1">
            <a:off x="3026236" y="1641836"/>
            <a:ext cx="758335" cy="63585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DAD13860-472F-4874-894A-66A5B9A0593D}"/>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93E7D1E3-B228-487A-AA3E-EA6E592C5218}"/>
              </a:ext>
            </a:extLst>
          </p:cNvPr>
          <p:cNvSpPr/>
          <p:nvPr>
            <p:custDataLst>
              <p:tags r:id="rId10"/>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1" name="Action Button: Go Forward or Next 10">
            <a:hlinkClick r:id="" action="ppaction://hlinkshowjump?jump=nextslide" highlightClick="1"/>
            <a:extLst>
              <a:ext uri="{FF2B5EF4-FFF2-40B4-BE49-F238E27FC236}">
                <a16:creationId xmlns:a16="http://schemas.microsoft.com/office/drawing/2014/main" id="{31B4F4DB-EE5E-48FB-A57B-F55259FA8747}"/>
              </a:ext>
            </a:extLst>
          </p:cNvPr>
          <p:cNvSpPr/>
          <p:nvPr>
            <p:custDataLst>
              <p:tags r:id="rId11"/>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512571460"/>
      </p:ext>
    </p:extLst>
  </p:cSld>
  <p:clrMapOvr>
    <a:masterClrMapping/>
  </p:clrMapOvr>
  <mc:AlternateContent xmlns:mc="http://schemas.openxmlformats.org/markup-compatibility/2006" xmlns:p14="http://schemas.microsoft.com/office/powerpoint/2010/main">
    <mc:Choice Requires="p14">
      <p:transition spd="slow" p14:dur="2000" advTm="51564"/>
    </mc:Choice>
    <mc:Fallback xmlns="">
      <p:transition spd="slow" advTm="51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4E88-7F23-493B-B73F-B2C433AD9FBA}"/>
              </a:ext>
            </a:extLst>
          </p:cNvPr>
          <p:cNvSpPr>
            <a:spLocks noGrp="1"/>
          </p:cNvSpPr>
          <p:nvPr>
            <p:ph type="title"/>
            <p:custDataLst>
              <p:tags r:id="rId1"/>
            </p:custDataLst>
          </p:nvPr>
        </p:nvSpPr>
        <p:spPr>
          <a:xfrm>
            <a:off x="836902" y="852346"/>
            <a:ext cx="9254749" cy="706964"/>
          </a:xfrm>
        </p:spPr>
        <p:txBody>
          <a:bodyPr/>
          <a:lstStyle/>
          <a:p>
            <a:r>
              <a:rPr lang="fr-CA" noProof="1">
                <a:solidFill>
                  <a:schemeClr val="tx1"/>
                </a:solidFill>
              </a:rPr>
              <a:t>Questions – Environnement de contrôle </a:t>
            </a:r>
            <a:br>
              <a:rPr lang="fr-CA" noProof="1">
                <a:solidFill>
                  <a:schemeClr val="tx1"/>
                </a:solidFill>
              </a:rPr>
            </a:br>
            <a:endParaRPr lang="fr-CA" noProof="1">
              <a:solidFill>
                <a:schemeClr val="tx1"/>
              </a:solidFill>
            </a:endParaRPr>
          </a:p>
        </p:txBody>
      </p:sp>
      <p:sp>
        <p:nvSpPr>
          <p:cNvPr id="32" name="Slide Number Placeholder 31">
            <a:extLst>
              <a:ext uri="{FF2B5EF4-FFF2-40B4-BE49-F238E27FC236}">
                <a16:creationId xmlns:a16="http://schemas.microsoft.com/office/drawing/2014/main" id="{C592E3C7-C5F5-487D-BD26-C4DBC1741ACF}"/>
              </a:ext>
            </a:extLst>
          </p:cNvPr>
          <p:cNvSpPr>
            <a:spLocks noGrp="1"/>
          </p:cNvSpPr>
          <p:nvPr>
            <p:ph type="sldNum" sz="quarter" idx="4294967295"/>
            <p:custDataLst>
              <p:tags r:id="rId2"/>
            </p:custDataLst>
          </p:nvPr>
        </p:nvSpPr>
        <p:spPr>
          <a:xfrm>
            <a:off x="11313622" y="5793971"/>
            <a:ext cx="878378" cy="879451"/>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11</a:t>
            </a:r>
          </a:p>
        </p:txBody>
      </p:sp>
      <mc:AlternateContent xmlns:mc="http://schemas.openxmlformats.org/markup-compatibility/2006">
        <mc:Choice xmlns:am3d="http://schemas.microsoft.com/office/drawing/2017/model3d" Requires="am3d">
          <p:graphicFrame>
            <p:nvGraphicFramePr>
              <p:cNvPr id="17" name="3D Model 16" descr="Question mark">
                <a:extLst>
                  <a:ext uri="{FF2B5EF4-FFF2-40B4-BE49-F238E27FC236}">
                    <a16:creationId xmlns:a16="http://schemas.microsoft.com/office/drawing/2014/main" id="{92D95366-30D5-44B5-9608-36D1085BAFE9}"/>
                  </a:ext>
                </a:extLst>
              </p:cNvPr>
              <p:cNvGraphicFramePr>
                <a:graphicFrameLocks noChangeAspect="1"/>
              </p:cNvGraphicFramePr>
              <p:nvPr>
                <p:custDataLst>
                  <p:tags r:id="rId3"/>
                </p:custDataLst>
              </p:nvPr>
            </p:nvGraphicFramePr>
            <p:xfrm>
              <a:off x="7978010" y="797409"/>
              <a:ext cx="2637908" cy="4501281"/>
            </p:xfrm>
            <a:graphic>
              <a:graphicData uri="http://schemas.microsoft.com/office/drawing/2017/model3d">
                <am3d:model3d r:embed="rId13">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14"/>
                  <am3d:raster rName="Office3DRenderer" rVer="16.0.8326">
                    <am3d:blip r:embed="rId15"/>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Question mark">
                <a:extLst>
                  <a:ext uri="{FF2B5EF4-FFF2-40B4-BE49-F238E27FC236}">
                    <a16:creationId xmlns:a16="http://schemas.microsoft.com/office/drawing/2014/main" id="{92D95366-30D5-44B5-9608-36D1085BAFE9}"/>
                  </a:ext>
                </a:extLst>
              </p:cNvPr>
              <p:cNvPicPr>
                <a:picLocks noGrp="1" noRot="1" noChangeAspect="1" noMove="1" noResize="1" noEditPoints="1" noAdjustHandles="1" noChangeArrowheads="1" noChangeShapeType="1" noCrop="1"/>
              </p:cNvPicPr>
              <p:nvPr/>
            </p:nvPicPr>
            <p:blipFill>
              <a:blip r:embed="rId15"/>
              <a:stretch>
                <a:fillRect/>
              </a:stretch>
            </p:blipFill>
            <p:spPr>
              <a:xfrm>
                <a:off x="7978010" y="797409"/>
                <a:ext cx="2637908" cy="4501281"/>
              </a:xfrm>
              <a:prstGeom prst="rect">
                <a:avLst/>
              </a:prstGeom>
            </p:spPr>
          </p:pic>
        </mc:Fallback>
      </mc:AlternateContent>
      <p:sp>
        <p:nvSpPr>
          <p:cNvPr id="18" name="Rectangle 4">
            <a:extLst>
              <a:ext uri="{FF2B5EF4-FFF2-40B4-BE49-F238E27FC236}">
                <a16:creationId xmlns:a16="http://schemas.microsoft.com/office/drawing/2014/main" id="{FB4B5145-F266-4898-BFD1-0E6AE506670A}"/>
              </a:ext>
            </a:extLst>
          </p:cNvPr>
          <p:cNvSpPr>
            <a:spLocks noChangeArrowheads="1"/>
          </p:cNvSpPr>
          <p:nvPr>
            <p:custDataLst>
              <p:tags r:id="rId4"/>
            </p:custDataLst>
          </p:nvPr>
        </p:nvSpPr>
        <p:spPr bwMode="gray">
          <a:xfrm>
            <a:off x="410308" y="1536310"/>
            <a:ext cx="7567702" cy="4979363"/>
          </a:xfrm>
          <a:prstGeom prst="rect">
            <a:avLst/>
          </a:prstGeom>
          <a:noFill/>
          <a:ln w="9525">
            <a:noFill/>
            <a:miter lim="800000"/>
            <a:headEnd/>
            <a:tailEnd/>
          </a:ln>
        </p:spPr>
        <p:txBody>
          <a:bodyPr lIns="0" tIns="0" rIns="0" bIns="0" anchor="ctr"/>
          <a:lstStyle/>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fr-CA" b="0" i="0" u="none" strike="noStrike" kern="1200" cap="none" spc="0" normalizeH="0" baseline="0" noProof="1">
                <a:ln>
                  <a:noFill/>
                </a:ln>
                <a:effectLst/>
                <a:uLnTx/>
                <a:uFillTx/>
                <a:ea typeface="Roboto" panose="02000000000000000000" pitchFamily="2" charset="0"/>
                <a:cs typeface="+mn-cs"/>
              </a:rPr>
              <a:t>La municipalité dispose-t-elle d’un code de conduite ou d’une politique sur les conflits d’intérêts?</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fr-CA" b="0" i="0" u="none" strike="noStrike" kern="1200" cap="none" spc="0" normalizeH="0" baseline="0" noProof="1">
                <a:ln>
                  <a:noFill/>
                </a:ln>
                <a:effectLst/>
                <a:uLnTx/>
                <a:uFillTx/>
                <a:ea typeface="Roboto" panose="02000000000000000000" pitchFamily="2" charset="0"/>
                <a:cs typeface="+mn-cs"/>
              </a:rPr>
              <a:t>La direction</a:t>
            </a:r>
            <a:r>
              <a:rPr kumimoji="0" lang="fr-CA" b="0" i="0" u="none" strike="noStrike" kern="1200" cap="none" spc="0" normalizeH="0" noProof="1">
                <a:ln>
                  <a:noFill/>
                </a:ln>
                <a:effectLst/>
                <a:uLnTx/>
                <a:uFillTx/>
                <a:ea typeface="Roboto" panose="02000000000000000000" pitchFamily="2" charset="0"/>
                <a:cs typeface="+mn-cs"/>
              </a:rPr>
              <a:t> fait-elle preuve de l’engagement nécessaire </a:t>
            </a:r>
            <a:r>
              <a:rPr lang="fr-CA" noProof="1">
                <a:ea typeface="Roboto" panose="02000000000000000000" pitchFamily="2" charset="0"/>
              </a:rPr>
              <a:t>à l’égard de la compé</a:t>
            </a:r>
            <a:r>
              <a:rPr kumimoji="0" lang="fr-CA" b="0" i="0" u="none" strike="noStrike" kern="1200" cap="none" spc="0" normalizeH="0" baseline="0" noProof="1">
                <a:ln>
                  <a:noFill/>
                </a:ln>
                <a:effectLst/>
                <a:uLnTx/>
                <a:uFillTx/>
                <a:ea typeface="Roboto" panose="02000000000000000000" pitchFamily="2" charset="0"/>
                <a:cs typeface="+mn-cs"/>
              </a:rPr>
              <a:t>tence et de l’intégrité? </a:t>
            </a:r>
          </a:p>
          <a:p>
            <a:pPr marR="0" lvl="0" algn="l" defTabSz="457200" rtl="0" eaLnBrk="1" fontAlgn="auto" latinLnBrk="0" hangingPunct="1">
              <a:lnSpc>
                <a:spcPct val="100000"/>
              </a:lnSpc>
              <a:spcBef>
                <a:spcPts val="0"/>
              </a:spcBef>
              <a:spcAft>
                <a:spcPts val="0"/>
              </a:spcAft>
              <a:buClrTx/>
              <a:buSzTx/>
              <a:tabLst/>
              <a:defRPr/>
            </a:pPr>
            <a:endParaRPr kumimoji="0" lang="fr-CA" b="0" i="0" u="none" strike="noStrike" kern="1200" cap="none" spc="0" normalizeH="0" baseline="0" noProof="1">
              <a:ln>
                <a:noFill/>
              </a:ln>
              <a:effectLst/>
              <a:uLnTx/>
              <a:uFillTx/>
              <a:ea typeface="Roboto" panose="02000000000000000000" pitchFamily="2" charset="0"/>
              <a:cs typeface="+mn-cs"/>
            </a:endParaRPr>
          </a:p>
          <a:p>
            <a:pPr marL="285750" lvl="0" indent="-285750" defTabSz="457200">
              <a:buFont typeface="Century Gothic" panose="020B0502020202020204" pitchFamily="34" charset="0"/>
              <a:buChar char="›"/>
              <a:defRPr/>
            </a:pPr>
            <a:r>
              <a:rPr lang="fr-CA" noProof="1">
                <a:ea typeface="Roboto" panose="02000000000000000000" pitchFamily="2" charset="0"/>
              </a:rPr>
              <a:t>Les responsabilités et pouvoirs sont-ils clairement </a:t>
            </a:r>
            <a:r>
              <a:rPr kumimoji="0" lang="fr-CA" b="0" i="0" u="none" strike="noStrike" kern="1200" cap="none" spc="0" normalizeH="0" baseline="0" noProof="1">
                <a:ln>
                  <a:noFill/>
                </a:ln>
                <a:effectLst/>
                <a:uLnTx/>
                <a:uFillTx/>
                <a:ea typeface="Roboto" panose="02000000000000000000" pitchFamily="2" charset="0"/>
                <a:cs typeface="+mn-cs"/>
              </a:rPr>
              <a:t>définis et séparés?</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lang="fr-CA" noProof="1">
                <a:ea typeface="Roboto" panose="02000000000000000000" pitchFamily="2" charset="0"/>
              </a:rPr>
              <a:t>Les politiques en matière de RH et les systèmes de reconnaissance </a:t>
            </a:r>
            <a:r>
              <a:rPr kumimoji="0" lang="fr-CA" b="0" i="0" u="none" strike="noStrike" kern="1200" cap="none" spc="0" normalizeH="0" baseline="0" noProof="1">
                <a:ln>
                  <a:noFill/>
                </a:ln>
                <a:effectLst/>
                <a:uLnTx/>
                <a:uFillTx/>
                <a:ea typeface="Roboto" panose="02000000000000000000" pitchFamily="2" charset="0"/>
                <a:cs typeface="+mn-cs"/>
              </a:rPr>
              <a:t>appuient-ils les objectifs et le</a:t>
            </a:r>
            <a:r>
              <a:rPr kumimoji="0" lang="fr-CA" b="0" i="0" u="none" strike="noStrike" kern="1200" cap="none" spc="0" normalizeH="0" noProof="1">
                <a:ln>
                  <a:noFill/>
                </a:ln>
                <a:effectLst/>
                <a:uLnTx/>
                <a:uFillTx/>
                <a:ea typeface="Roboto" panose="02000000000000000000" pitchFamily="2" charset="0"/>
                <a:cs typeface="+mn-cs"/>
              </a:rPr>
              <a:t> c</a:t>
            </a:r>
            <a:r>
              <a:rPr kumimoji="0" lang="fr-CA" b="0" i="0" u="none" strike="noStrike" kern="1200" cap="none" spc="0" normalizeH="0" baseline="0" noProof="1">
                <a:ln>
                  <a:noFill/>
                </a:ln>
                <a:effectLst/>
                <a:uLnTx/>
                <a:uFillTx/>
                <a:ea typeface="Roboto" panose="02000000000000000000" pitchFamily="2" charset="0"/>
                <a:cs typeface="+mn-cs"/>
              </a:rPr>
              <a:t>ontrôle interne</a:t>
            </a:r>
            <a:r>
              <a:rPr kumimoji="0" lang="fr-CA" b="0" i="0" u="none" strike="noStrike" kern="1200" cap="none" spc="0" normalizeH="0" noProof="1">
                <a:ln>
                  <a:noFill/>
                </a:ln>
                <a:effectLst/>
                <a:uLnTx/>
                <a:uFillTx/>
                <a:ea typeface="Roboto" panose="02000000000000000000" pitchFamily="2" charset="0"/>
                <a:cs typeface="+mn-cs"/>
              </a:rPr>
              <a:t> de la municipalité</a:t>
            </a:r>
            <a:r>
              <a:rPr kumimoji="0" lang="fr-CA" b="0" i="0" u="none" strike="noStrike" kern="1200" cap="none" spc="0" normalizeH="0" baseline="0" noProof="1">
                <a:ln>
                  <a:noFill/>
                </a:ln>
                <a:effectLst/>
                <a:uLnTx/>
                <a:uFillTx/>
                <a:ea typeface="Roboto" panose="02000000000000000000" pitchFamily="2" charset="0"/>
                <a:cs typeface="+mn-cs"/>
              </a:rPr>
              <a:t>? </a:t>
            </a: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2400" b="1" i="0" u="none" strike="noStrike" kern="1200" cap="none" spc="0" normalizeH="0" baseline="0" noProof="1">
              <a:ln>
                <a:noFill/>
              </a:ln>
              <a:solidFill>
                <a:srgbClr val="FFFFFF"/>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6" name="Slide Number Placeholder 1">
            <a:extLst>
              <a:ext uri="{FF2B5EF4-FFF2-40B4-BE49-F238E27FC236}">
                <a16:creationId xmlns:a16="http://schemas.microsoft.com/office/drawing/2014/main" id="{B2AE54E6-704A-4FE7-8545-241BA98EA542}"/>
              </a:ext>
            </a:extLst>
          </p:cNvPr>
          <p:cNvSpPr txBox="1">
            <a:spLocks/>
          </p:cNvSpPr>
          <p:nvPr>
            <p:custDataLst>
              <p:tags r:id="rId5"/>
            </p:custDataLst>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noProof="1">
                <a:solidFill>
                  <a:srgbClr val="FFFFFF"/>
                </a:solidFill>
                <a:latin typeface="Century Gothic" panose="020B0502020202020204"/>
              </a:rPr>
              <a:t>10</a:t>
            </a: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pic>
        <p:nvPicPr>
          <p:cNvPr id="4" name="Audio 3">
            <a:hlinkClick r:id="" action="ppaction://media"/>
            <a:extLst>
              <a:ext uri="{FF2B5EF4-FFF2-40B4-BE49-F238E27FC236}">
                <a16:creationId xmlns:a16="http://schemas.microsoft.com/office/drawing/2014/main" id="{7695267C-0B6C-4572-9450-B73A31A9987F}"/>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63544AEE-7F1A-498E-A68C-731CC86897DA}"/>
              </a:ext>
            </a:extLst>
          </p:cNvPr>
          <p:cNvSpPr/>
          <p:nvPr>
            <p:custDataLst>
              <p:tags r:id="rId9"/>
            </p:custDataLst>
          </p:nvPr>
        </p:nvSpPr>
        <p:spPr>
          <a:xfrm>
            <a:off x="410308" y="5464507"/>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98C64049-E80B-4637-95BD-94B49A44EEB1}"/>
              </a:ext>
            </a:extLst>
          </p:cNvPr>
          <p:cNvSpPr/>
          <p:nvPr>
            <p:custDataLst>
              <p:tags r:id="rId10"/>
            </p:custDataLst>
          </p:nvPr>
        </p:nvSpPr>
        <p:spPr>
          <a:xfrm>
            <a:off x="5126760" y="5464507"/>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549222813"/>
      </p:ext>
    </p:extLst>
  </p:cSld>
  <p:clrMapOvr>
    <a:masterClrMapping/>
  </p:clrMapOvr>
  <mc:AlternateContent xmlns:mc="http://schemas.openxmlformats.org/markup-compatibility/2006" xmlns:p14="http://schemas.microsoft.com/office/powerpoint/2010/main">
    <mc:Choice Requires="p14">
      <p:transition spd="slow" p14:dur="2000" advTm="27560"/>
    </mc:Choice>
    <mc:Fallback xmlns="">
      <p:transition spd="slow" advTm="2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4077148" y="1583329"/>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rgbClr val="669900"/>
                </a:solidFill>
                <a:effectLst/>
                <a:uLnTx/>
                <a:uFillTx/>
                <a:latin typeface="Century Gothic" panose="020B0502020202020204"/>
                <a:ea typeface="+mn-ea"/>
                <a:cs typeface="+mn-cs"/>
              </a:rPr>
              <a:t>Évaluation des risques</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2"/>
            </p:custDataLst>
          </p:nvPr>
        </p:nvSpPr>
        <p:spPr bwMode="gray">
          <a:xfrm>
            <a:off x="3224302" y="1327798"/>
            <a:ext cx="7564710" cy="4497176"/>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endParaRPr>
          </a:p>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Détermination et analyse des risques – Il faut savoir où se trouvent les risques les plus importants lors de la conception des mesures de contrôle visant à prévenir les risques.</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1800" b="0" i="0" u="none" strike="noStrike" kern="1200" cap="none" spc="0" normalizeH="0" baseline="0" noProof="1">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1">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4"/>
            </p:custDataLst>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rPr>
              <a:t>11</a:t>
            </a:r>
          </a:p>
        </p:txBody>
      </p:sp>
      <p:pic>
        <p:nvPicPr>
          <p:cNvPr id="6" name="Picture 5">
            <a:extLst>
              <a:ext uri="{FF2B5EF4-FFF2-40B4-BE49-F238E27FC236}">
                <a16:creationId xmlns:a16="http://schemas.microsoft.com/office/drawing/2014/main" id="{EFE1923B-1F35-4B05-AC6A-9E5DC8D67429}"/>
              </a:ext>
            </a:extLst>
          </p:cNvPr>
          <p:cNvPicPr>
            <a:picLocks noChangeAspect="1"/>
          </p:cNvPicPr>
          <p:nvPr>
            <p:custDataLst>
              <p:tags r:id="rId5"/>
            </p:custDataLst>
          </p:nvPr>
        </p:nvPicPr>
        <p:blipFill>
          <a:blip r:embed="rId14"/>
          <a:stretch>
            <a:fillRect/>
          </a:stretch>
        </p:blipFill>
        <p:spPr>
          <a:xfrm>
            <a:off x="571667" y="1790769"/>
            <a:ext cx="2865368" cy="2725148"/>
          </a:xfrm>
          <a:prstGeom prst="rect">
            <a:avLst/>
          </a:prstGeom>
        </p:spPr>
      </p:pic>
      <p:cxnSp>
        <p:nvCxnSpPr>
          <p:cNvPr id="8" name="Straight Arrow Connector 7">
            <a:extLst>
              <a:ext uri="{FF2B5EF4-FFF2-40B4-BE49-F238E27FC236}">
                <a16:creationId xmlns:a16="http://schemas.microsoft.com/office/drawing/2014/main" id="{A3FCCE69-438B-4E2D-96C0-4F83EEF3BA82}"/>
              </a:ext>
            </a:extLst>
          </p:cNvPr>
          <p:cNvCxnSpPr>
            <a:cxnSpLocks/>
          </p:cNvCxnSpPr>
          <p:nvPr>
            <p:custDataLst>
              <p:tags r:id="rId6"/>
            </p:custDataLst>
          </p:nvPr>
        </p:nvCxnSpPr>
        <p:spPr>
          <a:xfrm flipV="1">
            <a:off x="3236526" y="1915460"/>
            <a:ext cx="840622" cy="737935"/>
          </a:xfrm>
          <a:prstGeom prst="straightConnector1">
            <a:avLst/>
          </a:prstGeom>
          <a:ln w="38100">
            <a:solidFill>
              <a:srgbClr val="848F71"/>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22EA8299-3D17-4F40-99B6-9EB9E6DE64C0}"/>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A52B6CDB-EFAA-4F1C-A3F3-367825635791}"/>
              </a:ext>
            </a:extLst>
          </p:cNvPr>
          <p:cNvSpPr/>
          <p:nvPr>
            <p:custDataLst>
              <p:tags r:id="rId10"/>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1" name="Action Button: Go Forward or Next 10">
            <a:hlinkClick r:id="" action="ppaction://hlinkshowjump?jump=nextslide" highlightClick="1"/>
            <a:extLst>
              <a:ext uri="{FF2B5EF4-FFF2-40B4-BE49-F238E27FC236}">
                <a16:creationId xmlns:a16="http://schemas.microsoft.com/office/drawing/2014/main" id="{79DD838E-8930-4A2A-ABF5-9F6F9A7F053C}"/>
              </a:ext>
            </a:extLst>
          </p:cNvPr>
          <p:cNvSpPr/>
          <p:nvPr>
            <p:custDataLst>
              <p:tags r:id="rId11"/>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3668935295"/>
      </p:ext>
    </p:extLst>
  </p:cSld>
  <p:clrMapOvr>
    <a:masterClrMapping/>
  </p:clrMapOvr>
  <mc:AlternateContent xmlns:mc="http://schemas.openxmlformats.org/markup-compatibility/2006" xmlns:p14="http://schemas.microsoft.com/office/powerpoint/2010/main">
    <mc:Choice Requires="p14">
      <p:transition spd="slow" p14:dur="2000" advTm="19345"/>
    </mc:Choice>
    <mc:Fallback xmlns="">
      <p:transition spd="slow" advTm="19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3741996" y="279383"/>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rgbClr val="171717"/>
                </a:solidFill>
                <a:effectLst/>
                <a:uLnTx/>
                <a:uFillTx/>
                <a:ea typeface="+mn-ea"/>
                <a:cs typeface="+mn-cs"/>
              </a:rPr>
              <a:t>Évaluation des risques</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2"/>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3"/>
            </p:custDataLst>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rPr>
              <a:t>12</a:t>
            </a:r>
          </a:p>
        </p:txBody>
      </p:sp>
      <p:sp>
        <p:nvSpPr>
          <p:cNvPr id="7" name="Rectangle 4">
            <a:extLst>
              <a:ext uri="{FF2B5EF4-FFF2-40B4-BE49-F238E27FC236}">
                <a16:creationId xmlns:a16="http://schemas.microsoft.com/office/drawing/2014/main" id="{D2675DE0-E075-440F-857D-4B9FBF55BB25}"/>
              </a:ext>
            </a:extLst>
          </p:cNvPr>
          <p:cNvSpPr>
            <a:spLocks noChangeArrowheads="1"/>
          </p:cNvSpPr>
          <p:nvPr>
            <p:custDataLst>
              <p:tags r:id="rId4"/>
            </p:custDataLst>
          </p:nvPr>
        </p:nvSpPr>
        <p:spPr bwMode="gray">
          <a:xfrm>
            <a:off x="3547021" y="1083957"/>
            <a:ext cx="6777386" cy="5215090"/>
          </a:xfrm>
          <a:prstGeom prst="rect">
            <a:avLst/>
          </a:prstGeom>
          <a:noFill/>
          <a:ln w="9525">
            <a:noFill/>
            <a:miter lim="800000"/>
            <a:headEnd/>
            <a:tailEnd/>
          </a:ln>
        </p:spPr>
        <p:txBody>
          <a:bodyPr lIns="0" tIns="0" rIns="0" bIns="0" anchor="ctr"/>
          <a:lstStyle/>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fr-CA" b="0" i="0" u="none" strike="noStrike" kern="1200" cap="none" spc="0" normalizeH="0" baseline="0" noProof="1">
                <a:ln>
                  <a:noFill/>
                </a:ln>
                <a:effectLst/>
                <a:uLnTx/>
                <a:uFillTx/>
                <a:ea typeface="Roboto" panose="02000000000000000000" pitchFamily="2" charset="0"/>
                <a:cs typeface="+mn-cs"/>
              </a:rPr>
              <a:t>La direction a-t-elle déterminé, évalué et analysé les risques?</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fr-CA" b="0" i="0" u="none" strike="noStrike" kern="1200" cap="none" spc="0" normalizeH="0" baseline="0" noProof="1">
                <a:ln>
                  <a:noFill/>
                </a:ln>
                <a:effectLst/>
                <a:uLnTx/>
                <a:uFillTx/>
                <a:ea typeface="Roboto" panose="02000000000000000000" pitchFamily="2" charset="0"/>
                <a:cs typeface="+mn-cs"/>
              </a:rPr>
              <a:t>La direction</a:t>
            </a:r>
            <a:r>
              <a:rPr kumimoji="0" lang="fr-CA" b="0" i="0" u="none" strike="noStrike" kern="1200" cap="none" spc="0" normalizeH="0" noProof="1">
                <a:ln>
                  <a:noFill/>
                </a:ln>
                <a:effectLst/>
                <a:uLnTx/>
                <a:uFillTx/>
                <a:ea typeface="Roboto" panose="02000000000000000000" pitchFamily="2" charset="0"/>
                <a:cs typeface="+mn-cs"/>
              </a:rPr>
              <a:t> a-t-elle des stratégies claires pour composer avec les risques importants qui ont été déterminés</a:t>
            </a:r>
            <a:r>
              <a:rPr kumimoji="0" lang="fr-CA" b="0" i="0" u="none" strike="noStrike" kern="1200" cap="none" spc="0" normalizeH="0" baseline="0" noProof="1">
                <a:ln>
                  <a:noFill/>
                </a:ln>
                <a:effectLst/>
                <a:uLnTx/>
                <a:uFillTx/>
                <a:ea typeface="Roboto" panose="02000000000000000000" pitchFamily="2" charset="0"/>
                <a:cs typeface="+mn-cs"/>
              </a:rPr>
              <a:t>? </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effectLst/>
              <a:uLnTx/>
              <a:uFillTx/>
              <a:ea typeface="Roboto" panose="02000000000000000000" pitchFamily="2" charset="0"/>
              <a:cs typeface="+mn-cs"/>
            </a:endParaRPr>
          </a:p>
          <a:p>
            <a:pPr marL="285750" lvl="0" indent="-285750" defTabSz="457200">
              <a:buFont typeface="Century Gothic" panose="020B0502020202020204" pitchFamily="34" charset="0"/>
              <a:buChar char="›"/>
              <a:defRPr/>
            </a:pPr>
            <a:r>
              <a:rPr lang="fr-CA" noProof="1">
                <a:ea typeface="Roboto" panose="02000000000000000000" pitchFamily="2" charset="0"/>
              </a:rPr>
              <a:t>La direction dispose-t-elle d’un processus </a:t>
            </a:r>
            <a:r>
              <a:rPr kumimoji="0" lang="fr-CA" b="0" i="0" u="none" strike="noStrike" kern="1200" cap="none" spc="0" normalizeH="0" baseline="0" noProof="1">
                <a:ln>
                  <a:noFill/>
                </a:ln>
                <a:effectLst/>
                <a:uLnTx/>
                <a:uFillTx/>
                <a:ea typeface="Roboto" panose="02000000000000000000" pitchFamily="2" charset="0"/>
                <a:cs typeface="+mn-cs"/>
              </a:rPr>
              <a:t>pour ajuster les contrôles afin de prendre en compte des risques nouveaux ou changeants, ou les déficiences relevées?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1">
              <a:ln>
                <a:noFill/>
              </a:ln>
              <a:solidFill>
                <a:srgbClr val="FFFFFF"/>
              </a:solidFill>
              <a:effectLst/>
              <a:uLnTx/>
              <a:uFillTx/>
              <a:latin typeface="Roboto" panose="02000000000000000000" pitchFamily="2" charset="0"/>
              <a:ea typeface="Roboto" panose="02000000000000000000" pitchFamily="2" charset="0"/>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1" i="0" u="none" strike="noStrike" kern="1200" cap="none" spc="0" normalizeH="0" baseline="0" noProof="1">
              <a:ln>
                <a:noFill/>
              </a:ln>
              <a:solidFill>
                <a:srgbClr val="FFFFFF"/>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mc:AlternateContent xmlns:mc="http://schemas.openxmlformats.org/markup-compatibility/2006">
        <mc:Choice xmlns:am3d="http://schemas.microsoft.com/office/drawing/2017/model3d" Requires="am3d">
          <p:graphicFrame>
            <p:nvGraphicFramePr>
              <p:cNvPr id="6" name="3D Model 5" descr="Question mark">
                <a:extLst>
                  <a:ext uri="{FF2B5EF4-FFF2-40B4-BE49-F238E27FC236}">
                    <a16:creationId xmlns:a16="http://schemas.microsoft.com/office/drawing/2014/main" id="{31AC1845-9A54-46E9-BD9D-ACA2F7FF4276}"/>
                  </a:ext>
                </a:extLst>
              </p:cNvPr>
              <p:cNvGraphicFramePr>
                <a:graphicFrameLocks noChangeAspect="1"/>
              </p:cNvGraphicFramePr>
              <p:nvPr>
                <p:custDataLst>
                  <p:tags r:id="rId5"/>
                </p:custDataLst>
              </p:nvPr>
            </p:nvGraphicFramePr>
            <p:xfrm>
              <a:off x="552450" y="705823"/>
              <a:ext cx="2637908" cy="4501281"/>
            </p:xfrm>
            <a:graphic>
              <a:graphicData uri="http://schemas.microsoft.com/office/drawing/2017/model3d">
                <am3d:model3d r:embed="rId13">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14"/>
                  <am3d:raster rName="Office3DRenderer" rVer="16.0.8326">
                    <am3d:blip r:embed="rId15"/>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Question mark">
                <a:extLst>
                  <a:ext uri="{FF2B5EF4-FFF2-40B4-BE49-F238E27FC236}">
                    <a16:creationId xmlns:a16="http://schemas.microsoft.com/office/drawing/2014/main" id="{31AC1845-9A54-46E9-BD9D-ACA2F7FF4276}"/>
                  </a:ext>
                </a:extLst>
              </p:cNvPr>
              <p:cNvPicPr>
                <a:picLocks noGrp="1" noRot="1" noChangeAspect="1" noMove="1" noResize="1" noEditPoints="1" noAdjustHandles="1" noChangeArrowheads="1" noChangeShapeType="1" noCrop="1"/>
              </p:cNvPicPr>
              <p:nvPr/>
            </p:nvPicPr>
            <p:blipFill>
              <a:blip r:embed="rId15"/>
              <a:stretch>
                <a:fillRect/>
              </a:stretch>
            </p:blipFill>
            <p:spPr>
              <a:xfrm>
                <a:off x="552450" y="705823"/>
                <a:ext cx="2637908" cy="4501281"/>
              </a:xfrm>
              <a:prstGeom prst="rect">
                <a:avLst/>
              </a:prstGeom>
            </p:spPr>
          </p:pic>
        </mc:Fallback>
      </mc:AlternateContent>
      <p:pic>
        <p:nvPicPr>
          <p:cNvPr id="8" name="Audio 7">
            <a:hlinkClick r:id="" action="ppaction://media"/>
            <a:extLst>
              <a:ext uri="{FF2B5EF4-FFF2-40B4-BE49-F238E27FC236}">
                <a16:creationId xmlns:a16="http://schemas.microsoft.com/office/drawing/2014/main" id="{656293DF-B845-4A86-A514-5545D9837030}"/>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2024A54C-9776-4789-A689-3C7172E9BD35}"/>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434B006D-F2D0-4514-BF25-355DA9B6C973}"/>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902330963"/>
      </p:ext>
    </p:extLst>
  </p:cSld>
  <p:clrMapOvr>
    <a:masterClrMapping/>
  </p:clrMapOvr>
  <mc:AlternateContent xmlns:mc="http://schemas.openxmlformats.org/markup-compatibility/2006" xmlns:p14="http://schemas.microsoft.com/office/powerpoint/2010/main">
    <mc:Choice Requires="p14">
      <p:transition spd="slow" p14:dur="2000" advTm="24870"/>
    </mc:Choice>
    <mc:Fallback xmlns="">
      <p:transition spd="slow" advTm="24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4089371" y="705823"/>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chemeClr val="accent1"/>
                </a:solidFill>
                <a:effectLst/>
                <a:uLnTx/>
                <a:uFillTx/>
                <a:latin typeface="Century Gothic" panose="020B0502020202020204"/>
                <a:ea typeface="+mn-ea"/>
                <a:cs typeface="+mn-cs"/>
              </a:rPr>
              <a:t>Activités de contrôle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2"/>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3"/>
            </p:custDataLst>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rPr>
              <a:t>13</a:t>
            </a:r>
          </a:p>
        </p:txBody>
      </p:sp>
      <p:sp>
        <p:nvSpPr>
          <p:cNvPr id="8" name="Rectangle 4">
            <a:extLst>
              <a:ext uri="{FF2B5EF4-FFF2-40B4-BE49-F238E27FC236}">
                <a16:creationId xmlns:a16="http://schemas.microsoft.com/office/drawing/2014/main" id="{10498EB4-E257-4066-AF2C-2FFB68969738}"/>
              </a:ext>
            </a:extLst>
          </p:cNvPr>
          <p:cNvSpPr>
            <a:spLocks noChangeArrowheads="1"/>
          </p:cNvSpPr>
          <p:nvPr>
            <p:custDataLst>
              <p:tags r:id="rId4"/>
            </p:custDataLst>
          </p:nvPr>
        </p:nvSpPr>
        <p:spPr bwMode="gray">
          <a:xfrm>
            <a:off x="3164672" y="1321110"/>
            <a:ext cx="6017428" cy="4497176"/>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Politiques et procédures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Séparation des tâches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Contrôle des accès (verrous, mots de passe, rôles liés à la sécurité)</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Niveau d’approbation</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Rapprochements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fr-CA" noProof="1">
                <a:solidFill>
                  <a:srgbClr val="000000"/>
                </a:solidFill>
                <a:ea typeface="Roboto" panose="02000000000000000000" pitchFamily="2" charset="0"/>
              </a:rPr>
              <a:t>S</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auvegarde des données </a:t>
            </a:r>
            <a:endParaRPr kumimoji="0" lang="fr-CA" sz="2000" b="0" i="0" u="none" strike="noStrike" kern="1200" cap="none" spc="0" normalizeH="0" baseline="0" noProof="1">
              <a:ln>
                <a:noFill/>
              </a:ln>
              <a:solidFill>
                <a:srgbClr val="000000"/>
              </a:solidFill>
              <a:effectLst/>
              <a:uLnTx/>
              <a:uFillTx/>
              <a:latin typeface="Roboto" panose="02000000000000000000" pitchFamily="2" charset="0"/>
              <a:ea typeface="Roboto" panose="02000000000000000000" pitchFamily="2" charset="0"/>
              <a:cs typeface="+mn-cs"/>
            </a:endParaRP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1800" b="0" i="0" u="none" strike="noStrike" kern="1200" cap="none" spc="0" normalizeH="0" baseline="0" noProof="1">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1">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171717"/>
              </a:solidFill>
              <a:effectLst/>
              <a:uLnTx/>
              <a:uFillTx/>
              <a:latin typeface="Century Gothic" panose="020B0502020202020204"/>
              <a:ea typeface="+mn-ea"/>
              <a:cs typeface="+mn-cs"/>
            </a:endParaRPr>
          </a:p>
        </p:txBody>
      </p:sp>
      <p:sp>
        <p:nvSpPr>
          <p:cNvPr id="9" name="Rectangle 4">
            <a:extLst>
              <a:ext uri="{FF2B5EF4-FFF2-40B4-BE49-F238E27FC236}">
                <a16:creationId xmlns:a16="http://schemas.microsoft.com/office/drawing/2014/main" id="{BB6D8AE2-1E30-43D7-897B-06F395EFCD84}"/>
              </a:ext>
            </a:extLst>
          </p:cNvPr>
          <p:cNvSpPr>
            <a:spLocks noChangeArrowheads="1"/>
          </p:cNvSpPr>
          <p:nvPr>
            <p:custDataLst>
              <p:tags r:id="rId5"/>
            </p:custDataLst>
          </p:nvPr>
        </p:nvSpPr>
        <p:spPr bwMode="gray">
          <a:xfrm>
            <a:off x="2766928" y="5005761"/>
            <a:ext cx="7351740" cy="149985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r>
              <a:rPr lang="fr-CA" noProof="1">
                <a:solidFill>
                  <a:srgbClr val="000000"/>
                </a:solidFill>
                <a:ea typeface="Roboto" panose="02000000000000000000" pitchFamily="2" charset="0"/>
              </a:rPr>
              <a:t>Aux fins de prévention et de détection</a:t>
            </a:r>
            <a:endParaRPr kumimoji="0" lang="fr-CA" b="0" i="0" u="none" strike="noStrike" kern="1200" cap="none" spc="0" normalizeH="0" baseline="0" noProof="1">
              <a:ln>
                <a:noFill/>
              </a:ln>
              <a:solidFill>
                <a:srgbClr val="000000"/>
              </a:solidFill>
              <a:effectLst/>
              <a:uLnTx/>
              <a:uFillTx/>
              <a:ea typeface="Roboto" panose="02000000000000000000" pitchFamily="2" charset="0"/>
              <a:cs typeface="+mn-cs"/>
            </a:endParaRP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b="0" i="0" u="none" strike="noStrike" kern="1200" cap="none" spc="0" normalizeH="0" baseline="0" noProof="1">
              <a:ln>
                <a:noFill/>
              </a:ln>
              <a:solidFill>
                <a:srgbClr val="171717"/>
              </a:solidFill>
              <a:effectLst/>
              <a:uLnTx/>
              <a:uFillTx/>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1">
              <a:ln>
                <a:noFill/>
              </a:ln>
              <a:solidFill>
                <a:srgbClr val="171717"/>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4CA865A7-66E0-4252-9169-CC34CE31F7C6}"/>
              </a:ext>
            </a:extLst>
          </p:cNvPr>
          <p:cNvPicPr>
            <a:picLocks noChangeAspect="1"/>
          </p:cNvPicPr>
          <p:nvPr>
            <p:custDataLst>
              <p:tags r:id="rId6"/>
            </p:custDataLst>
          </p:nvPr>
        </p:nvPicPr>
        <p:blipFill>
          <a:blip r:embed="rId15"/>
          <a:stretch>
            <a:fillRect/>
          </a:stretch>
        </p:blipFill>
        <p:spPr>
          <a:xfrm>
            <a:off x="571667" y="1790769"/>
            <a:ext cx="2865368" cy="2725148"/>
          </a:xfrm>
          <a:prstGeom prst="rect">
            <a:avLst/>
          </a:prstGeom>
        </p:spPr>
      </p:pic>
      <p:cxnSp>
        <p:nvCxnSpPr>
          <p:cNvPr id="6" name="Straight Arrow Connector 5">
            <a:extLst>
              <a:ext uri="{FF2B5EF4-FFF2-40B4-BE49-F238E27FC236}">
                <a16:creationId xmlns:a16="http://schemas.microsoft.com/office/drawing/2014/main" id="{2C75AEE9-4DCE-4A91-949F-2DBA29823674}"/>
              </a:ext>
            </a:extLst>
          </p:cNvPr>
          <p:cNvCxnSpPr/>
          <p:nvPr>
            <p:custDataLst>
              <p:tags r:id="rId7"/>
            </p:custDataLst>
          </p:nvPr>
        </p:nvCxnSpPr>
        <p:spPr>
          <a:xfrm flipV="1">
            <a:off x="3325091" y="1089666"/>
            <a:ext cx="689956" cy="17117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9BF4FD96-707B-468A-A524-F0477B873AC2}"/>
              </a:ext>
            </a:extLst>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6"/>
          <a:stretch>
            <a:fillRect/>
          </a:stretch>
        </p:blipFill>
        <p:spPr>
          <a:xfrm>
            <a:off x="11430000" y="6096000"/>
            <a:ext cx="609600" cy="609600"/>
          </a:xfrm>
          <a:prstGeom prst="rect">
            <a:avLst/>
          </a:prstGeom>
        </p:spPr>
      </p:pic>
      <p:sp>
        <p:nvSpPr>
          <p:cNvPr id="11" name="Action Button: Go Back or Previous 10">
            <a:hlinkClick r:id="" action="ppaction://hlinkshowjump?jump=previousslide" highlightClick="1"/>
            <a:extLst>
              <a:ext uri="{FF2B5EF4-FFF2-40B4-BE49-F238E27FC236}">
                <a16:creationId xmlns:a16="http://schemas.microsoft.com/office/drawing/2014/main" id="{99D90D05-B3A8-423F-AAC4-8FB7E8F7FA70}"/>
              </a:ext>
            </a:extLst>
          </p:cNvPr>
          <p:cNvSpPr/>
          <p:nvPr>
            <p:custDataLst>
              <p:tags r:id="rId11"/>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2" name="Action Button: Go Forward or Next 11">
            <a:hlinkClick r:id="" action="ppaction://hlinkshowjump?jump=nextslide" highlightClick="1"/>
            <a:extLst>
              <a:ext uri="{FF2B5EF4-FFF2-40B4-BE49-F238E27FC236}">
                <a16:creationId xmlns:a16="http://schemas.microsoft.com/office/drawing/2014/main" id="{438F70E6-8C76-4815-993D-A3C0D6CC427B}"/>
              </a:ext>
            </a:extLst>
          </p:cNvPr>
          <p:cNvSpPr/>
          <p:nvPr>
            <p:custDataLst>
              <p:tags r:id="rId12"/>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318203916"/>
      </p:ext>
    </p:extLst>
  </p:cSld>
  <p:clrMapOvr>
    <a:masterClrMapping/>
  </p:clrMapOvr>
  <mc:AlternateContent xmlns:mc="http://schemas.openxmlformats.org/markup-compatibility/2006" xmlns:p14="http://schemas.microsoft.com/office/powerpoint/2010/main">
    <mc:Choice Requires="p14">
      <p:transition spd="slow" p14:dur="2000" advTm="36887"/>
    </mc:Choice>
    <mc:Fallback xmlns="">
      <p:transition spd="slow" advTm="36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3814097" y="1047069"/>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rgbClr val="171717"/>
                </a:solidFill>
                <a:effectLst/>
                <a:uLnTx/>
                <a:uFillTx/>
                <a:ea typeface="+mn-ea"/>
                <a:cs typeface="+mn-cs"/>
              </a:rPr>
              <a:t>Activités de contrôle </a:t>
            </a:r>
            <a:endParaRPr kumimoji="0" lang="fr-CA" sz="3000" b="1" i="0" u="none" strike="noStrike" kern="1200" cap="none" spc="0" normalizeH="0" baseline="0" noProof="1">
              <a:ln>
                <a:noFill/>
              </a:ln>
              <a:solidFill>
                <a:srgbClr val="171717"/>
              </a:solidFill>
              <a:effectLst/>
              <a:uLnTx/>
              <a:uFillTx/>
              <a:latin typeface="Trebuchet MS" panose="020B0603020202020204" pitchFamily="34" charset="0"/>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2"/>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3"/>
            </p:custDataLst>
          </p:nvPr>
        </p:nvSpPr>
        <p:spPr>
          <a:xfrm>
            <a:off x="10964890" y="705822"/>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rPr>
              <a:t>14</a:t>
            </a:r>
          </a:p>
        </p:txBody>
      </p:sp>
      <p:sp>
        <p:nvSpPr>
          <p:cNvPr id="7" name="Rectangle 4">
            <a:extLst>
              <a:ext uri="{FF2B5EF4-FFF2-40B4-BE49-F238E27FC236}">
                <a16:creationId xmlns:a16="http://schemas.microsoft.com/office/drawing/2014/main" id="{D2675DE0-E075-440F-857D-4B9FBF55BB25}"/>
              </a:ext>
            </a:extLst>
          </p:cNvPr>
          <p:cNvSpPr>
            <a:spLocks noChangeArrowheads="1"/>
          </p:cNvSpPr>
          <p:nvPr>
            <p:custDataLst>
              <p:tags r:id="rId4"/>
            </p:custDataLst>
          </p:nvPr>
        </p:nvSpPr>
        <p:spPr bwMode="gray">
          <a:xfrm>
            <a:off x="3982149" y="1740210"/>
            <a:ext cx="6859868" cy="3528630"/>
          </a:xfrm>
          <a:prstGeom prst="rect">
            <a:avLst/>
          </a:prstGeom>
          <a:noFill/>
          <a:ln w="9525">
            <a:noFill/>
            <a:miter lim="800000"/>
            <a:headEnd/>
            <a:tailEnd/>
          </a:ln>
        </p:spPr>
        <p:txBody>
          <a:bodyPr lIns="0" tIns="0" rIns="0" bIns="0" anchor="ctr"/>
          <a:lstStyle/>
          <a:p>
            <a:pPr marL="285750" lvl="0" indent="-285750" defTabSz="457200">
              <a:buFont typeface="Century Gothic" panose="020B0502020202020204" pitchFamily="34" charset="0"/>
              <a:buChar char="›"/>
              <a:defRPr/>
            </a:pPr>
            <a:r>
              <a:rPr kumimoji="0" lang="fr-CA" b="0" i="0" u="none" strike="noStrike" kern="1200" cap="none" spc="0" normalizeH="0" baseline="0" noProof="1">
                <a:ln>
                  <a:noFill/>
                </a:ln>
                <a:solidFill>
                  <a:srgbClr val="000000"/>
                </a:solidFill>
                <a:effectLst/>
                <a:uLnTx/>
                <a:uFillTx/>
                <a:latin typeface="+mj-lt"/>
                <a:ea typeface="Roboto" panose="02000000000000000000" pitchFamily="2" charset="0"/>
                <a:cs typeface="+mn-cs"/>
              </a:rPr>
              <a:t>La direction a-t-elle</a:t>
            </a:r>
            <a:r>
              <a:rPr kumimoji="0" lang="fr-CA" b="0" i="0" u="none" strike="noStrike" kern="1200" cap="none" spc="0" normalizeH="0" noProof="1">
                <a:ln>
                  <a:noFill/>
                </a:ln>
                <a:solidFill>
                  <a:srgbClr val="000000"/>
                </a:solidFill>
                <a:effectLst/>
                <a:uLnTx/>
                <a:uFillTx/>
                <a:latin typeface="+mj-lt"/>
                <a:ea typeface="Roboto" panose="02000000000000000000" pitchFamily="2" charset="0"/>
                <a:cs typeface="+mn-cs"/>
              </a:rPr>
              <a:t> </a:t>
            </a:r>
            <a:r>
              <a:rPr kumimoji="0" lang="fr-CA" b="0" i="0" u="none" strike="noStrike" kern="1200" cap="none" spc="0" normalizeH="0" baseline="0" noProof="1">
                <a:ln>
                  <a:noFill/>
                </a:ln>
                <a:solidFill>
                  <a:srgbClr val="000000"/>
                </a:solidFill>
                <a:effectLst/>
                <a:uLnTx/>
                <a:uFillTx/>
                <a:latin typeface="+mj-lt"/>
                <a:ea typeface="Roboto" panose="02000000000000000000" pitchFamily="2" charset="0"/>
                <a:cs typeface="+mn-cs"/>
              </a:rPr>
              <a:t>établi des mesures de contrôle interne pour </a:t>
            </a:r>
            <a:r>
              <a:rPr lang="fr-CA" noProof="1">
                <a:solidFill>
                  <a:srgbClr val="000000"/>
                </a:solidFill>
              </a:rPr>
              <a:t>tous les risques importants qui ont été cernés</a:t>
            </a:r>
            <a:r>
              <a:rPr kumimoji="0" lang="fr-CA" b="0" i="0" u="none" strike="noStrike" kern="1200" cap="none" spc="0" normalizeH="0" baseline="0" noProof="1">
                <a:ln>
                  <a:noFill/>
                </a:ln>
                <a:solidFill>
                  <a:srgbClr val="000000"/>
                </a:solidFill>
                <a:effectLst/>
                <a:uLnTx/>
                <a:uFillTx/>
                <a:latin typeface="+mj-lt"/>
                <a:ea typeface="Roboto" panose="02000000000000000000" pitchFamily="2" charset="0"/>
                <a:cs typeface="+mn-cs"/>
              </a:rPr>
              <a:t>?</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solidFill>
                <a:srgbClr val="000000"/>
              </a:solidFill>
              <a:effectLst/>
              <a:uLnTx/>
              <a:uFillTx/>
              <a:latin typeface="+mj-lt"/>
              <a:ea typeface="Roboto" panose="02000000000000000000" pitchFamily="2" charset="0"/>
              <a:cs typeface="+mn-cs"/>
            </a:endParaRPr>
          </a:p>
          <a:p>
            <a:pPr marL="285750" indent="-285750" defTabSz="457200">
              <a:buFont typeface="Century Gothic" panose="020B0502020202020204" pitchFamily="34" charset="0"/>
              <a:buChar char="›"/>
              <a:defRPr/>
            </a:pPr>
            <a:r>
              <a:rPr lang="fr-CA" noProof="1">
                <a:solidFill>
                  <a:srgbClr val="000000"/>
                </a:solidFill>
              </a:rPr>
              <a:t>Le comité d’audit connaît-il les stratégies de gestion de la direction pour composer avec les risques importants qui ont été cernés? </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solidFill>
                <a:srgbClr val="000000"/>
              </a:solidFill>
              <a:effectLst/>
              <a:uLnTx/>
              <a:uFillTx/>
              <a:latin typeface="+mj-lt"/>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latin typeface="+mj-lt"/>
                <a:ea typeface="Roboto" panose="02000000000000000000" pitchFamily="2" charset="0"/>
                <a:cs typeface="+mn-cs"/>
              </a:rPr>
              <a:t>La municipalité</a:t>
            </a:r>
            <a:r>
              <a:rPr kumimoji="0" lang="fr-CA" b="0" i="0" u="none" strike="noStrike" kern="1200" cap="none" spc="0" normalizeH="0" noProof="1">
                <a:ln>
                  <a:noFill/>
                </a:ln>
                <a:solidFill>
                  <a:srgbClr val="000000"/>
                </a:solidFill>
                <a:effectLst/>
                <a:uLnTx/>
                <a:uFillTx/>
                <a:latin typeface="+mj-lt"/>
                <a:ea typeface="Roboto" panose="02000000000000000000" pitchFamily="2" charset="0"/>
                <a:cs typeface="+mn-cs"/>
              </a:rPr>
              <a:t> dispose-t-elle de res</a:t>
            </a:r>
            <a:r>
              <a:rPr kumimoji="0" lang="fr-CA" b="0" i="0" u="none" strike="noStrike" kern="1200" cap="none" spc="0" normalizeH="0" baseline="0" noProof="1">
                <a:ln>
                  <a:noFill/>
                </a:ln>
                <a:solidFill>
                  <a:srgbClr val="000000"/>
                </a:solidFill>
                <a:effectLst/>
                <a:uLnTx/>
                <a:uFillTx/>
                <a:latin typeface="+mj-lt"/>
                <a:ea typeface="Roboto" panose="02000000000000000000" pitchFamily="2" charset="0"/>
                <a:cs typeface="+mn-cs"/>
              </a:rPr>
              <a:t>sources suffisantes pour mettre en œuvre de façon adéquate toutes les mesures de contrôle</a:t>
            </a:r>
            <a:r>
              <a:rPr kumimoji="0" lang="fr-CA" b="0" i="0" u="none" strike="noStrike" kern="1200" cap="none" spc="0" normalizeH="0" noProof="1">
                <a:ln>
                  <a:noFill/>
                </a:ln>
                <a:solidFill>
                  <a:srgbClr val="000000"/>
                </a:solidFill>
                <a:effectLst/>
                <a:uLnTx/>
                <a:uFillTx/>
                <a:latin typeface="+mj-lt"/>
                <a:ea typeface="Roboto" panose="02000000000000000000" pitchFamily="2" charset="0"/>
                <a:cs typeface="+mn-cs"/>
              </a:rPr>
              <a:t> établies</a:t>
            </a:r>
            <a:r>
              <a:rPr kumimoji="0" lang="fr-CA" b="0" i="0" u="none" strike="noStrike" kern="1200" cap="none" spc="0" normalizeH="0" baseline="0" noProof="1">
                <a:ln>
                  <a:noFill/>
                </a:ln>
                <a:solidFill>
                  <a:srgbClr val="000000"/>
                </a:solidFill>
                <a:effectLst/>
                <a:uLnTx/>
                <a:uFillTx/>
                <a:latin typeface="+mj-lt"/>
                <a:ea typeface="Roboto" panose="02000000000000000000" pitchFamily="2" charset="0"/>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b="1" i="0" u="none" strike="noStrike" kern="1200" cap="none" spc="0" normalizeH="0" baseline="0" noProof="1">
              <a:ln>
                <a:noFill/>
              </a:ln>
              <a:solidFill>
                <a:srgbClr val="FFFFFF"/>
              </a:solidFill>
              <a:effectLst/>
              <a:uLnTx/>
              <a:uFillTx/>
              <a:latin typeface="+mj-lt"/>
              <a:ea typeface="Roboto" panose="02000000000000000000" pitchFamily="2" charset="0"/>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b="1" i="0" u="none" strike="noStrike" kern="1200" cap="none" spc="0" normalizeH="0" baseline="0" noProof="1">
              <a:ln>
                <a:noFill/>
              </a:ln>
              <a:solidFill>
                <a:srgbClr val="FFFFFF"/>
              </a:solidFill>
              <a:effectLst/>
              <a:uLnTx/>
              <a:uFillTx/>
              <a:latin typeface="+mj-lt"/>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mc:AlternateContent xmlns:mc="http://schemas.openxmlformats.org/markup-compatibility/2006">
        <mc:Choice xmlns:am3d="http://schemas.microsoft.com/office/drawing/2017/model3d" Requires="am3d">
          <p:graphicFrame>
            <p:nvGraphicFramePr>
              <p:cNvPr id="6" name="3D Model 5" descr="Question mark">
                <a:extLst>
                  <a:ext uri="{FF2B5EF4-FFF2-40B4-BE49-F238E27FC236}">
                    <a16:creationId xmlns:a16="http://schemas.microsoft.com/office/drawing/2014/main" id="{31AC1845-9A54-46E9-BD9D-ACA2F7FF4276}"/>
                  </a:ext>
                </a:extLst>
              </p:cNvPr>
              <p:cNvGraphicFramePr>
                <a:graphicFrameLocks noChangeAspect="1"/>
              </p:cNvGraphicFramePr>
              <p:nvPr>
                <p:custDataLst>
                  <p:tags r:id="rId5"/>
                </p:custDataLst>
              </p:nvPr>
            </p:nvGraphicFramePr>
            <p:xfrm>
              <a:off x="1053317" y="1089666"/>
              <a:ext cx="2637908" cy="4501281"/>
            </p:xfrm>
            <a:graphic>
              <a:graphicData uri="http://schemas.microsoft.com/office/drawing/2017/model3d">
                <am3d:model3d r:embed="rId13">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14"/>
                  <am3d:raster rName="Office3DRenderer" rVer="16.0.8326">
                    <am3d:blip r:embed="rId15"/>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Question mark">
                <a:extLst>
                  <a:ext uri="{FF2B5EF4-FFF2-40B4-BE49-F238E27FC236}">
                    <a16:creationId xmlns:a16="http://schemas.microsoft.com/office/drawing/2014/main" id="{31AC1845-9A54-46E9-BD9D-ACA2F7FF4276}"/>
                  </a:ext>
                </a:extLst>
              </p:cNvPr>
              <p:cNvPicPr>
                <a:picLocks noGrp="1" noRot="1" noChangeAspect="1" noMove="1" noResize="1" noEditPoints="1" noAdjustHandles="1" noChangeArrowheads="1" noChangeShapeType="1" noCrop="1"/>
              </p:cNvPicPr>
              <p:nvPr/>
            </p:nvPicPr>
            <p:blipFill>
              <a:blip r:embed="rId15"/>
              <a:stretch>
                <a:fillRect/>
              </a:stretch>
            </p:blipFill>
            <p:spPr>
              <a:xfrm>
                <a:off x="1053317" y="1089666"/>
                <a:ext cx="2637908" cy="4501281"/>
              </a:xfrm>
              <a:prstGeom prst="rect">
                <a:avLst/>
              </a:prstGeom>
            </p:spPr>
          </p:pic>
        </mc:Fallback>
      </mc:AlternateContent>
      <p:pic>
        <p:nvPicPr>
          <p:cNvPr id="9" name="Audio 8">
            <a:hlinkClick r:id="" action="ppaction://media"/>
            <a:extLst>
              <a:ext uri="{FF2B5EF4-FFF2-40B4-BE49-F238E27FC236}">
                <a16:creationId xmlns:a16="http://schemas.microsoft.com/office/drawing/2014/main" id="{D7863EF8-E380-414C-9325-E0B29477C4EC}"/>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9BDCB74B-2BE5-4F7B-92B6-185B5FEFC274}"/>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3F626468-FED6-492F-BA25-3D3896CC5DDE}"/>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2278031509"/>
      </p:ext>
    </p:extLst>
  </p:cSld>
  <p:clrMapOvr>
    <a:masterClrMapping/>
  </p:clrMapOvr>
  <mc:AlternateContent xmlns:mc="http://schemas.openxmlformats.org/markup-compatibility/2006" xmlns:p14="http://schemas.microsoft.com/office/powerpoint/2010/main">
    <mc:Choice Requires="p14">
      <p:transition spd="slow" p14:dur="2000" advTm="27500"/>
    </mc:Choice>
    <mc:Fallback xmlns="">
      <p:transition spd="slow" advTm="2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4184434" y="1128739"/>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rgbClr val="7030A0"/>
                </a:solidFill>
                <a:effectLst/>
                <a:uLnTx/>
                <a:uFillTx/>
                <a:latin typeface="Century Gothic" panose="020B0502020202020204"/>
                <a:ea typeface="+mn-ea"/>
                <a:cs typeface="+mn-cs"/>
              </a:rPr>
              <a:t>Information et communication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2"/>
            </p:custDataLst>
          </p:nvPr>
        </p:nvSpPr>
        <p:spPr bwMode="gray">
          <a:xfrm>
            <a:off x="3162101" y="1878343"/>
            <a:ext cx="6017428" cy="2799377"/>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Caractère opportun</a:t>
            </a:r>
          </a:p>
          <a:p>
            <a:pPr marL="1371600" marR="0" lvl="2" indent="-4572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Pertinence</a:t>
            </a:r>
          </a:p>
          <a:p>
            <a:pPr marL="1371600" marR="0" lvl="2" indent="-4572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Qualité (</a:t>
            </a:r>
            <a:r>
              <a:rPr lang="fr-CA" noProof="1">
                <a:solidFill>
                  <a:srgbClr val="000000"/>
                </a:solidFill>
                <a:ea typeface="Roboto" panose="02000000000000000000" pitchFamily="2" charset="0"/>
              </a:rPr>
              <a:t>fiabilité</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 </a:t>
            </a:r>
          </a:p>
          <a:p>
            <a:pPr marL="1371600" marR="0" lvl="2" indent="-4572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Efficacité</a:t>
            </a:r>
            <a:endParaRPr kumimoji="0" lang="fr-CA" b="0" i="0" u="none" strike="noStrike" kern="1200" cap="none" spc="0" normalizeH="0" baseline="0" noProof="1">
              <a:ln>
                <a:noFill/>
              </a:ln>
              <a:solidFill>
                <a:srgbClr val="171717"/>
              </a:solidFill>
              <a:effectLst/>
              <a:uLnTx/>
              <a:uFillTx/>
              <a:ea typeface="Roboto" panose="02000000000000000000" pitchFamily="2" charset="0"/>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1">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4"/>
            </p:custDataLst>
          </p:nvPr>
        </p:nvSpPr>
        <p:spPr>
          <a:xfrm>
            <a:off x="10888691" y="744896"/>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rPr>
              <a:t>15</a:t>
            </a:r>
          </a:p>
        </p:txBody>
      </p:sp>
      <p:pic>
        <p:nvPicPr>
          <p:cNvPr id="6" name="Picture 5">
            <a:extLst>
              <a:ext uri="{FF2B5EF4-FFF2-40B4-BE49-F238E27FC236}">
                <a16:creationId xmlns:a16="http://schemas.microsoft.com/office/drawing/2014/main" id="{2F44F07C-C1F6-466D-AA02-C85CD5814780}"/>
              </a:ext>
            </a:extLst>
          </p:cNvPr>
          <p:cNvPicPr>
            <a:picLocks noChangeAspect="1"/>
          </p:cNvPicPr>
          <p:nvPr>
            <p:custDataLst>
              <p:tags r:id="rId5"/>
            </p:custDataLst>
          </p:nvPr>
        </p:nvPicPr>
        <p:blipFill>
          <a:blip r:embed="rId14"/>
          <a:stretch>
            <a:fillRect/>
          </a:stretch>
        </p:blipFill>
        <p:spPr>
          <a:xfrm>
            <a:off x="571667" y="1790769"/>
            <a:ext cx="2865368" cy="2725148"/>
          </a:xfrm>
          <a:prstGeom prst="rect">
            <a:avLst/>
          </a:prstGeom>
        </p:spPr>
      </p:pic>
      <p:cxnSp>
        <p:nvCxnSpPr>
          <p:cNvPr id="8" name="Straight Arrow Connector 7">
            <a:extLst>
              <a:ext uri="{FF2B5EF4-FFF2-40B4-BE49-F238E27FC236}">
                <a16:creationId xmlns:a16="http://schemas.microsoft.com/office/drawing/2014/main" id="{0DA53129-3B93-4FAC-B293-92C4E90EEFC9}"/>
              </a:ext>
            </a:extLst>
          </p:cNvPr>
          <p:cNvCxnSpPr>
            <a:cxnSpLocks/>
          </p:cNvCxnSpPr>
          <p:nvPr>
            <p:custDataLst>
              <p:tags r:id="rId6"/>
            </p:custDataLst>
          </p:nvPr>
        </p:nvCxnSpPr>
        <p:spPr>
          <a:xfrm flipV="1">
            <a:off x="3263608" y="1790769"/>
            <a:ext cx="867817" cy="148726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6C94925E-5360-4A86-94F1-6CB1159A1C6B}"/>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89034F2F-ADC1-415A-80C2-725A6E515AE8}"/>
              </a:ext>
            </a:extLst>
          </p:cNvPr>
          <p:cNvSpPr/>
          <p:nvPr>
            <p:custDataLst>
              <p:tags r:id="rId10"/>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1" name="Action Button: Go Forward or Next 10">
            <a:hlinkClick r:id="" action="ppaction://hlinkshowjump?jump=nextslide" highlightClick="1"/>
            <a:extLst>
              <a:ext uri="{FF2B5EF4-FFF2-40B4-BE49-F238E27FC236}">
                <a16:creationId xmlns:a16="http://schemas.microsoft.com/office/drawing/2014/main" id="{08530846-E99F-46EC-9E55-A3EFF5B63048}"/>
              </a:ext>
            </a:extLst>
          </p:cNvPr>
          <p:cNvSpPr/>
          <p:nvPr>
            <p:custDataLst>
              <p:tags r:id="rId11"/>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3688642418"/>
      </p:ext>
    </p:extLst>
  </p:cSld>
  <p:clrMapOvr>
    <a:masterClrMapping/>
  </p:clrMapOvr>
  <mc:AlternateContent xmlns:mc="http://schemas.openxmlformats.org/markup-compatibility/2006" xmlns:p14="http://schemas.microsoft.com/office/powerpoint/2010/main">
    <mc:Choice Requires="p14">
      <p:transition spd="slow" p14:dur="2000" advTm="16305"/>
    </mc:Choice>
    <mc:Fallback xmlns="">
      <p:transition spd="slow" advTm="16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2854517" y="664993"/>
            <a:ext cx="6853507"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rgbClr val="171717"/>
                </a:solidFill>
                <a:effectLst/>
                <a:uLnTx/>
                <a:uFillTx/>
                <a:latin typeface="Century Gothic" panose="020B0502020202020204"/>
                <a:ea typeface="+mn-ea"/>
                <a:cs typeface="+mn-cs"/>
              </a:rPr>
              <a:t>Information et communication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2"/>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3"/>
            </p:custDataLst>
          </p:nvPr>
        </p:nvSpPr>
        <p:spPr>
          <a:xfrm>
            <a:off x="1083154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rPr>
              <a:t>16</a:t>
            </a:r>
          </a:p>
        </p:txBody>
      </p:sp>
      <p:sp>
        <p:nvSpPr>
          <p:cNvPr id="7" name="Rectangle 4">
            <a:extLst>
              <a:ext uri="{FF2B5EF4-FFF2-40B4-BE49-F238E27FC236}">
                <a16:creationId xmlns:a16="http://schemas.microsoft.com/office/drawing/2014/main" id="{D2675DE0-E075-440F-857D-4B9FBF55BB25}"/>
              </a:ext>
            </a:extLst>
          </p:cNvPr>
          <p:cNvSpPr>
            <a:spLocks noChangeArrowheads="1"/>
          </p:cNvSpPr>
          <p:nvPr>
            <p:custDataLst>
              <p:tags r:id="rId4"/>
            </p:custDataLst>
          </p:nvPr>
        </p:nvSpPr>
        <p:spPr bwMode="gray">
          <a:xfrm>
            <a:off x="3449666" y="1834129"/>
            <a:ext cx="8220074" cy="4706482"/>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000000"/>
              </a:solidFill>
              <a:effectLst/>
              <a:uLnTx/>
              <a:uFillTx/>
              <a:latin typeface="Univers-Ligh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solidFill>
                <a:srgbClr val="000000"/>
              </a:solidFill>
              <a:effectLst/>
              <a:uLnTx/>
              <a:uFillTx/>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Le comité d’audit et le conseil municipal reçoivent-ils des rapports pertinents, fiables et en temps opportun </a:t>
            </a:r>
            <a:r>
              <a:rPr lang="fr-CA" noProof="1">
                <a:solidFill>
                  <a:srgbClr val="000000"/>
                </a:solidFill>
                <a:ea typeface="Roboto" panose="02000000000000000000" pitchFamily="2" charset="0"/>
              </a:rPr>
              <a:t>sur l’efficacité de la surveillance des risques et du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contrôle interne?</a:t>
            </a:r>
            <a:endParaRPr kumimoji="0" lang="fr-CA" b="1" i="0" u="none" strike="noStrike" kern="1200" cap="none" spc="0" normalizeH="0" baseline="0" noProof="1">
              <a:ln>
                <a:noFill/>
              </a:ln>
              <a:solidFill>
                <a:srgbClr val="FFFFFF"/>
              </a:solidFill>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solidFill>
                <a:srgbClr val="000000"/>
              </a:solidFill>
              <a:effectLst/>
              <a:uLnTx/>
              <a:uFillTx/>
              <a:cs typeface="+mn-cs"/>
            </a:endParaRPr>
          </a:p>
          <a:p>
            <a:pPr marL="285750" lvl="0" indent="-285750" defTabSz="457200">
              <a:buFont typeface="Century Gothic" panose="020B0502020202020204" pitchFamily="34" charset="0"/>
              <a:buChar char="›"/>
              <a:defRPr/>
            </a:pPr>
            <a:r>
              <a:rPr lang="fr-CA" noProof="1">
                <a:solidFill>
                  <a:srgbClr val="000000"/>
                </a:solidFill>
                <a:ea typeface="Roboto" panose="02000000000000000000" pitchFamily="2" charset="0"/>
              </a:rPr>
              <a:t>Le comité d’audit reçoit-il des rapports d’étape en temps opportun concernant les faiblesses sur le plan du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contrôle interne ou les déficiences cernées?</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solidFill>
                <a:srgbClr val="000000"/>
              </a:solidFill>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lang="fr-CA" noProof="1">
                <a:solidFill>
                  <a:srgbClr val="000000"/>
                </a:solidFill>
                <a:ea typeface="Roboto" panose="02000000000000000000" pitchFamily="2" charset="0"/>
              </a:rPr>
              <a:t>À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quel niveau (selon la fonction, </a:t>
            </a:r>
            <a:r>
              <a:rPr kumimoji="0" lang="fr-CA" b="0" i="0" u="none" strike="noStrike" kern="1200" cap="none" spc="0" normalizeH="0" baseline="0" noProof="1">
                <a:ln>
                  <a:noFill/>
                </a:ln>
                <a:effectLst/>
                <a:uLnTx/>
                <a:uFillTx/>
                <a:ea typeface="Roboto" panose="02000000000000000000" pitchFamily="2" charset="0"/>
                <a:cs typeface="+mn-cs"/>
              </a:rPr>
              <a:t>vue synthétique</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 l’information sur les risques et le</a:t>
            </a:r>
            <a:r>
              <a:rPr kumimoji="0" lang="fr-CA" b="0" i="0" u="none" strike="noStrike" kern="1200" cap="none" spc="0" normalizeH="0" noProof="1">
                <a:ln>
                  <a:noFill/>
                </a:ln>
                <a:solidFill>
                  <a:srgbClr val="000000"/>
                </a:solidFill>
                <a:effectLst/>
                <a:uLnTx/>
                <a:uFillTx/>
                <a:ea typeface="Roboto" panose="02000000000000000000" pitchFamily="2" charset="0"/>
                <a:cs typeface="+mn-cs"/>
              </a:rPr>
              <a:t>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contrôle interne est-elle transmise au comité d’audit?</a:t>
            </a:r>
            <a:r>
              <a:rPr kumimoji="0" lang="fr-CA" b="0" i="0" u="none" strike="noStrike" kern="1200" cap="none" spc="0" normalizeH="0" noProof="1">
                <a:ln>
                  <a:noFill/>
                </a:ln>
                <a:solidFill>
                  <a:srgbClr val="000000"/>
                </a:solidFill>
                <a:effectLst/>
                <a:uLnTx/>
                <a:uFillTx/>
                <a:ea typeface="Roboto" panose="02000000000000000000" pitchFamily="2" charset="0"/>
                <a:cs typeface="+mn-cs"/>
              </a:rPr>
              <a:t> Est-ce adéquat</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000000"/>
              </a:solidFill>
              <a:effectLst/>
              <a:uLnTx/>
              <a:uFillTx/>
              <a:latin typeface="Univers-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000000"/>
              </a:solidFill>
              <a:effectLst/>
              <a:uLnTx/>
              <a:uFillTx/>
              <a:latin typeface="Univers-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1">
              <a:ln>
                <a:noFill/>
              </a:ln>
              <a:solidFill>
                <a:srgbClr val="FFFFFF"/>
              </a:solidFill>
              <a:effectLst/>
              <a:uLnTx/>
              <a:uFillTx/>
              <a:latin typeface="Roboto" panose="02000000000000000000" pitchFamily="2" charset="0"/>
              <a:ea typeface="Roboto" panose="02000000000000000000" pitchFamily="2" charset="0"/>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1" i="0" u="none" strike="noStrike" kern="1200" cap="none" spc="0" normalizeH="0" baseline="0" noProof="1">
              <a:ln>
                <a:noFill/>
              </a:ln>
              <a:solidFill>
                <a:srgbClr val="FFFFFF"/>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mc:AlternateContent xmlns:mc="http://schemas.openxmlformats.org/markup-compatibility/2006">
        <mc:Choice xmlns:am3d="http://schemas.microsoft.com/office/drawing/2017/model3d" Requires="am3d">
          <p:graphicFrame>
            <p:nvGraphicFramePr>
              <p:cNvPr id="6" name="3D Model 5" descr="Question mark">
                <a:extLst>
                  <a:ext uri="{FF2B5EF4-FFF2-40B4-BE49-F238E27FC236}">
                    <a16:creationId xmlns:a16="http://schemas.microsoft.com/office/drawing/2014/main" id="{31AC1845-9A54-46E9-BD9D-ACA2F7FF4276}"/>
                  </a:ext>
                </a:extLst>
              </p:cNvPr>
              <p:cNvGraphicFramePr>
                <a:graphicFrameLocks noChangeAspect="1"/>
              </p:cNvGraphicFramePr>
              <p:nvPr>
                <p:custDataLst>
                  <p:tags r:id="rId5"/>
                </p:custDataLst>
              </p:nvPr>
            </p:nvGraphicFramePr>
            <p:xfrm>
              <a:off x="668251" y="896301"/>
              <a:ext cx="2637908" cy="4501281"/>
            </p:xfrm>
            <a:graphic>
              <a:graphicData uri="http://schemas.microsoft.com/office/drawing/2017/model3d">
                <am3d:model3d r:embed="rId13">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14"/>
                  <am3d:raster rName="Office3DRenderer" rVer="16.0.8326">
                    <am3d:blip r:embed="rId15"/>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Question mark">
                <a:extLst>
                  <a:ext uri="{FF2B5EF4-FFF2-40B4-BE49-F238E27FC236}">
                    <a16:creationId xmlns:a16="http://schemas.microsoft.com/office/drawing/2014/main" id="{31AC1845-9A54-46E9-BD9D-ACA2F7FF4276}"/>
                  </a:ext>
                </a:extLst>
              </p:cNvPr>
              <p:cNvPicPr>
                <a:picLocks noGrp="1" noRot="1" noChangeAspect="1" noMove="1" noResize="1" noEditPoints="1" noAdjustHandles="1" noChangeArrowheads="1" noChangeShapeType="1" noCrop="1"/>
              </p:cNvPicPr>
              <p:nvPr/>
            </p:nvPicPr>
            <p:blipFill>
              <a:blip r:embed="rId15"/>
              <a:stretch>
                <a:fillRect/>
              </a:stretch>
            </p:blipFill>
            <p:spPr>
              <a:xfrm>
                <a:off x="668251" y="896301"/>
                <a:ext cx="2637908" cy="4501281"/>
              </a:xfrm>
              <a:prstGeom prst="rect">
                <a:avLst/>
              </a:prstGeom>
            </p:spPr>
          </p:pic>
        </mc:Fallback>
      </mc:AlternateContent>
      <p:pic>
        <p:nvPicPr>
          <p:cNvPr id="8" name="Audio 7">
            <a:hlinkClick r:id="" action="ppaction://media"/>
            <a:extLst>
              <a:ext uri="{FF2B5EF4-FFF2-40B4-BE49-F238E27FC236}">
                <a16:creationId xmlns:a16="http://schemas.microsoft.com/office/drawing/2014/main" id="{1CC3A692-C3B3-487E-AF99-09E884A59390}"/>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0399A6DB-D446-4256-B756-9A693C6B6F06}"/>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61C62AB8-4FEA-46B6-AA84-5A95F35B2106}"/>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3133748889"/>
      </p:ext>
    </p:extLst>
  </p:cSld>
  <p:clrMapOvr>
    <a:masterClrMapping/>
  </p:clrMapOvr>
  <mc:AlternateContent xmlns:mc="http://schemas.openxmlformats.org/markup-compatibility/2006" xmlns:p14="http://schemas.microsoft.com/office/powerpoint/2010/main">
    <mc:Choice Requires="p14">
      <p:transition spd="slow" p14:dur="2000" advTm="37393"/>
    </mc:Choice>
    <mc:Fallback xmlns="">
      <p:transition spd="slow" advTm="3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4123113" y="1632531"/>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chemeClr val="tx1">
                    <a:lumMod val="75000"/>
                    <a:lumOff val="25000"/>
                  </a:schemeClr>
                </a:solidFill>
                <a:effectLst/>
                <a:uLnTx/>
                <a:uFillTx/>
                <a:ea typeface="+mn-ea"/>
                <a:cs typeface="+mn-cs"/>
              </a:rPr>
              <a:t>Surveillance </a:t>
            </a:r>
            <a:r>
              <a:rPr kumimoji="0" lang="fr-CA" sz="3000" b="1" i="0" u="none" strike="noStrike" kern="1200" cap="none" spc="0" normalizeH="0" baseline="0" noProof="1">
                <a:ln>
                  <a:noFill/>
                </a:ln>
                <a:solidFill>
                  <a:schemeClr val="tx1">
                    <a:lumMod val="75000"/>
                    <a:lumOff val="25000"/>
                  </a:schemeClr>
                </a:solidFill>
                <a:effectLst/>
                <a:uLnTx/>
                <a:uFillTx/>
                <a:latin typeface="Trebuchet MS" panose="020B0603020202020204" pitchFamily="34" charset="0"/>
                <a:ea typeface="+mn-ea"/>
                <a:cs typeface="+mn-cs"/>
              </a:rPr>
              <a:t>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2"/>
            </p:custDataLst>
          </p:nvPr>
        </p:nvSpPr>
        <p:spPr bwMode="gray">
          <a:xfrm>
            <a:off x="3137166" y="1816637"/>
            <a:ext cx="7276430" cy="3344748"/>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endParaRPr>
          </a:p>
          <a:p>
            <a:pPr marL="1257300" marR="0" lvl="2" indent="-3429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Surveillance continue</a:t>
            </a:r>
          </a:p>
          <a:p>
            <a:pPr marL="1257300" marR="0" lvl="2" indent="-3429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Évaluations/attestations indépendantes périodiques </a:t>
            </a:r>
          </a:p>
          <a:p>
            <a:pPr marL="1257300" marR="0" lvl="2" indent="-3429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Signalement des déficiences</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1800" b="0" i="0" u="none" strike="noStrike" kern="1200" cap="none" spc="0" normalizeH="0" baseline="0" noProof="1">
              <a:ln>
                <a:noFill/>
              </a:ln>
              <a:solidFill>
                <a:srgbClr val="171717"/>
              </a:solidFill>
              <a:effectLst/>
              <a:uLnTx/>
              <a:uFillTx/>
              <a:latin typeface="Calibri" panose="020F0502020204030204" pitchFamily="34" charset="0"/>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1">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4"/>
            </p:custDataLst>
          </p:nvPr>
        </p:nvSpPr>
        <p:spPr>
          <a:xfrm>
            <a:off x="10964890" y="698400"/>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rPr>
              <a:t>17</a:t>
            </a:r>
          </a:p>
        </p:txBody>
      </p:sp>
      <p:pic>
        <p:nvPicPr>
          <p:cNvPr id="6" name="Picture 5">
            <a:extLst>
              <a:ext uri="{FF2B5EF4-FFF2-40B4-BE49-F238E27FC236}">
                <a16:creationId xmlns:a16="http://schemas.microsoft.com/office/drawing/2014/main" id="{5BB58116-ED83-442B-82D8-F7B994F4DFC6}"/>
              </a:ext>
            </a:extLst>
          </p:cNvPr>
          <p:cNvPicPr>
            <a:picLocks noChangeAspect="1"/>
          </p:cNvPicPr>
          <p:nvPr>
            <p:custDataLst>
              <p:tags r:id="rId5"/>
            </p:custDataLst>
          </p:nvPr>
        </p:nvPicPr>
        <p:blipFill>
          <a:blip r:embed="rId14"/>
          <a:stretch>
            <a:fillRect/>
          </a:stretch>
        </p:blipFill>
        <p:spPr>
          <a:xfrm>
            <a:off x="571667" y="1790769"/>
            <a:ext cx="2865368" cy="2725148"/>
          </a:xfrm>
          <a:prstGeom prst="rect">
            <a:avLst/>
          </a:prstGeom>
        </p:spPr>
      </p:pic>
      <p:cxnSp>
        <p:nvCxnSpPr>
          <p:cNvPr id="8" name="Straight Arrow Connector 7">
            <a:extLst>
              <a:ext uri="{FF2B5EF4-FFF2-40B4-BE49-F238E27FC236}">
                <a16:creationId xmlns:a16="http://schemas.microsoft.com/office/drawing/2014/main" id="{E261A8F3-E891-44CB-842A-287BEC9B17E7}"/>
              </a:ext>
            </a:extLst>
          </p:cNvPr>
          <p:cNvCxnSpPr/>
          <p:nvPr>
            <p:custDataLst>
              <p:tags r:id="rId6"/>
            </p:custDataLst>
          </p:nvPr>
        </p:nvCxnSpPr>
        <p:spPr>
          <a:xfrm flipV="1">
            <a:off x="3300153" y="2151912"/>
            <a:ext cx="822960" cy="1487978"/>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9D5FA051-02CA-4AC9-A5F1-3F24AAB42BC1}"/>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F9295DE9-F854-4898-9765-C5B1C0CF65D8}"/>
              </a:ext>
            </a:extLst>
          </p:cNvPr>
          <p:cNvSpPr/>
          <p:nvPr>
            <p:custDataLst>
              <p:tags r:id="rId10"/>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1" name="Action Button: Go Forward or Next 10">
            <a:hlinkClick r:id="" action="ppaction://hlinkshowjump?jump=nextslide" highlightClick="1"/>
            <a:extLst>
              <a:ext uri="{FF2B5EF4-FFF2-40B4-BE49-F238E27FC236}">
                <a16:creationId xmlns:a16="http://schemas.microsoft.com/office/drawing/2014/main" id="{D6C87BEB-EB1C-471B-A556-C759DA1591B3}"/>
              </a:ext>
            </a:extLst>
          </p:cNvPr>
          <p:cNvSpPr/>
          <p:nvPr>
            <p:custDataLst>
              <p:tags r:id="rId11"/>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567946060"/>
      </p:ext>
    </p:extLst>
  </p:cSld>
  <p:clrMapOvr>
    <a:masterClrMapping/>
  </p:clrMapOvr>
  <mc:AlternateContent xmlns:mc="http://schemas.openxmlformats.org/markup-compatibility/2006" xmlns:p14="http://schemas.microsoft.com/office/powerpoint/2010/main">
    <mc:Choice Requires="p14">
      <p:transition spd="slow" p14:dur="2000" advTm="34090"/>
    </mc:Choice>
    <mc:Fallback xmlns="">
      <p:transition spd="slow" advTm="34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3135297" y="1125580"/>
            <a:ext cx="5921405"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rgbClr val="171717"/>
                </a:solidFill>
                <a:effectLst/>
                <a:uLnTx/>
                <a:uFillTx/>
                <a:ea typeface="+mn-ea"/>
                <a:cs typeface="+mn-cs"/>
              </a:rPr>
              <a:t>Surveillance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2"/>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3"/>
            </p:custDataLst>
          </p:nvPr>
        </p:nvSpPr>
        <p:spPr>
          <a:xfrm>
            <a:off x="10889499" y="702968"/>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rPr>
              <a:t>18</a:t>
            </a:r>
          </a:p>
        </p:txBody>
      </p:sp>
      <p:sp>
        <p:nvSpPr>
          <p:cNvPr id="7" name="Rectangle 4">
            <a:extLst>
              <a:ext uri="{FF2B5EF4-FFF2-40B4-BE49-F238E27FC236}">
                <a16:creationId xmlns:a16="http://schemas.microsoft.com/office/drawing/2014/main" id="{D2675DE0-E075-440F-857D-4B9FBF55BB25}"/>
              </a:ext>
            </a:extLst>
          </p:cNvPr>
          <p:cNvSpPr>
            <a:spLocks noChangeArrowheads="1"/>
          </p:cNvSpPr>
          <p:nvPr>
            <p:custDataLst>
              <p:tags r:id="rId4"/>
            </p:custDataLst>
          </p:nvPr>
        </p:nvSpPr>
        <p:spPr bwMode="gray">
          <a:xfrm>
            <a:off x="2955868" y="1095095"/>
            <a:ext cx="8176952" cy="5220620"/>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000000"/>
              </a:solidFill>
              <a:effectLst/>
              <a:uLnTx/>
              <a:uFillTx/>
              <a:latin typeface="Univers-Light"/>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A-t-on mis en place des indicateurs de risques clés pour surveiller les risques importants </a:t>
            </a:r>
            <a:r>
              <a:rPr kumimoji="0" lang="fr-CA" b="0" i="0" u="none" strike="noStrike" kern="1200" cap="none" spc="0" normalizeH="0" baseline="0" noProof="1">
                <a:ln>
                  <a:noFill/>
                </a:ln>
                <a:effectLst/>
                <a:uLnTx/>
                <a:uFillTx/>
                <a:ea typeface="Roboto" panose="02000000000000000000" pitchFamily="2" charset="0"/>
                <a:cs typeface="+mn-cs"/>
              </a:rPr>
              <a:t>et les mesures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d’atténuation?  </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solidFill>
                <a:srgbClr val="000000"/>
              </a:solidFill>
              <a:effectLst/>
              <a:uLnTx/>
              <a:uFillTx/>
              <a:ea typeface="Roboto" panose="02000000000000000000" pitchFamily="2"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La direction dispose-t-elle</a:t>
            </a:r>
            <a:r>
              <a:rPr kumimoji="0" lang="fr-CA" b="0" i="0" u="none" strike="noStrike" kern="1200" cap="none" spc="0" normalizeH="0" noProof="1">
                <a:ln>
                  <a:noFill/>
                </a:ln>
                <a:solidFill>
                  <a:srgbClr val="000000"/>
                </a:solidFill>
                <a:effectLst/>
                <a:uLnTx/>
                <a:uFillTx/>
                <a:ea typeface="Roboto" panose="02000000000000000000" pitchFamily="2" charset="0"/>
                <a:cs typeface="+mn-cs"/>
              </a:rPr>
              <a:t> d’une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stratégie de surveillance officielle qui est gérée et communiquée de façon adéquate? S’agit-il d’une stratégie intégrée?</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solidFill>
                <a:srgbClr val="000000"/>
              </a:solidFill>
              <a:effectLst/>
              <a:uLnTx/>
              <a:uFillTx/>
              <a:ea typeface="Roboto" panose="02000000000000000000" pitchFamily="2"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Un niveau approprié de remise en cause indépendante</a:t>
            </a:r>
            <a:r>
              <a:rPr kumimoji="0" lang="fr-CA" b="0" i="0" u="none" strike="noStrike" kern="1200" cap="none" spc="0" normalizeH="0" noProof="1">
                <a:ln>
                  <a:noFill/>
                </a:ln>
                <a:solidFill>
                  <a:srgbClr val="000000"/>
                </a:solidFill>
                <a:effectLst/>
                <a:uLnTx/>
                <a:uFillTx/>
                <a:ea typeface="Roboto" panose="02000000000000000000" pitchFamily="2" charset="0"/>
                <a:cs typeface="+mn-cs"/>
              </a:rPr>
              <a:t>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est-il intégré dans le processus de surveillance de la direction?</a:t>
            </a:r>
          </a:p>
          <a:p>
            <a:pPr marL="342900" marR="0" lvl="0" indent="-34290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fr-CA" b="0" i="0" u="none" strike="noStrike" kern="1200" cap="none" spc="0" normalizeH="0" baseline="0" noProof="1">
              <a:ln>
                <a:noFill/>
              </a:ln>
              <a:solidFill>
                <a:srgbClr val="000000"/>
              </a:solidFill>
              <a:effectLst/>
              <a:uLnTx/>
              <a:uFillTx/>
              <a:ea typeface="Roboto" panose="02000000000000000000" pitchFamily="2" charset="0"/>
              <a:cs typeface="+mn-cs"/>
            </a:endParaRPr>
          </a:p>
          <a:p>
            <a:pPr marL="342900" lvl="0" indent="-342900" defTabSz="457200">
              <a:buFont typeface="Century Gothic" panose="020B0502020202020204" pitchFamily="34" charset="0"/>
              <a:buChar char="›"/>
              <a:defRPr/>
            </a:pP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Y a-t-il des missions d’audit</a:t>
            </a:r>
            <a:r>
              <a:rPr kumimoji="0" lang="fr-CA" b="0" i="0" u="none" strike="noStrike" kern="1200" cap="none" spc="0" normalizeH="0" noProof="1">
                <a:ln>
                  <a:noFill/>
                </a:ln>
                <a:solidFill>
                  <a:srgbClr val="000000"/>
                </a:solidFill>
                <a:effectLst/>
                <a:uLnTx/>
                <a:uFillTx/>
                <a:ea typeface="Roboto" panose="02000000000000000000" pitchFamily="2" charset="0"/>
                <a:cs typeface="+mn-cs"/>
              </a:rPr>
              <a:t> externes distinctes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ou des examens spéciaux qui se penchent d</a:t>
            </a:r>
            <a:r>
              <a:rPr lang="fr-CA" noProof="1">
                <a:solidFill>
                  <a:srgbClr val="000000"/>
                </a:solidFill>
                <a:ea typeface="Roboto" panose="02000000000000000000" pitchFamily="2" charset="0"/>
              </a:rPr>
              <a:t>e façon cyclique sur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le</a:t>
            </a:r>
            <a:r>
              <a:rPr kumimoji="0" lang="fr-CA" b="0" i="0" u="none" strike="noStrike" kern="1200" cap="none" spc="0" normalizeH="0" noProof="1">
                <a:ln>
                  <a:noFill/>
                </a:ln>
                <a:solidFill>
                  <a:srgbClr val="000000"/>
                </a:solidFill>
                <a:effectLst/>
                <a:uLnTx/>
                <a:uFillTx/>
                <a:ea typeface="Roboto" panose="02000000000000000000" pitchFamily="2" charset="0"/>
                <a:cs typeface="+mn-cs"/>
              </a:rPr>
              <a:t> </a:t>
            </a:r>
            <a:r>
              <a:rPr kumimoji="0" lang="fr-CA" b="0" i="0" u="none" strike="noStrike" kern="1200" cap="none" spc="0" normalizeH="0" baseline="0" noProof="1">
                <a:ln>
                  <a:noFill/>
                </a:ln>
                <a:solidFill>
                  <a:srgbClr val="000000"/>
                </a:solidFill>
                <a:effectLst/>
                <a:uLnTx/>
                <a:uFillTx/>
                <a:ea typeface="Roboto" panose="02000000000000000000" pitchFamily="2" charset="0"/>
                <a:cs typeface="+mn-cs"/>
              </a:rPr>
              <a:t>contrôle interne?</a:t>
            </a:r>
            <a:endParaRPr kumimoji="0" lang="fr-CA" sz="2000" b="0" i="0" u="none" strike="noStrike" kern="1200" cap="none" spc="0" normalizeH="0" baseline="0" noProof="1">
              <a:ln>
                <a:noFill/>
              </a:ln>
              <a:solidFill>
                <a:srgbClr val="000000"/>
              </a:solidFill>
              <a:effectLst/>
              <a:uLnTx/>
              <a:uFillTx/>
              <a:latin typeface="Calibri" panose="020F0502020204030204" pitchFamily="34" charset="0"/>
              <a:ea typeface="Roboto" panose="02000000000000000000" pitchFamily="2" charset="0"/>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mc:AlternateContent xmlns:mc="http://schemas.openxmlformats.org/markup-compatibility/2006">
        <mc:Choice xmlns:am3d="http://schemas.microsoft.com/office/drawing/2017/model3d" Requires="am3d">
          <p:graphicFrame>
            <p:nvGraphicFramePr>
              <p:cNvPr id="6" name="3D Model 5" descr="Question mark">
                <a:extLst>
                  <a:ext uri="{FF2B5EF4-FFF2-40B4-BE49-F238E27FC236}">
                    <a16:creationId xmlns:a16="http://schemas.microsoft.com/office/drawing/2014/main" id="{31AC1845-9A54-46E9-BD9D-ACA2F7FF4276}"/>
                  </a:ext>
                </a:extLst>
              </p:cNvPr>
              <p:cNvGraphicFramePr>
                <a:graphicFrameLocks noChangeAspect="1"/>
              </p:cNvGraphicFramePr>
              <p:nvPr>
                <p:custDataLst>
                  <p:tags r:id="rId5"/>
                </p:custDataLst>
              </p:nvPr>
            </p:nvGraphicFramePr>
            <p:xfrm>
              <a:off x="236510" y="937266"/>
              <a:ext cx="2637908" cy="4501281"/>
            </p:xfrm>
            <a:graphic>
              <a:graphicData uri="http://schemas.microsoft.com/office/drawing/2017/model3d">
                <am3d:model3d r:embed="rId13">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14"/>
                  <am3d:raster rName="Office3DRenderer" rVer="16.0.8326">
                    <am3d:blip r:embed="rId15"/>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Question mark">
                <a:extLst>
                  <a:ext uri="{FF2B5EF4-FFF2-40B4-BE49-F238E27FC236}">
                    <a16:creationId xmlns:a16="http://schemas.microsoft.com/office/drawing/2014/main" id="{31AC1845-9A54-46E9-BD9D-ACA2F7FF4276}"/>
                  </a:ext>
                </a:extLst>
              </p:cNvPr>
              <p:cNvPicPr>
                <a:picLocks noGrp="1" noRot="1" noChangeAspect="1" noMove="1" noResize="1" noEditPoints="1" noAdjustHandles="1" noChangeArrowheads="1" noChangeShapeType="1" noCrop="1"/>
              </p:cNvPicPr>
              <p:nvPr/>
            </p:nvPicPr>
            <p:blipFill>
              <a:blip r:embed="rId15"/>
              <a:stretch>
                <a:fillRect/>
              </a:stretch>
            </p:blipFill>
            <p:spPr>
              <a:xfrm>
                <a:off x="236510" y="937266"/>
                <a:ext cx="2637908" cy="4501281"/>
              </a:xfrm>
              <a:prstGeom prst="rect">
                <a:avLst/>
              </a:prstGeom>
            </p:spPr>
          </p:pic>
        </mc:Fallback>
      </mc:AlternateContent>
      <p:pic>
        <p:nvPicPr>
          <p:cNvPr id="8" name="Audio 7">
            <a:hlinkClick r:id="" action="ppaction://media"/>
            <a:extLst>
              <a:ext uri="{FF2B5EF4-FFF2-40B4-BE49-F238E27FC236}">
                <a16:creationId xmlns:a16="http://schemas.microsoft.com/office/drawing/2014/main" id="{AF0196B0-257E-492F-A427-EAD683B6C237}"/>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D3697EF4-0537-4515-84F9-98AD572FDFFC}"/>
              </a:ext>
            </a:extLst>
          </p:cNvPr>
          <p:cNvSpPr/>
          <p:nvPr>
            <p:custDataLst>
              <p:tags r:id="rId9"/>
            </p:custDataLst>
          </p:nvPr>
        </p:nvSpPr>
        <p:spPr>
          <a:xfrm>
            <a:off x="199294"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4928EBFC-B670-407F-9666-84CB9907E150}"/>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3020656941"/>
      </p:ext>
    </p:extLst>
  </p:cSld>
  <p:clrMapOvr>
    <a:masterClrMapping/>
  </p:clrMapOvr>
  <mc:AlternateContent xmlns:mc="http://schemas.openxmlformats.org/markup-compatibility/2006" xmlns:p14="http://schemas.microsoft.com/office/powerpoint/2010/main">
    <mc:Choice Requires="p14">
      <p:transition spd="slow" p14:dur="2000" advTm="39028"/>
    </mc:Choice>
    <mc:Fallback xmlns="">
      <p:transition spd="slow" advTm="39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custDataLst>
              <p:tags r:id="rId1"/>
            </p:custDataLst>
          </p:nvPr>
        </p:nvPicPr>
        <p:blipFill rotWithShape="1">
          <a:blip r:embed="rId14"/>
          <a:srcRect/>
          <a:stretch>
            <a:fillRect/>
          </a:stretch>
        </p:blipFill>
        <p:spPr>
          <a:xfrm>
            <a:off x="0" y="0"/>
            <a:ext cx="6096000" cy="6533803"/>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custDataLst>
              <p:tags r:id="rId2"/>
            </p:custDataLst>
          </p:nvPr>
        </p:nvSpPr>
        <p:spPr>
          <a:xfrm>
            <a:off x="10197852" y="1375210"/>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custDataLst>
              <p:tags r:id="rId3"/>
            </p:custDataLst>
          </p:nvPr>
        </p:nvSpPr>
        <p:spPr>
          <a:xfrm>
            <a:off x="5540128" y="1482936"/>
            <a:ext cx="6641900" cy="1124345"/>
          </a:xfrm>
        </p:spPr>
        <p:txBody>
          <a:bodyPr/>
          <a:lstStyle/>
          <a:p>
            <a:r>
              <a:rPr lang="fr-CA" noProof="1"/>
              <a:t>Cinq modules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custDataLst>
              <p:tags r:id="rId4"/>
            </p:custDataLst>
          </p:nvPr>
        </p:nvSpPr>
        <p:spPr>
          <a:xfrm>
            <a:off x="5540362" y="2607282"/>
            <a:ext cx="6641626" cy="590155"/>
          </a:xfrm>
        </p:spPr>
        <p:txBody>
          <a:bodyPr>
            <a:normAutofit fontScale="92500" lnSpcReduction="20000"/>
          </a:bodyPr>
          <a:lstStyle/>
          <a:p>
            <a:r>
              <a:rPr lang="fr-CA" noProof="1"/>
              <a:t>Formation sur les rôles d’un comité d’audit</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custDataLst>
              <p:tags r:id="rId5"/>
            </p:custDataLst>
          </p:nvPr>
        </p:nvSpPr>
        <p:spPr>
          <a:xfrm>
            <a:off x="6710028" y="3376789"/>
            <a:ext cx="5472000" cy="2428351"/>
          </a:xfrm>
        </p:spPr>
        <p:txBody>
          <a:bodyPr>
            <a:normAutofit fontScale="92500" lnSpcReduction="10000"/>
          </a:bodyPr>
          <a:lstStyle/>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But général et vue d’ensemble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à l’auditeur externe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à l’information financière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à l’inconduite présumée</a:t>
            </a:r>
          </a:p>
          <a:p>
            <a:pPr marL="548640" indent="-457200">
              <a:spcBef>
                <a:spcPts val="600"/>
              </a:spcBef>
              <a:spcAft>
                <a:spcPts val="600"/>
              </a:spcAft>
              <a:buFont typeface="Roboto" panose="02000000000000000000" pitchFamily="2" charset="0"/>
              <a:buChar char="›"/>
            </a:pPr>
            <a:r>
              <a:rPr lang="fr-CA" sz="2400" b="1" noProof="1">
                <a:ea typeface="Roboto" panose="02000000000000000000" pitchFamily="2" charset="0"/>
              </a:rPr>
              <a:t>Fonction liée aux risques et au contrôle interne</a:t>
            </a:r>
          </a:p>
          <a:p>
            <a:pPr marL="548640" indent="-457200">
              <a:spcBef>
                <a:spcPts val="600"/>
              </a:spcBef>
              <a:spcAft>
                <a:spcPts val="600"/>
              </a:spcAft>
              <a:buFont typeface="Roboto" panose="02000000000000000000" pitchFamily="2" charset="0"/>
              <a:buChar char="›"/>
            </a:pPr>
            <a:endParaRPr lang="fr-CA" noProof="1">
              <a:latin typeface="Roboto" panose="02000000000000000000" pitchFamily="2" charset="0"/>
              <a:ea typeface="Roboto" panose="02000000000000000000" pitchFamily="2" charset="0"/>
            </a:endParaRPr>
          </a:p>
          <a:p>
            <a:pPr marL="91440" indent="0">
              <a:spcBef>
                <a:spcPts val="600"/>
              </a:spcBef>
              <a:spcAft>
                <a:spcPts val="600"/>
              </a:spcAft>
              <a:buNone/>
            </a:pPr>
            <a:endParaRPr lang="fr-CA" noProof="1">
              <a:latin typeface="Roboto" panose="02000000000000000000" pitchFamily="2" charset="0"/>
              <a:ea typeface="Roboto" panose="02000000000000000000" pitchFamily="2" charset="0"/>
            </a:endParaRPr>
          </a:p>
          <a:p>
            <a:pPr marL="0" indent="0">
              <a:buNone/>
            </a:pPr>
            <a:endParaRPr lang="fr-CA" noProof="1"/>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custDataLst>
              <p:tags r:id="rId6"/>
            </p:custDataLst>
          </p:nvPr>
        </p:nvSpPr>
        <p:spPr>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noProof="1">
                <a:solidFill>
                  <a:srgbClr val="FFFFFF"/>
                </a:solidFill>
                <a:latin typeface="Century Gothic" panose="020B0502020202020204"/>
              </a:rPr>
              <a:t>1</a:t>
            </a:r>
            <a:endPar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pic>
        <p:nvPicPr>
          <p:cNvPr id="5" name="Audio 4">
            <a:hlinkClick r:id="" action="ppaction://media"/>
            <a:extLst>
              <a:ext uri="{FF2B5EF4-FFF2-40B4-BE49-F238E27FC236}">
                <a16:creationId xmlns:a16="http://schemas.microsoft.com/office/drawing/2014/main" id="{DF1C523C-D671-4801-87B4-16BD249A990D}"/>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D3A36A74-D04C-499C-8262-E9679D124070}"/>
              </a:ext>
            </a:extLst>
          </p:cNvPr>
          <p:cNvSpPr/>
          <p:nvPr>
            <p:custDataLst>
              <p:tags r:id="rId10"/>
            </p:custDataLst>
          </p:nvPr>
        </p:nvSpPr>
        <p:spPr>
          <a:xfrm>
            <a:off x="6330466" y="531210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F70918C6-4E3B-4B42-A494-2610A29DAEA4}"/>
              </a:ext>
            </a:extLst>
          </p:cNvPr>
          <p:cNvSpPr/>
          <p:nvPr>
            <p:custDataLst>
              <p:tags r:id="rId11"/>
            </p:custDataLst>
          </p:nvPr>
        </p:nvSpPr>
        <p:spPr>
          <a:xfrm>
            <a:off x="11023472" y="5312108"/>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3316737830"/>
      </p:ext>
    </p:extLst>
  </p:cSld>
  <p:clrMapOvr>
    <a:masterClrMapping/>
  </p:clrMapOvr>
  <mc:AlternateContent xmlns:mc="http://schemas.openxmlformats.org/markup-compatibility/2006" xmlns:p14="http://schemas.microsoft.com/office/powerpoint/2010/main">
    <mc:Choice Requires="p14">
      <p:transition spd="slow" p14:dur="2000" advTm="16867"/>
    </mc:Choice>
    <mc:Fallback xmlns="">
      <p:transition spd="slow" advTm="16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514042" y="1883334"/>
            <a:ext cx="7027920" cy="225206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endParaRPr kumimoji="0" lang="fr-CA" sz="2400" i="0" u="none" strike="noStrike" kern="1200" cap="none" spc="0" normalizeH="0" baseline="0" noProof="1">
              <a:ln>
                <a:noFill/>
              </a:ln>
              <a:solidFill>
                <a:srgbClr val="171717"/>
              </a:solidFill>
              <a:effectLst/>
              <a:uLnTx/>
              <a:uFillTx/>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rPr>
              <a:t>19</a:t>
            </a:r>
          </a:p>
        </p:txBody>
      </p:sp>
      <p:graphicFrame>
        <p:nvGraphicFramePr>
          <p:cNvPr id="5" name="Object 4">
            <a:extLst>
              <a:ext uri="{FF2B5EF4-FFF2-40B4-BE49-F238E27FC236}">
                <a16:creationId xmlns:a16="http://schemas.microsoft.com/office/drawing/2014/main" id="{8A1188CB-8B75-455A-AE5B-116EB6655CCC}"/>
              </a:ext>
            </a:extLst>
          </p:cNvPr>
          <p:cNvGraphicFramePr>
            <a:graphicFrameLocks noChangeAspect="1"/>
          </p:cNvGraphicFramePr>
          <p:nvPr>
            <p:custDataLst>
              <p:tags r:id="rId4"/>
            </p:custDataLst>
            <p:extLst>
              <p:ext uri="{D42A27DB-BD31-4B8C-83A1-F6EECF244321}">
                <p14:modId xmlns:p14="http://schemas.microsoft.com/office/powerpoint/2010/main" val="1553479697"/>
              </p:ext>
            </p:extLst>
          </p:nvPr>
        </p:nvGraphicFramePr>
        <p:xfrm>
          <a:off x="2843941" y="2166550"/>
          <a:ext cx="5490020" cy="4242288"/>
        </p:xfrm>
        <a:graphic>
          <a:graphicData uri="http://schemas.openxmlformats.org/presentationml/2006/ole">
            <mc:AlternateContent xmlns:mc="http://schemas.openxmlformats.org/markup-compatibility/2006">
              <mc:Choice xmlns:v="urn:schemas-microsoft-com:vml" Requires="v">
                <p:oleObj spid="_x0000_s2146" name="Acrobat Document" r:id="rId13" imgW="7543732" imgH="5829300" progId="Acrobat.Document.2015">
                  <p:embed/>
                </p:oleObj>
              </mc:Choice>
              <mc:Fallback>
                <p:oleObj name="Acrobat Document" r:id="rId13" imgW="7543732" imgH="5829300" progId="Acrobat.Document.2015">
                  <p:embed/>
                  <p:pic>
                    <p:nvPicPr>
                      <p:cNvPr id="4" name="Object 3">
                        <a:extLst>
                          <a:ext uri="{FF2B5EF4-FFF2-40B4-BE49-F238E27FC236}">
                            <a16:creationId xmlns:a16="http://schemas.microsoft.com/office/drawing/2014/main" id="{41C3245C-F374-4884-BDC6-F00E88AD78A3}"/>
                          </a:ext>
                        </a:extLst>
                      </p:cNvPr>
                      <p:cNvPicPr/>
                      <p:nvPr/>
                    </p:nvPicPr>
                    <p:blipFill>
                      <a:blip r:embed="rId14"/>
                      <a:stretch>
                        <a:fillRect/>
                      </a:stretch>
                    </p:blipFill>
                    <p:spPr>
                      <a:xfrm>
                        <a:off x="2843941" y="2166550"/>
                        <a:ext cx="5490020" cy="42422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03110B3C-65A2-4A84-8804-76667E981909}"/>
              </a:ext>
            </a:extLst>
          </p:cNvPr>
          <p:cNvSpPr/>
          <p:nvPr>
            <p:custDataLst>
              <p:tags r:id="rId5"/>
            </p:custDataLst>
          </p:nvPr>
        </p:nvSpPr>
        <p:spPr>
          <a:xfrm>
            <a:off x="2514043" y="762105"/>
            <a:ext cx="7357818" cy="1323439"/>
          </a:xfrm>
          <a:prstGeom prst="rect">
            <a:avLst/>
          </a:prstGeom>
        </p:spPr>
        <p:txBody>
          <a:bodyPr wrap="square">
            <a:spAutoFit/>
          </a:bodyPr>
          <a:lstStyle/>
          <a:p>
            <a:r>
              <a:rPr lang="fr-CA" sz="4000" noProof="1"/>
              <a:t>Lettre sur le contrôle interne</a:t>
            </a:r>
            <a:br>
              <a:rPr lang="fr-CA" sz="4000" noProof="1"/>
            </a:br>
            <a:endParaRPr lang="fr-CA" sz="4000" noProof="1"/>
          </a:p>
        </p:txBody>
      </p:sp>
      <p:pic>
        <p:nvPicPr>
          <p:cNvPr id="6" name="Audio 5">
            <a:hlinkClick r:id="" action="ppaction://media"/>
            <a:extLst>
              <a:ext uri="{FF2B5EF4-FFF2-40B4-BE49-F238E27FC236}">
                <a16:creationId xmlns:a16="http://schemas.microsoft.com/office/drawing/2014/main" id="{54823F7A-AA6A-45DE-89C5-1BA52BE4AE1B}"/>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5"/>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C88E965A-A690-488E-8608-0218340922F5}"/>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C5324F49-1B65-4E66-BE83-68FB57860EF8}"/>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640759071"/>
      </p:ext>
    </p:extLst>
  </p:cSld>
  <p:clrMapOvr>
    <a:masterClrMapping/>
  </p:clrMapOvr>
  <mc:AlternateContent xmlns:mc="http://schemas.openxmlformats.org/markup-compatibility/2006" xmlns:p14="http://schemas.microsoft.com/office/powerpoint/2010/main">
    <mc:Choice Requires="p14">
      <p:transition spd="slow" p14:dur="2000" advTm="6223"/>
    </mc:Choice>
    <mc:Fallback xmlns="">
      <p:transition spd="slow" advTm="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1"/>
            </p:custDataLst>
          </p:nvPr>
        </p:nvSpPr>
        <p:spPr bwMode="gray">
          <a:xfrm>
            <a:off x="7635241" y="1493105"/>
            <a:ext cx="4316495" cy="2039760"/>
          </a:xfrm>
        </p:spPr>
        <p:txBody>
          <a:bodyPr/>
          <a:lstStyle/>
          <a:p>
            <a:br>
              <a:rPr lang="fr-CA" noProof="1"/>
            </a:br>
            <a:r>
              <a:rPr lang="fr-CA" noProof="1"/>
              <a:t>Lettre sur le contrôle interne</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2"/>
            </p:custDataLst>
          </p:nvPr>
        </p:nvSpPr>
        <p:spPr bwMode="gray">
          <a:xfrm>
            <a:off x="7635241" y="3708115"/>
            <a:ext cx="4087450" cy="1415429"/>
          </a:xfrm>
        </p:spPr>
        <p:txBody>
          <a:bodyPr>
            <a:normAutofit fontScale="55000" lnSpcReduction="20000"/>
          </a:bodyPr>
          <a:lstStyle/>
          <a:p>
            <a:pPr marL="91440" algn="l">
              <a:lnSpc>
                <a:spcPct val="150000"/>
              </a:lnSpc>
              <a:spcBef>
                <a:spcPts val="600"/>
              </a:spcBef>
              <a:spcAft>
                <a:spcPts val="600"/>
              </a:spcAft>
            </a:pPr>
            <a:r>
              <a:rPr lang="fr-CA" sz="2800" spc="20" noProof="1">
                <a:ea typeface="Roboto" panose="02000000000000000000" pitchFamily="2" charset="0"/>
              </a:rPr>
              <a:t>Le but de la lettre sur le contrôle interne est de signaler les déficiences relevées au comité d’audit et à la direction</a:t>
            </a:r>
            <a:r>
              <a:rPr lang="fr-CA" sz="2800" noProof="1"/>
              <a:t>.</a:t>
            </a:r>
          </a:p>
          <a:p>
            <a:pPr marL="91440" algn="just">
              <a:lnSpc>
                <a:spcPct val="150000"/>
              </a:lnSpc>
              <a:spcBef>
                <a:spcPts val="600"/>
              </a:spcBef>
              <a:spcAft>
                <a:spcPts val="600"/>
              </a:spcAft>
            </a:pPr>
            <a:endParaRPr lang="fr-CA" sz="2800" spc="20" noProof="1">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fr-CA"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3"/>
            </p:custDataLst>
          </p:nvPr>
        </p:nvSpPr>
        <p:spPr>
          <a:xfrm>
            <a:off x="-42048" y="1885219"/>
            <a:ext cx="5626691" cy="4035611"/>
          </a:xfrm>
        </p:spPr>
        <p:txBody>
          <a:bodyPr>
            <a:normAutofit/>
          </a:bodyPr>
          <a:lstStyle/>
          <a:p>
            <a:pPr marL="262890" lvl="1" indent="0">
              <a:lnSpc>
                <a:spcPct val="150000"/>
              </a:lnSpc>
              <a:spcBef>
                <a:spcPts val="600"/>
              </a:spcBef>
              <a:spcAft>
                <a:spcPts val="600"/>
              </a:spcAft>
              <a:buNone/>
            </a:pPr>
            <a:endParaRPr lang="fr-CA" sz="4500" spc="20" noProof="1">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fr-CA" sz="1600" noProof="1">
                <a:solidFill>
                  <a:srgbClr val="000000"/>
                </a:solidFill>
              </a:rPr>
              <a:t>Les auditeurs doivent acquérir une compréhension du contrôle interne </a:t>
            </a:r>
            <a:r>
              <a:rPr lang="fr-CA" sz="1600" u="sng" noProof="1">
                <a:solidFill>
                  <a:srgbClr val="000000"/>
                </a:solidFill>
              </a:rPr>
              <a:t>suffisante</a:t>
            </a:r>
            <a:r>
              <a:rPr lang="fr-CA" sz="1600" noProof="1">
                <a:solidFill>
                  <a:srgbClr val="000000"/>
                </a:solidFill>
              </a:rPr>
              <a:t> pour planifier leur audit.  </a:t>
            </a:r>
          </a:p>
          <a:p>
            <a:pPr marL="1371600" lvl="2" indent="-457200">
              <a:spcBef>
                <a:spcPts val="600"/>
              </a:spcBef>
              <a:spcAft>
                <a:spcPts val="600"/>
              </a:spcAft>
              <a:buFont typeface="Arial Black" panose="020B0A04020102020204" pitchFamily="34" charset="0"/>
              <a:buChar char="›"/>
            </a:pPr>
            <a:r>
              <a:rPr lang="fr-CA" sz="1600" spc="20" noProof="1">
                <a:solidFill>
                  <a:srgbClr val="000000"/>
                </a:solidFill>
                <a:ea typeface="Roboto" panose="02000000000000000000" pitchFamily="2" charset="0"/>
              </a:rPr>
              <a:t>Au cours de l’audit, l’auditeur peut prendre connaissance de points</a:t>
            </a:r>
            <a:r>
              <a:rPr lang="fr-CA" sz="1600" noProof="1">
                <a:solidFill>
                  <a:srgbClr val="000000"/>
                </a:solidFill>
              </a:rPr>
              <a:t> liés au contrôle interne qu’il peut considérer comme des déficiences.</a:t>
            </a:r>
            <a:endParaRPr lang="fr-CA" sz="1600" spc="20" noProof="1">
              <a:solidFill>
                <a:srgbClr val="000000"/>
              </a:solidFill>
              <a:ea typeface="Roboto" panose="02000000000000000000" pitchFamily="2" charset="0"/>
            </a:endParaRPr>
          </a:p>
          <a:p>
            <a:pPr marL="1371600" lvl="2" indent="-457200">
              <a:spcBef>
                <a:spcPts val="600"/>
              </a:spcBef>
              <a:spcAft>
                <a:spcPts val="600"/>
              </a:spcAft>
              <a:buFont typeface="Arial Black" panose="020B0A04020102020204" pitchFamily="34" charset="0"/>
              <a:buChar char="›"/>
            </a:pPr>
            <a:endParaRPr lang="fr-CA" sz="1700" noProof="1">
              <a:ea typeface="Roboto" panose="02000000000000000000" pitchFamily="2" charset="0"/>
            </a:endParaRPr>
          </a:p>
          <a:p>
            <a:pPr marL="914400" lvl="2" indent="0">
              <a:spcBef>
                <a:spcPts val="600"/>
              </a:spcBef>
              <a:spcAft>
                <a:spcPts val="600"/>
              </a:spcAft>
              <a:buNone/>
            </a:pPr>
            <a:endParaRPr lang="fr-CA" sz="2400" noProof="1">
              <a:latin typeface="Lato"/>
            </a:endParaRPr>
          </a:p>
          <a:p>
            <a:pPr marL="914400" lvl="2" indent="0">
              <a:spcBef>
                <a:spcPts val="600"/>
              </a:spcBef>
              <a:spcAft>
                <a:spcPts val="600"/>
              </a:spcAft>
              <a:buNone/>
            </a:pPr>
            <a:endParaRPr lang="fr-CA" sz="3800" noProof="1">
              <a:latin typeface="Calibri" panose="020F0502020204030204" pitchFamily="34" charset="0"/>
            </a:endParaRPr>
          </a:p>
          <a:p>
            <a:endParaRPr lang="fr-CA"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4"/>
            </p:custDataLst>
          </p:nvPr>
        </p:nvSpPr>
        <p:spPr>
          <a:xfrm>
            <a:off x="11056331" y="202043"/>
            <a:ext cx="838199" cy="767687"/>
          </a:xfrm>
          <a:solidFill>
            <a:schemeClr val="accent2">
              <a:lumMod val="7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20</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5"/>
            </p:custDataLst>
          </p:nvPr>
        </p:nvPicPr>
        <p:blipFill rotWithShape="1">
          <a:blip r:embed="rId13"/>
          <a:srcRect/>
          <a:stretch>
            <a:fillRect/>
          </a:stretch>
        </p:blipFill>
        <p:spPr>
          <a:xfrm>
            <a:off x="4846936" y="1304911"/>
            <a:ext cx="3323285" cy="2296390"/>
          </a:xfrm>
          <a:ln>
            <a:solidFill>
              <a:schemeClr val="accent1"/>
            </a:solidFill>
          </a:ln>
        </p:spPr>
      </p:pic>
      <p:pic>
        <p:nvPicPr>
          <p:cNvPr id="2" name="Audio 1">
            <a:hlinkClick r:id="" action="ppaction://media"/>
            <a:extLst>
              <a:ext uri="{FF2B5EF4-FFF2-40B4-BE49-F238E27FC236}">
                <a16:creationId xmlns:a16="http://schemas.microsoft.com/office/drawing/2014/main" id="{77F8FDBD-ADE1-4762-97CD-BA191445E19D}"/>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DAE07915-DB81-43B4-9F28-8FEEDE4AD429}"/>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F8F500F9-0355-40AD-BD6A-C452273D0152}"/>
              </a:ext>
            </a:extLst>
          </p:cNvPr>
          <p:cNvSpPr/>
          <p:nvPr>
            <p:custDataLst>
              <p:tags r:id="rId10"/>
            </p:custDataLst>
          </p:nvPr>
        </p:nvSpPr>
        <p:spPr>
          <a:xfrm>
            <a:off x="5548791"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305741245"/>
      </p:ext>
    </p:extLst>
  </p:cSld>
  <p:clrMapOvr>
    <a:masterClrMapping/>
  </p:clrMapOvr>
  <mc:AlternateContent xmlns:mc="http://schemas.openxmlformats.org/markup-compatibility/2006" xmlns:p14="http://schemas.microsoft.com/office/powerpoint/2010/main">
    <mc:Choice Requires="p14">
      <p:transition spd="slow" p14:dur="2000" advTm="25989"/>
    </mc:Choice>
    <mc:Fallback xmlns="">
      <p:transition spd="slow" advTm="25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21</a:t>
            </a:r>
          </a:p>
        </p:txBody>
      </p:sp>
      <p:sp>
        <p:nvSpPr>
          <p:cNvPr id="3" name="Rectangle 2"/>
          <p:cNvSpPr/>
          <p:nvPr>
            <p:custDataLst>
              <p:tags r:id="rId3"/>
            </p:custDataLst>
          </p:nvPr>
        </p:nvSpPr>
        <p:spPr>
          <a:xfrm>
            <a:off x="1905918" y="2138095"/>
            <a:ext cx="9774715" cy="4016484"/>
          </a:xfrm>
          <a:prstGeom prst="rect">
            <a:avLst/>
          </a:prstGeom>
        </p:spPr>
        <p:txBody>
          <a:bodyPr wrap="square">
            <a:spAutoFit/>
          </a:bodyPr>
          <a:lstStyle/>
          <a:p>
            <a:pPr marR="0" lvl="0" algn="l" defTabSz="457200" rtl="0" eaLnBrk="1" fontAlgn="auto" latinLnBrk="0" hangingPunct="1">
              <a:lnSpc>
                <a:spcPct val="100000"/>
              </a:lnSpc>
              <a:spcBef>
                <a:spcPts val="600"/>
              </a:spcBef>
              <a:spcAft>
                <a:spcPts val="600"/>
              </a:spcAft>
              <a:buClrTx/>
              <a:buSzTx/>
              <a:tabLst/>
              <a:defRPr/>
            </a:pPr>
            <a:r>
              <a:rPr kumimoji="0" lang="fr-CA" b="0" i="0" u="none" strike="noStrike" kern="1200" cap="none" spc="0" normalizeH="0" baseline="0" noProof="1">
                <a:ln>
                  <a:noFill/>
                </a:ln>
                <a:solidFill>
                  <a:srgbClr val="000000"/>
                </a:solidFill>
                <a:effectLst/>
                <a:uLnTx/>
                <a:uFillTx/>
                <a:ea typeface="+mn-ea"/>
                <a:cs typeface="+mn-cs"/>
              </a:rPr>
              <a:t>La lettre à l’intention de la direction</a:t>
            </a:r>
            <a:r>
              <a:rPr kumimoji="0" lang="fr-CA" b="0" i="0" u="none" strike="noStrike" kern="1200" cap="none" spc="0" normalizeH="0" noProof="1">
                <a:ln>
                  <a:noFill/>
                </a:ln>
                <a:solidFill>
                  <a:srgbClr val="000000"/>
                </a:solidFill>
                <a:effectLst/>
                <a:uLnTx/>
                <a:uFillTx/>
                <a:ea typeface="+mn-ea"/>
                <a:cs typeface="+mn-cs"/>
              </a:rPr>
              <a:t> ou </a:t>
            </a:r>
            <a:r>
              <a:rPr kumimoji="0" lang="fr-CA" b="0" i="0" u="none" strike="noStrike" kern="1200" cap="none" spc="0" normalizeH="0" baseline="0" noProof="1">
                <a:ln>
                  <a:noFill/>
                </a:ln>
                <a:solidFill>
                  <a:srgbClr val="000000"/>
                </a:solidFill>
                <a:effectLst/>
                <a:uLnTx/>
                <a:uFillTx/>
                <a:ea typeface="+mn-ea"/>
                <a:cs typeface="+mn-cs"/>
              </a:rPr>
              <a:t>sur le contrôle interne</a:t>
            </a:r>
            <a:r>
              <a:rPr lang="fr-CA" noProof="1">
                <a:solidFill>
                  <a:srgbClr val="000000"/>
                </a:solidFill>
              </a:rPr>
              <a:t> doit à tout le moins </a:t>
            </a:r>
            <a:r>
              <a:rPr kumimoji="0" lang="fr-CA" b="0" i="0" u="none" strike="noStrike" kern="1200" cap="none" spc="0" normalizeH="0" baseline="0" noProof="1">
                <a:ln>
                  <a:noFill/>
                </a:ln>
                <a:solidFill>
                  <a:srgbClr val="000000"/>
                </a:solidFill>
                <a:effectLst/>
                <a:uLnTx/>
                <a:uFillTx/>
                <a:ea typeface="+mn-ea"/>
                <a:cs typeface="+mn-cs"/>
              </a:rPr>
              <a:t>: </a:t>
            </a:r>
          </a:p>
          <a:p>
            <a:pPr marL="285750" lvl="0" indent="-285750" defTabSz="457200">
              <a:spcBef>
                <a:spcPts val="600"/>
              </a:spcBef>
              <a:spcAft>
                <a:spcPts val="600"/>
              </a:spcAft>
              <a:buFont typeface="Arial Black" panose="020B0A04020102020204" pitchFamily="34" charset="0"/>
              <a:buChar char="›"/>
              <a:defRPr/>
            </a:pPr>
            <a:r>
              <a:rPr lang="fr-CA" sz="1600" noProof="1">
                <a:solidFill>
                  <a:srgbClr val="000000"/>
                </a:solidFill>
              </a:rPr>
              <a:t>cerner les faiblesses importantes ou les déficiences significatives des contrôles </a:t>
            </a:r>
            <a:r>
              <a:rPr kumimoji="0" lang="fr-CA" sz="1600" b="0" i="0" u="none" strike="noStrike" kern="1200" cap="none" spc="0" normalizeH="0" baseline="0" noProof="1">
                <a:ln>
                  <a:noFill/>
                </a:ln>
                <a:solidFill>
                  <a:srgbClr val="000000"/>
                </a:solidFill>
                <a:effectLst/>
                <a:uLnTx/>
                <a:uFillTx/>
                <a:ea typeface="+mn-ea"/>
                <a:cs typeface="+mn-cs"/>
              </a:rPr>
              <a:t>internes relevées durant l’audit;</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lang="fr-CA" sz="1600" noProof="1">
                <a:solidFill>
                  <a:srgbClr val="000000"/>
                </a:solidFill>
              </a:rPr>
              <a:t>d</a:t>
            </a:r>
            <a:r>
              <a:rPr kumimoji="0" lang="fr-CA" sz="1600" b="0" i="0" u="none" strike="noStrike" kern="1200" cap="none" spc="0" normalizeH="0" baseline="0" noProof="1">
                <a:ln>
                  <a:noFill/>
                </a:ln>
                <a:solidFill>
                  <a:srgbClr val="000000"/>
                </a:solidFill>
                <a:effectLst/>
                <a:uLnTx/>
                <a:uFillTx/>
                <a:ea typeface="+mn-ea"/>
                <a:cs typeface="+mn-cs"/>
              </a:rPr>
              <a:t>écrire</a:t>
            </a:r>
            <a:r>
              <a:rPr kumimoji="0" lang="fr-CA" sz="1600" b="0" i="0" u="none" strike="noStrike" kern="1200" cap="none" spc="0" normalizeH="0" noProof="1">
                <a:ln>
                  <a:noFill/>
                </a:ln>
                <a:solidFill>
                  <a:srgbClr val="000000"/>
                </a:solidFill>
                <a:effectLst/>
                <a:uLnTx/>
                <a:uFillTx/>
                <a:ea typeface="+mn-ea"/>
                <a:cs typeface="+mn-cs"/>
              </a:rPr>
              <a:t> la gravité des déficiences ou </a:t>
            </a:r>
            <a:r>
              <a:rPr kumimoji="0" lang="fr-CA" sz="1600" b="0" i="0" u="none" strike="noStrike" kern="1200" cap="none" spc="0" normalizeH="0" noProof="1">
                <a:ln>
                  <a:noFill/>
                </a:ln>
                <a:effectLst/>
                <a:uLnTx/>
                <a:uFillTx/>
                <a:ea typeface="+mn-ea"/>
                <a:cs typeface="+mn-cs"/>
              </a:rPr>
              <a:t>l’absence de contrôle, </a:t>
            </a:r>
            <a:r>
              <a:rPr kumimoji="0" lang="fr-CA" sz="1600" b="0" i="0" u="none" strike="noStrike" kern="1200" cap="none" spc="0" normalizeH="0" noProof="1">
                <a:ln>
                  <a:noFill/>
                </a:ln>
                <a:solidFill>
                  <a:srgbClr val="000000"/>
                </a:solidFill>
                <a:effectLst/>
                <a:uLnTx/>
                <a:uFillTx/>
                <a:ea typeface="+mn-ea"/>
                <a:cs typeface="+mn-cs"/>
              </a:rPr>
              <a:t>ainsi que l’impact ou les risques éventuels;</a:t>
            </a:r>
            <a:endParaRPr kumimoji="0" lang="fr-CA" sz="1600" b="0" i="0" u="none" strike="noStrike" kern="1200" cap="none" spc="0" normalizeH="0" baseline="0" noProof="1">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lang="fr-CA" sz="1600" noProof="1">
                <a:solidFill>
                  <a:srgbClr val="000000"/>
                </a:solidFill>
              </a:rPr>
              <a:t>consigner</a:t>
            </a:r>
            <a:r>
              <a:rPr kumimoji="0" lang="fr-CA" sz="1600" b="0" i="0" u="none" strike="noStrike" kern="1200" cap="none" spc="0" normalizeH="0" baseline="0" noProof="1">
                <a:ln>
                  <a:noFill/>
                </a:ln>
                <a:solidFill>
                  <a:srgbClr val="000000"/>
                </a:solidFill>
                <a:effectLst/>
                <a:uLnTx/>
                <a:uFillTx/>
                <a:ea typeface="+mn-ea"/>
                <a:cs typeface="+mn-cs"/>
              </a:rPr>
              <a:t> les pratiques administratives non efficientes observées;</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lang="fr-CA" sz="1600" noProof="1">
                <a:solidFill>
                  <a:srgbClr val="000000"/>
                </a:solidFill>
              </a:rPr>
              <a:t>d</a:t>
            </a:r>
            <a:r>
              <a:rPr kumimoji="0" lang="fr-CA" sz="1600" b="0" i="0" u="none" strike="noStrike" kern="1200" cap="none" spc="0" normalizeH="0" baseline="0" noProof="1">
                <a:ln>
                  <a:noFill/>
                </a:ln>
                <a:solidFill>
                  <a:srgbClr val="000000"/>
                </a:solidFill>
                <a:effectLst/>
                <a:uLnTx/>
                <a:uFillTx/>
                <a:ea typeface="+mn-ea"/>
                <a:cs typeface="+mn-cs"/>
              </a:rPr>
              <a:t>écrire les </a:t>
            </a:r>
            <a:r>
              <a:rPr lang="fr-CA" sz="1600" noProof="1">
                <a:solidFill>
                  <a:srgbClr val="000000"/>
                </a:solidFill>
              </a:rPr>
              <a:t>cas </a:t>
            </a:r>
            <a:r>
              <a:rPr kumimoji="0" lang="fr-CA" sz="1600" b="0" i="0" u="none" strike="noStrike" kern="1200" cap="none" spc="0" normalizeH="0" baseline="0" noProof="1">
                <a:ln>
                  <a:noFill/>
                </a:ln>
                <a:solidFill>
                  <a:srgbClr val="000000"/>
                </a:solidFill>
                <a:effectLst/>
                <a:uLnTx/>
                <a:uFillTx/>
                <a:ea typeface="+mn-ea"/>
                <a:cs typeface="+mn-cs"/>
              </a:rPr>
              <a:t>réels ou éventuels</a:t>
            </a:r>
            <a:r>
              <a:rPr kumimoji="0" lang="fr-CA" sz="1600" b="0" i="0" u="none" strike="noStrike" kern="1200" cap="none" spc="0" normalizeH="0" noProof="1">
                <a:ln>
                  <a:noFill/>
                </a:ln>
                <a:solidFill>
                  <a:srgbClr val="000000"/>
                </a:solidFill>
                <a:effectLst/>
                <a:uLnTx/>
                <a:uFillTx/>
                <a:ea typeface="+mn-ea"/>
                <a:cs typeface="+mn-cs"/>
              </a:rPr>
              <a:t> </a:t>
            </a:r>
            <a:r>
              <a:rPr kumimoji="0" lang="fr-CA" sz="1600" b="0" i="0" u="none" strike="noStrike" kern="1200" cap="none" spc="0" normalizeH="0" baseline="0" noProof="1">
                <a:ln>
                  <a:noFill/>
                </a:ln>
                <a:solidFill>
                  <a:srgbClr val="000000"/>
                </a:solidFill>
                <a:effectLst/>
                <a:uLnTx/>
                <a:uFillTx/>
                <a:ea typeface="+mn-ea"/>
                <a:cs typeface="+mn-cs"/>
              </a:rPr>
              <a:t>de non-conformité avec les lois ou règlements observés;</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lang="fr-CA" sz="1600" noProof="1">
                <a:solidFill>
                  <a:srgbClr val="000000"/>
                </a:solidFill>
              </a:rPr>
              <a:t>f</a:t>
            </a:r>
            <a:r>
              <a:rPr kumimoji="0" lang="fr-CA" sz="1600" b="0" i="0" u="none" strike="noStrike" kern="1200" cap="none" spc="0" normalizeH="0" baseline="0" noProof="1">
                <a:ln>
                  <a:noFill/>
                </a:ln>
                <a:solidFill>
                  <a:srgbClr val="000000"/>
                </a:solidFill>
                <a:effectLst/>
                <a:uLnTx/>
                <a:uFillTx/>
                <a:ea typeface="+mn-ea"/>
                <a:cs typeface="+mn-cs"/>
              </a:rPr>
              <a:t>aire état des</a:t>
            </a:r>
            <a:r>
              <a:rPr kumimoji="0" lang="fr-CA" sz="1600" b="0" i="0" u="none" strike="noStrike" kern="1200" cap="none" spc="0" normalizeH="0" noProof="1">
                <a:ln>
                  <a:noFill/>
                </a:ln>
                <a:solidFill>
                  <a:srgbClr val="000000"/>
                </a:solidFill>
                <a:effectLst/>
                <a:uLnTx/>
                <a:uFillTx/>
                <a:ea typeface="+mn-ea"/>
                <a:cs typeface="+mn-cs"/>
              </a:rPr>
              <a:t> </a:t>
            </a:r>
            <a:r>
              <a:rPr kumimoji="0" lang="fr-CA" sz="1600" b="0" i="0" u="none" strike="noStrike" kern="1200" cap="none" spc="0" normalizeH="0" baseline="0" noProof="1">
                <a:ln>
                  <a:noFill/>
                </a:ln>
                <a:solidFill>
                  <a:srgbClr val="000000"/>
                </a:solidFill>
                <a:effectLst/>
                <a:uLnTx/>
                <a:uFillTx/>
                <a:ea typeface="+mn-ea"/>
                <a:cs typeface="+mn-cs"/>
              </a:rPr>
              <a:t>autres irrégularités</a:t>
            </a:r>
            <a:r>
              <a:rPr kumimoji="0" lang="fr-CA" sz="1600" b="0" i="0" u="none" strike="noStrike" kern="1200" cap="none" spc="0" normalizeH="0" noProof="1">
                <a:ln>
                  <a:noFill/>
                </a:ln>
                <a:solidFill>
                  <a:srgbClr val="000000"/>
                </a:solidFill>
                <a:effectLst/>
                <a:uLnTx/>
                <a:uFillTx/>
                <a:ea typeface="+mn-ea"/>
                <a:cs typeface="+mn-cs"/>
              </a:rPr>
              <a:t> relevées;</a:t>
            </a:r>
            <a:endParaRPr kumimoji="0" lang="fr-CA" sz="1600" b="0" i="0" u="none" strike="noStrike" kern="1200" cap="none" spc="0" normalizeH="0" baseline="0" noProof="1">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lang="fr-CA" sz="1600" noProof="1">
                <a:solidFill>
                  <a:srgbClr val="000000"/>
                </a:solidFill>
              </a:rPr>
              <a:t>i</a:t>
            </a:r>
            <a:r>
              <a:rPr kumimoji="0" lang="fr-CA" sz="1600" b="0" i="0" u="none" strike="noStrike" kern="1200" cap="none" spc="0" normalizeH="0" baseline="0" noProof="1">
                <a:ln>
                  <a:noFill/>
                </a:ln>
                <a:solidFill>
                  <a:srgbClr val="000000"/>
                </a:solidFill>
                <a:effectLst/>
                <a:uLnTx/>
                <a:uFillTx/>
                <a:ea typeface="+mn-ea"/>
                <a:cs typeface="+mn-cs"/>
              </a:rPr>
              <a:t>nclure les réponses de la direction; </a:t>
            </a:r>
          </a:p>
          <a:p>
            <a:pPr marL="285750" lvl="0" indent="-285750" defTabSz="457200">
              <a:spcBef>
                <a:spcPts val="600"/>
              </a:spcBef>
              <a:spcAft>
                <a:spcPts val="600"/>
              </a:spcAft>
              <a:buFont typeface="Arial Black" panose="020B0A04020102020204" pitchFamily="34" charset="0"/>
              <a:buChar char="›"/>
              <a:defRPr/>
            </a:pPr>
            <a:r>
              <a:rPr lang="fr-CA" sz="1600" noProof="1">
                <a:solidFill>
                  <a:srgbClr val="000000"/>
                </a:solidFill>
              </a:rPr>
              <a:t>inclure les réponses de la direction aux enjeux de l’année précédente</a:t>
            </a:r>
            <a:r>
              <a:rPr kumimoji="0" lang="fr-CA" sz="1600" b="0" i="0" u="none" strike="noStrike" kern="1200" cap="none" spc="0" normalizeH="0" baseline="0" noProof="1">
                <a:ln>
                  <a:noFill/>
                </a:ln>
                <a:solidFill>
                  <a:srgbClr val="000000"/>
                </a:solidFill>
                <a:effectLst/>
                <a:uLnTx/>
                <a:uFillTx/>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Roboto" panose="02000000000000000000" pitchFamily="2" charset="0"/>
              <a:ea typeface="+mn-ea"/>
              <a:cs typeface="+mn-cs"/>
            </a:endParaRPr>
          </a:p>
        </p:txBody>
      </p:sp>
      <p:sp>
        <p:nvSpPr>
          <p:cNvPr id="5" name="TextBox 4">
            <a:extLst>
              <a:ext uri="{FF2B5EF4-FFF2-40B4-BE49-F238E27FC236}">
                <a16:creationId xmlns:a16="http://schemas.microsoft.com/office/drawing/2014/main" id="{332BB8A3-ABE7-4BC6-955D-D9C2F3C4BC2A}"/>
              </a:ext>
            </a:extLst>
          </p:cNvPr>
          <p:cNvSpPr txBox="1"/>
          <p:nvPr>
            <p:custDataLst>
              <p:tags r:id="rId4"/>
            </p:custDataLst>
          </p:nvPr>
        </p:nvSpPr>
        <p:spPr>
          <a:xfrm>
            <a:off x="1905918" y="297340"/>
            <a:ext cx="8352955" cy="1532151"/>
          </a:xfrm>
          <a:prstGeom prst="rect">
            <a:avLst/>
          </a:prstGeom>
          <a:solidFill>
            <a:schemeClr val="tx2"/>
          </a:solidFill>
        </p:spPr>
        <p:txBody>
          <a:bodyPr wrap="square" rtlCol="0">
            <a:spAutoFit/>
          </a:bodyPr>
          <a:lstStyle/>
          <a:p>
            <a:pPr marL="91440" marR="0" lvl="0" indent="0" algn="l" defTabSz="457200" rtl="0" eaLnBrk="1" fontAlgn="auto" latinLnBrk="0" hangingPunct="1">
              <a:lnSpc>
                <a:spcPct val="114000"/>
              </a:lnSpc>
              <a:spcBef>
                <a:spcPts val="0"/>
              </a:spcBef>
              <a:spcAft>
                <a:spcPts val="0"/>
              </a:spcAft>
              <a:buClrTx/>
              <a:buSzTx/>
              <a:buFontTx/>
              <a:buNone/>
              <a:tabLst/>
              <a:defRPr/>
            </a:pPr>
            <a:r>
              <a:rPr lang="fr-CA" b="1" noProof="1">
                <a:solidFill>
                  <a:srgbClr val="FFFFFF"/>
                </a:solidFill>
              </a:rPr>
              <a:t>Oui</a:t>
            </a:r>
            <a:r>
              <a:rPr kumimoji="0" lang="fr-CA" b="1" i="0" u="none" strike="noStrike" kern="1200" cap="none" spc="0" normalizeH="0" baseline="0" noProof="1">
                <a:ln>
                  <a:noFill/>
                </a:ln>
                <a:solidFill>
                  <a:srgbClr val="FFFFFF"/>
                </a:solidFill>
                <a:effectLst/>
                <a:uLnTx/>
                <a:uFillTx/>
                <a:ea typeface="+mn-ea"/>
                <a:cs typeface="+mn-cs"/>
              </a:rPr>
              <a:t>, la lettre</a:t>
            </a:r>
            <a:r>
              <a:rPr kumimoji="0" lang="fr-CA" b="1" i="0" u="none" strike="noStrike" kern="1200" cap="none" spc="0" normalizeH="0" noProof="1">
                <a:ln>
                  <a:noFill/>
                </a:ln>
                <a:solidFill>
                  <a:srgbClr val="FFFFFF"/>
                </a:solidFill>
                <a:effectLst/>
                <a:uLnTx/>
                <a:uFillTx/>
                <a:ea typeface="+mn-ea"/>
                <a:cs typeface="+mn-cs"/>
              </a:rPr>
              <a:t> </a:t>
            </a:r>
            <a:r>
              <a:rPr kumimoji="0" lang="fr-CA" b="1" i="0" u="none" strike="noStrike" kern="1200" cap="none" spc="0" normalizeH="0" baseline="0" noProof="1">
                <a:ln>
                  <a:noFill/>
                </a:ln>
                <a:solidFill>
                  <a:srgbClr val="FFFFFF"/>
                </a:solidFill>
                <a:effectLst/>
                <a:uLnTx/>
                <a:uFillTx/>
                <a:ea typeface="+mn-ea"/>
                <a:cs typeface="+mn-cs"/>
              </a:rPr>
              <a:t>est requise selon le</a:t>
            </a:r>
            <a:r>
              <a:rPr kumimoji="0" lang="fr-CA" b="1" i="0" u="none" strike="noStrike" kern="1200" cap="none" spc="0" normalizeH="0" noProof="1">
                <a:ln>
                  <a:noFill/>
                </a:ln>
                <a:solidFill>
                  <a:srgbClr val="FFFFFF"/>
                </a:solidFill>
                <a:effectLst/>
                <a:uLnTx/>
                <a:uFillTx/>
                <a:ea typeface="+mn-ea"/>
                <a:cs typeface="+mn-cs"/>
              </a:rPr>
              <a:t> </a:t>
            </a:r>
            <a:r>
              <a:rPr kumimoji="0" lang="fr-CA" b="1" i="0" u="none" strike="noStrike" kern="1200" cap="none" spc="0" normalizeH="0" baseline="0" noProof="1">
                <a:ln>
                  <a:noFill/>
                </a:ln>
                <a:solidFill>
                  <a:srgbClr val="FFFFFF"/>
                </a:solidFill>
                <a:effectLst/>
                <a:uLnTx/>
                <a:uFillTx/>
                <a:ea typeface="+mn-ea"/>
                <a:cs typeface="+mn-cs"/>
              </a:rPr>
              <a:t>format standard. Les points suivants sont tirés de la </a:t>
            </a:r>
            <a:r>
              <a:rPr kumimoji="0" lang="fr-CA" b="1" i="1" u="none" strike="noStrike" kern="1200" cap="none" spc="0" normalizeH="0" baseline="0" noProof="1">
                <a:ln>
                  <a:noFill/>
                </a:ln>
                <a:solidFill>
                  <a:srgbClr val="FFFFFF"/>
                </a:solidFill>
                <a:effectLst/>
                <a:uLnTx/>
                <a:uFillTx/>
                <a:ea typeface="+mn-ea"/>
                <a:cs typeface="+mn-cs"/>
              </a:rPr>
              <a:t>MGA</a:t>
            </a:r>
            <a:r>
              <a:rPr kumimoji="0" lang="fr-CA" b="1" i="0" u="none" strike="noStrike" kern="1200" cap="none" spc="0" normalizeH="0" baseline="0" noProof="1">
                <a:ln>
                  <a:noFill/>
                </a:ln>
                <a:solidFill>
                  <a:srgbClr val="FFFFFF"/>
                </a:solidFill>
                <a:effectLst/>
                <a:uLnTx/>
                <a:uFillTx/>
                <a:ea typeface="+mn-ea"/>
                <a:cs typeface="+mn-cs"/>
              </a:rPr>
              <a:t> (loi sur l’administration municipale) et des normes en matière d’audit.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1">
                <a:ln>
                  <a:noFill/>
                </a:ln>
                <a:solidFill>
                  <a:srgbClr val="FFFFFF"/>
                </a:solidFill>
                <a:effectLst/>
                <a:uLnTx/>
                <a:uFillTx/>
                <a:latin typeface="Lato" panose="020F05020202040302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1">
              <a:ln>
                <a:noFill/>
              </a:ln>
              <a:solidFill>
                <a:srgbClr val="FFFFFF"/>
              </a:solidFill>
              <a:effectLst/>
              <a:uLnTx/>
              <a:uFillTx/>
              <a:latin typeface="Lato" panose="020F0502020204030203"/>
              <a:ea typeface="+mn-ea"/>
              <a:cs typeface="+mn-cs"/>
            </a:endParaRPr>
          </a:p>
        </p:txBody>
      </p:sp>
      <p:pic>
        <p:nvPicPr>
          <p:cNvPr id="4" name="Audio 3">
            <a:hlinkClick r:id="" action="ppaction://media"/>
            <a:extLst>
              <a:ext uri="{FF2B5EF4-FFF2-40B4-BE49-F238E27FC236}">
                <a16:creationId xmlns:a16="http://schemas.microsoft.com/office/drawing/2014/main" id="{8AA548E1-E04A-484D-9325-F1AA939EEA89}"/>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F0248E5-C010-4096-87D7-53790BCF599D}"/>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E0A0705E-82B8-40E4-A1AC-4D175E77CFA1}"/>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228434234"/>
      </p:ext>
    </p:extLst>
  </p:cSld>
  <p:clrMapOvr>
    <a:masterClrMapping/>
  </p:clrMapOvr>
  <mc:AlternateContent xmlns:mc="http://schemas.openxmlformats.org/markup-compatibility/2006" xmlns:p14="http://schemas.microsoft.com/office/powerpoint/2010/main">
    <mc:Choice Requires="p14">
      <p:transition spd="slow" p14:dur="2000" advTm="47698"/>
    </mc:Choice>
    <mc:Fallback xmlns="">
      <p:transition spd="slow" advTm="47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entr" presetSubtype="0" fill="hold" grpId="0" nodeType="afterEffect">
                                  <p:stCondLst>
                                    <p:cond delay="75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751"/>
                            </p:stCondLst>
                            <p:childTnLst>
                              <p:par>
                                <p:cTn id="11" presetID="1" presetClass="entr" presetSubtype="0" fill="hold" grpId="0" nodeType="afterEffect">
                                  <p:stCondLst>
                                    <p:cond delay="90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3"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264">
            <a:hlinkClick r:id="" action="ppaction://noaction"/>
          </p:cNvPr>
          <p:cNvSpPr/>
          <p:nvPr>
            <p:custDataLst>
              <p:tags r:id="rId1"/>
            </p:custDataLst>
          </p:nvPr>
        </p:nvSpPr>
        <p:spPr>
          <a:xfrm>
            <a:off x="0" y="-72231"/>
            <a:ext cx="2377440" cy="6858000"/>
          </a:xfrm>
          <a:prstGeom prst="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1">
              <a:ln>
                <a:noFill/>
              </a:ln>
              <a:solidFill>
                <a:srgbClr val="FFFFFF"/>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FFFFFF"/>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1">
              <a:ln>
                <a:noFill/>
              </a:ln>
              <a:solidFill>
                <a:srgbClr val="FFFFFF"/>
              </a:solidFill>
              <a:effectLst/>
              <a:uLnTx/>
              <a:uFillTx/>
              <a:latin typeface="Lato" panose="020F0502020204030203" pitchFamily="34" charset="0"/>
              <a:ea typeface="+mn-ea"/>
              <a:cs typeface="+mn-cs"/>
            </a:endParaRPr>
          </a:p>
        </p:txBody>
      </p:sp>
      <p:sp>
        <p:nvSpPr>
          <p:cNvPr id="4" name="Rectangle 3"/>
          <p:cNvSpPr/>
          <p:nvPr>
            <p:custDataLst>
              <p:tags r:id="rId2"/>
            </p:custDataLst>
          </p:nvPr>
        </p:nvSpPr>
        <p:spPr>
          <a:xfrm>
            <a:off x="3259354" y="959093"/>
            <a:ext cx="8170646" cy="563680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endParaRPr>
          </a:p>
          <a:p>
            <a:pPr lvl="0" defTabSz="457200">
              <a:lnSpc>
                <a:spcPct val="114000"/>
              </a:lnSpc>
              <a:defRPr/>
            </a:pPr>
            <a:r>
              <a:rPr kumimoji="0" lang="fr-CA" b="0" i="0" u="none" strike="noStrike" kern="1200" cap="none" spc="0" normalizeH="0" baseline="0" noProof="1">
                <a:ln>
                  <a:noFill/>
                </a:ln>
                <a:solidFill>
                  <a:srgbClr val="000000"/>
                </a:solidFill>
                <a:effectLst/>
                <a:uLnTx/>
                <a:uFillTx/>
                <a:ea typeface="+mn-ea"/>
                <a:cs typeface="+mn-cs"/>
              </a:rPr>
              <a:t>L’auditeur classera les déficiences en tant que </a:t>
            </a:r>
            <a:r>
              <a:rPr kumimoji="0" lang="fr-CA" b="1" i="0" u="none" strike="noStrike" kern="1200" cap="none" spc="0" normalizeH="0" baseline="0" noProof="1">
                <a:ln>
                  <a:noFill/>
                </a:ln>
                <a:solidFill>
                  <a:srgbClr val="000000"/>
                </a:solidFill>
                <a:effectLst/>
                <a:uLnTx/>
                <a:uFillTx/>
                <a:ea typeface="+mn-ea"/>
                <a:cs typeface="+mn-cs"/>
              </a:rPr>
              <a:t>faiblesses importantes</a:t>
            </a:r>
            <a:r>
              <a:rPr lang="fr-CA" noProof="1">
                <a:solidFill>
                  <a:srgbClr val="000000"/>
                </a:solidFill>
              </a:rPr>
              <a:t> ou </a:t>
            </a:r>
            <a:r>
              <a:rPr lang="fr-CA" b="1" noProof="1">
                <a:solidFill>
                  <a:srgbClr val="000000"/>
                </a:solidFill>
              </a:rPr>
              <a:t>déficiences significatives.</a:t>
            </a:r>
            <a:endParaRPr kumimoji="0" lang="fr-CA" b="0" i="0" u="none" strike="noStrike" kern="1200" cap="none" spc="0" normalizeH="0" baseline="0" noProof="1">
              <a:ln>
                <a:noFill/>
              </a:ln>
              <a:solidFill>
                <a:srgbClr val="000000"/>
              </a:solidFill>
              <a:effectLst/>
              <a:uLnTx/>
              <a:uFillTx/>
              <a:ea typeface="+mn-ea"/>
              <a:cs typeface="+mn-cs"/>
            </a:endParaRPr>
          </a:p>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endParaRPr kumimoji="0" lang="fr-CA" b="0" i="0" u="none" strike="noStrike" kern="1200" cap="none" spc="0" normalizeH="0" baseline="0" noProof="1">
              <a:ln>
                <a:noFill/>
              </a:ln>
              <a:solidFill>
                <a:srgbClr val="000000"/>
              </a:solidFill>
              <a:effectLst/>
              <a:uLnTx/>
              <a:uFillTx/>
              <a:ea typeface="+mn-ea"/>
              <a:cs typeface="+mn-cs"/>
            </a:endParaRPr>
          </a:p>
          <a:p>
            <a:pPr marL="342900" indent="-342900" defTabSz="457200">
              <a:lnSpc>
                <a:spcPct val="114000"/>
              </a:lnSpc>
              <a:buFont typeface="Arial Black" panose="020B0A04020102020204" pitchFamily="34" charset="0"/>
              <a:buChar char="›"/>
              <a:defRPr/>
            </a:pPr>
            <a:r>
              <a:rPr lang="fr-CA" noProof="1">
                <a:solidFill>
                  <a:srgbClr val="000000"/>
                </a:solidFill>
              </a:rPr>
              <a:t>Une </a:t>
            </a:r>
            <a:r>
              <a:rPr lang="fr-CA" b="1" noProof="1">
                <a:solidFill>
                  <a:srgbClr val="000000"/>
                </a:solidFill>
              </a:rPr>
              <a:t>faiblesse importante </a:t>
            </a:r>
            <a:r>
              <a:rPr lang="fr-CA" noProof="1">
                <a:solidFill>
                  <a:srgbClr val="000000"/>
                </a:solidFill>
              </a:rPr>
              <a:t>est une déficience ou une combinaison de déficiences touchant le contrôle interne et faisant en sorte qu’il est raisonnablement possible qu’une inexactitude importante dans les états financiers de l’entité ne soit pas prévenue ou détectée en temps opportun.</a:t>
            </a:r>
          </a:p>
          <a:p>
            <a:pPr defTabSz="457200">
              <a:lnSpc>
                <a:spcPct val="114000"/>
              </a:lnSpc>
              <a:defRPr/>
            </a:pPr>
            <a:endParaRPr lang="fr-CA" noProof="1">
              <a:solidFill>
                <a:srgbClr val="000000"/>
              </a:solidFill>
            </a:endParaRP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kumimoji="0" lang="fr-CA" b="0" i="0" u="none" strike="noStrike" kern="1200" cap="none" spc="0" normalizeH="0" baseline="0" noProof="1">
                <a:ln>
                  <a:noFill/>
                </a:ln>
                <a:solidFill>
                  <a:srgbClr val="000000"/>
                </a:solidFill>
                <a:effectLst/>
                <a:uLnTx/>
                <a:uFillTx/>
                <a:ea typeface="+mn-ea"/>
                <a:cs typeface="+mn-cs"/>
              </a:rPr>
              <a:t>Une </a:t>
            </a:r>
            <a:r>
              <a:rPr lang="fr-CA" b="1" noProof="1">
                <a:solidFill>
                  <a:srgbClr val="000000"/>
                </a:solidFill>
              </a:rPr>
              <a:t>déficience si</a:t>
            </a:r>
            <a:r>
              <a:rPr kumimoji="0" lang="fr-CA" b="1" i="0" u="none" strike="noStrike" kern="1200" cap="none" spc="0" normalizeH="0" baseline="0" noProof="1">
                <a:ln>
                  <a:noFill/>
                </a:ln>
                <a:solidFill>
                  <a:srgbClr val="000000"/>
                </a:solidFill>
                <a:effectLst/>
                <a:uLnTx/>
                <a:uFillTx/>
                <a:ea typeface="+mn-ea"/>
                <a:cs typeface="+mn-cs"/>
              </a:rPr>
              <a:t>gnificative </a:t>
            </a:r>
            <a:r>
              <a:rPr lang="fr-CA" noProof="1">
                <a:solidFill>
                  <a:srgbClr val="000000"/>
                </a:solidFill>
              </a:rPr>
              <a:t>est une déficience ou une combinaison de déficiences touchant le contrôle interne </a:t>
            </a:r>
            <a:r>
              <a:rPr kumimoji="0" lang="fr-CA" b="0" i="0" u="none" strike="noStrike" kern="1200" cap="none" spc="0" normalizeH="0" baseline="0" noProof="1">
                <a:ln>
                  <a:noFill/>
                </a:ln>
                <a:solidFill>
                  <a:srgbClr val="000000"/>
                </a:solidFill>
                <a:effectLst/>
                <a:uLnTx/>
                <a:uFillTx/>
                <a:ea typeface="+mn-ea"/>
                <a:cs typeface="+mn-cs"/>
              </a:rPr>
              <a:t>moins grave qu’une faiblesse importante, mais assez importante pour que la direction et le comité d’audit y prêtent attention.</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endParaRPr kumimoji="0" lang="fr-CA" b="0" i="0" u="none" strike="noStrike" kern="1200" cap="none" spc="0" normalizeH="0" baseline="0" noProof="1">
              <a:ln>
                <a:noFill/>
              </a:ln>
              <a:solidFill>
                <a:srgbClr val="000000"/>
              </a:solidFill>
              <a:effectLst/>
              <a:uLnTx/>
              <a:uFillTx/>
              <a:ea typeface="+mn-ea"/>
              <a:cs typeface="+mn-cs"/>
            </a:endParaRPr>
          </a:p>
          <a:p>
            <a:pPr marL="548640" marR="0" lvl="1" indent="0" algn="l" defTabSz="457200" rtl="0" eaLnBrk="1" fontAlgn="auto" latinLnBrk="0" hangingPunct="1">
              <a:lnSpc>
                <a:spcPct val="150000"/>
              </a:lnSpc>
              <a:spcBef>
                <a:spcPts val="600"/>
              </a:spcBef>
              <a:spcAft>
                <a:spcPts val="600"/>
              </a:spcAft>
              <a:buClrTx/>
              <a:buSzTx/>
              <a:buFontTx/>
              <a:buNone/>
              <a:tabLst/>
              <a:defRPr/>
            </a:pPr>
            <a:endParaRPr kumimoji="0" lang="fr-CA" sz="1800" b="0" i="0" u="none" strike="noStrike" kern="1200" cap="none" spc="20" normalizeH="0" baseline="0" noProof="1">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Roboto" panose="02000000000000000000" pitchFamily="2" charset="0"/>
              <a:ea typeface="+mn-ea"/>
              <a:cs typeface="+mn-cs"/>
            </a:endParaRPr>
          </a:p>
        </p:txBody>
      </p:sp>
      <p:sp>
        <p:nvSpPr>
          <p:cNvPr id="6" name="Slide Number Placeholder 1">
            <a:extLst>
              <a:ext uri="{FF2B5EF4-FFF2-40B4-BE49-F238E27FC236}">
                <a16:creationId xmlns:a16="http://schemas.microsoft.com/office/drawing/2014/main" id="{F4E78A6A-60D4-49C0-84FF-991BDBBD530D}"/>
              </a:ext>
            </a:extLst>
          </p:cNvPr>
          <p:cNvSpPr txBox="1">
            <a:spLocks/>
          </p:cNvSpPr>
          <p:nvPr>
            <p:custDataLst>
              <p:tags r:id="rId3"/>
            </p:custDataLst>
          </p:nvPr>
        </p:nvSpPr>
        <p:spPr>
          <a:xfrm>
            <a:off x="10771639" y="20402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22</a:t>
            </a:r>
          </a:p>
        </p:txBody>
      </p:sp>
      <p:pic>
        <p:nvPicPr>
          <p:cNvPr id="7" name="Audio 6">
            <a:hlinkClick r:id="" action="ppaction://media"/>
            <a:extLst>
              <a:ext uri="{FF2B5EF4-FFF2-40B4-BE49-F238E27FC236}">
                <a16:creationId xmlns:a16="http://schemas.microsoft.com/office/drawing/2014/main" id="{15C3894D-8DBD-4C5A-B547-0863CEE2FF2F}"/>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0D7A3A49-389C-4EBD-BE0D-70B9A5E401B2}"/>
              </a:ext>
            </a:extLst>
          </p:cNvPr>
          <p:cNvSpPr/>
          <p:nvPr>
            <p:custDataLst>
              <p:tags r:id="rId7"/>
            </p:custDataLst>
          </p:nvPr>
        </p:nvSpPr>
        <p:spPr>
          <a:xfrm>
            <a:off x="2543905"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71BFEE19-C6D2-4401-B3B4-B9B22889DBD8}"/>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3992762910"/>
      </p:ext>
    </p:extLst>
  </p:cSld>
  <p:clrMapOvr>
    <a:masterClrMapping/>
  </p:clrMapOvr>
  <p:transition spd="med" advTm="357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1C3245C-F374-4884-BDC6-F00E88AD78A3}"/>
              </a:ext>
            </a:extLst>
          </p:cNvPr>
          <p:cNvGraphicFramePr>
            <a:graphicFrameLocks noChangeAspect="1"/>
          </p:cNvGraphicFramePr>
          <p:nvPr>
            <p:custDataLst>
              <p:tags r:id="rId3"/>
            </p:custDataLst>
          </p:nvPr>
        </p:nvGraphicFramePr>
        <p:xfrm>
          <a:off x="665284" y="1140832"/>
          <a:ext cx="5490020" cy="4242288"/>
        </p:xfrm>
        <a:graphic>
          <a:graphicData uri="http://schemas.openxmlformats.org/presentationml/2006/ole">
            <mc:AlternateContent xmlns:mc="http://schemas.openxmlformats.org/markup-compatibility/2006">
              <mc:Choice xmlns:v="urn:schemas-microsoft-com:vml" Requires="v">
                <p:oleObj spid="_x0000_s1142" name="Acrobat Document" r:id="rId13" imgW="7543732" imgH="5829300" progId="Acrobat.Document.2015">
                  <p:embed/>
                </p:oleObj>
              </mc:Choice>
              <mc:Fallback>
                <p:oleObj name="Acrobat Document" r:id="rId13" imgW="7543732" imgH="5829300" progId="Acrobat.Document.2015">
                  <p:embed/>
                  <p:pic>
                    <p:nvPicPr>
                      <p:cNvPr id="4" name="Object 3">
                        <a:extLst>
                          <a:ext uri="{FF2B5EF4-FFF2-40B4-BE49-F238E27FC236}">
                            <a16:creationId xmlns:a16="http://schemas.microsoft.com/office/drawing/2014/main" id="{41C3245C-F374-4884-BDC6-F00E88AD78A3}"/>
                          </a:ext>
                        </a:extLst>
                      </p:cNvPr>
                      <p:cNvPicPr/>
                      <p:nvPr/>
                    </p:nvPicPr>
                    <p:blipFill>
                      <a:blip r:embed="rId14"/>
                      <a:stretch>
                        <a:fillRect/>
                      </a:stretch>
                    </p:blipFill>
                    <p:spPr>
                      <a:xfrm>
                        <a:off x="665284" y="1140832"/>
                        <a:ext cx="5490020" cy="42422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474B7586-2055-4A8A-AFEA-B78F6189417D}"/>
              </a:ext>
            </a:extLst>
          </p:cNvPr>
          <p:cNvSpPr txBox="1"/>
          <p:nvPr>
            <p:custDataLst>
              <p:tags r:id="rId4"/>
            </p:custDataLst>
          </p:nvPr>
        </p:nvSpPr>
        <p:spPr>
          <a:xfrm>
            <a:off x="5518641" y="1833653"/>
            <a:ext cx="6008075" cy="4497000"/>
          </a:xfrm>
          <a:prstGeom prst="rect">
            <a:avLst/>
          </a:prstGeom>
          <a:solidFill>
            <a:schemeClr val="tx2"/>
          </a:solidFill>
        </p:spPr>
        <p:txBody>
          <a:bodyPr wrap="square" rtlCol="0">
            <a:spAutoFit/>
          </a:bodyPr>
          <a:lstStyle/>
          <a:p>
            <a:pPr marL="91440" marR="0" lvl="0" indent="0" algn="l" defTabSz="457200" rtl="0" eaLnBrk="1" fontAlgn="auto" latinLnBrk="0" hangingPunct="1">
              <a:lnSpc>
                <a:spcPct val="114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FFFFFF"/>
              </a:solidFill>
              <a:effectLst/>
              <a:uLnTx/>
              <a:uFillTx/>
              <a:latin typeface="Lato" panose="020F0502020204030203"/>
              <a:ea typeface="+mn-ea"/>
              <a:cs typeface="+mn-cs"/>
            </a:endParaRPr>
          </a:p>
          <a:p>
            <a:pPr marL="91440" lvl="0" defTabSz="457200">
              <a:lnSpc>
                <a:spcPct val="114000"/>
              </a:lnSpc>
              <a:defRPr/>
            </a:pPr>
            <a:r>
              <a:rPr lang="fr-CA" sz="2400" noProof="1">
                <a:solidFill>
                  <a:srgbClr val="FFFFFF"/>
                </a:solidFill>
              </a:rPr>
              <a:t>La lettre procure au comité de l’information indispensable sur les contrôles internes et la réponse de la direction à l’égard des préoccupations soulevées</a:t>
            </a:r>
            <a:r>
              <a:rPr kumimoji="0" lang="fr-CA" sz="2400" b="0" i="0" u="none" strike="noStrike" kern="1200" cap="none" spc="0" normalizeH="0" baseline="0" noProof="1">
                <a:ln>
                  <a:noFill/>
                </a:ln>
                <a:solidFill>
                  <a:srgbClr val="FFFFFF"/>
                </a:solidFill>
                <a:effectLst/>
                <a:uLnTx/>
                <a:uFillTx/>
                <a:ea typeface="+mn-ea"/>
                <a:cs typeface="+mn-cs"/>
              </a:rPr>
              <a:t>.</a:t>
            </a:r>
          </a:p>
          <a:p>
            <a:pPr marL="91440" marR="0" lvl="0" indent="0" algn="l" defTabSz="457200" rtl="0" eaLnBrk="1" fontAlgn="auto" latinLnBrk="0" hangingPunct="1">
              <a:lnSpc>
                <a:spcPct val="114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FFFFFF"/>
              </a:solidFill>
              <a:effectLst/>
              <a:uLnTx/>
              <a:uFillTx/>
              <a:latin typeface="Lato" panose="020F0502020204030203" pitchFamily="34" charset="0"/>
              <a:ea typeface="+mn-ea"/>
              <a:cs typeface="+mn-cs"/>
            </a:endParaRPr>
          </a:p>
          <a:p>
            <a:pPr marL="91440" marR="0" lvl="0" indent="0" algn="l" defTabSz="457200" rtl="0" eaLnBrk="1" fontAlgn="auto" latinLnBrk="0" hangingPunct="1">
              <a:lnSpc>
                <a:spcPct val="114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FFFFFF"/>
              </a:solidFill>
              <a:effectLst/>
              <a:uLnTx/>
              <a:uFillTx/>
              <a:latin typeface="Lato" panose="020F0502020204030203"/>
              <a:ea typeface="+mn-ea"/>
              <a:cs typeface="+mn-cs"/>
            </a:endParaRPr>
          </a:p>
          <a:p>
            <a:pPr marL="91440" marR="0" lvl="0" indent="0" algn="l" defTabSz="457200" rtl="0" eaLnBrk="1" fontAlgn="auto" latinLnBrk="0" hangingPunct="1">
              <a:lnSpc>
                <a:spcPct val="114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FFFFFF"/>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FFFFFF"/>
                </a:solidFill>
                <a:effectLst/>
                <a:uLnTx/>
                <a:uFillTx/>
                <a:latin typeface="Lato" panose="020F05020202040302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1">
              <a:ln>
                <a:noFill/>
              </a:ln>
              <a:solidFill>
                <a:srgbClr val="FFFFFF"/>
              </a:solidFill>
              <a:effectLst/>
              <a:uLnTx/>
              <a:uFillTx/>
              <a:latin typeface="Lato" panose="020F0502020204030203"/>
              <a:ea typeface="+mn-ea"/>
              <a:cs typeface="+mn-cs"/>
            </a:endParaRPr>
          </a:p>
        </p:txBody>
      </p:sp>
      <p:sp>
        <p:nvSpPr>
          <p:cNvPr id="5" name="Slide Number Placeholder 1">
            <a:extLst>
              <a:ext uri="{FF2B5EF4-FFF2-40B4-BE49-F238E27FC236}">
                <a16:creationId xmlns:a16="http://schemas.microsoft.com/office/drawing/2014/main" id="{E7E490AD-DE3F-4B60-BAA6-DC1A8E2A742D}"/>
              </a:ext>
            </a:extLst>
          </p:cNvPr>
          <p:cNvSpPr txBox="1">
            <a:spLocks/>
          </p:cNvSpPr>
          <p:nvPr>
            <p:custDataLst>
              <p:tags r:id="rId5"/>
            </p:custDataLst>
          </p:nvPr>
        </p:nvSpPr>
        <p:spPr>
          <a:xfrm>
            <a:off x="10771639" y="273743"/>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23</a:t>
            </a:r>
          </a:p>
        </p:txBody>
      </p:sp>
      <p:pic>
        <p:nvPicPr>
          <p:cNvPr id="7" name="Audio 6">
            <a:hlinkClick r:id="" action="ppaction://media"/>
            <a:extLst>
              <a:ext uri="{FF2B5EF4-FFF2-40B4-BE49-F238E27FC236}">
                <a16:creationId xmlns:a16="http://schemas.microsoft.com/office/drawing/2014/main" id="{EB1C30B5-147B-442D-ACAE-D49FDFA4B661}"/>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5"/>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A72E20F1-88E6-4C46-8C32-39841F7233FF}"/>
              </a:ext>
            </a:extLst>
          </p:cNvPr>
          <p:cNvSpPr/>
          <p:nvPr>
            <p:custDataLst>
              <p:tags r:id="rId9"/>
            </p:custDataLst>
          </p:nvPr>
        </p:nvSpPr>
        <p:spPr>
          <a:xfrm>
            <a:off x="140679" y="544106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D775C3F3-FA1C-4516-B53A-AC2DAE798B07}"/>
              </a:ext>
            </a:extLst>
          </p:cNvPr>
          <p:cNvSpPr/>
          <p:nvPr>
            <p:custDataLst>
              <p:tags r:id="rId10"/>
            </p:custDataLst>
          </p:nvPr>
        </p:nvSpPr>
        <p:spPr>
          <a:xfrm>
            <a:off x="4446822" y="544106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2"/>
    </p:custDataLst>
    <p:extLst>
      <p:ext uri="{BB962C8B-B14F-4D97-AF65-F5344CB8AC3E}">
        <p14:creationId xmlns:p14="http://schemas.microsoft.com/office/powerpoint/2010/main" val="3880523714"/>
      </p:ext>
    </p:extLst>
  </p:cSld>
  <p:clrMapOvr>
    <a:masterClrMapping/>
  </p:clrMapOvr>
  <p:transition spd="med" advTm="74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2111B-8D0C-42D6-BB38-46788844ECBA}"/>
              </a:ext>
            </a:extLst>
          </p:cNvPr>
          <p:cNvSpPr txBox="1"/>
          <p:nvPr>
            <p:custDataLst>
              <p:tags r:id="rId1"/>
            </p:custDataLst>
          </p:nvPr>
        </p:nvSpPr>
        <p:spPr>
          <a:xfrm>
            <a:off x="4595501" y="2259449"/>
            <a:ext cx="4768836" cy="2339102"/>
          </a:xfrm>
          <a:prstGeom prst="rect">
            <a:avLst/>
          </a:prstGeom>
          <a:noFill/>
        </p:spPr>
        <p:txBody>
          <a:bodyPr wrap="square" rtlCol="0">
            <a:spAutoFit/>
          </a:bodyPr>
          <a:lstStyle/>
          <a:p>
            <a:r>
              <a:rPr lang="en-CA" sz="3200" noProof="1">
                <a:latin typeface="Lato" panose="020F0502020204030203"/>
              </a:rPr>
              <a:t>Vous avez reçu une lettre sur le contrôle interne. </a:t>
            </a:r>
          </a:p>
          <a:p>
            <a:endParaRPr lang="en-CA" sz="3200" noProof="1">
              <a:latin typeface="Lato" panose="020F0502020204030203"/>
            </a:endParaRPr>
          </a:p>
          <a:p>
            <a:r>
              <a:rPr lang="en-CA" sz="3200" noProof="1">
                <a:latin typeface="Lato" panose="020F0502020204030203"/>
              </a:rPr>
              <a:t>Qu’arrive-t-il ensuite?</a:t>
            </a:r>
          </a:p>
          <a:p>
            <a:endParaRPr lang="en-CA" noProof="1"/>
          </a:p>
        </p:txBody>
      </p:sp>
      <p:sp>
        <p:nvSpPr>
          <p:cNvPr id="86" name="Slide Number Placeholder 1">
            <a:extLst>
              <a:ext uri="{FF2B5EF4-FFF2-40B4-BE49-F238E27FC236}">
                <a16:creationId xmlns:a16="http://schemas.microsoft.com/office/drawing/2014/main" id="{DEAF24D8-5924-49D7-BC43-DC9174C9170F}"/>
              </a:ext>
            </a:extLst>
          </p:cNvPr>
          <p:cNvSpPr txBox="1">
            <a:spLocks/>
          </p:cNvSpPr>
          <p:nvPr>
            <p:custDataLst>
              <p:tags r:id="rId2"/>
            </p:custDataLst>
          </p:nvPr>
        </p:nvSpPr>
        <p:spPr>
          <a:xfrm>
            <a:off x="10771639" y="26599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defRPr/>
            </a:pPr>
            <a:r>
              <a:rPr lang="en-CA" sz="2800" noProof="1">
                <a:solidFill>
                  <a:srgbClr val="FFFFFF"/>
                </a:solidFill>
                <a:latin typeface="Century Gothic" panose="020B0502020202020204"/>
              </a:rPr>
              <a:t>24</a:t>
            </a:r>
          </a:p>
        </p:txBody>
      </p:sp>
      <p:pic>
        <p:nvPicPr>
          <p:cNvPr id="88" name="Audio 87">
            <a:hlinkClick r:id="" action="ppaction://media"/>
            <a:extLst>
              <a:ext uri="{FF2B5EF4-FFF2-40B4-BE49-F238E27FC236}">
                <a16:creationId xmlns:a16="http://schemas.microsoft.com/office/drawing/2014/main" id="{E44AF3A3-F125-4E0A-98F0-682175C7A346}"/>
              </a:ext>
            </a:extLst>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11"/>
          <a:stretch>
            <a:fillRect/>
          </a:stretch>
        </p:blipFill>
        <p:spPr>
          <a:xfrm>
            <a:off x="11430000" y="6096000"/>
            <a:ext cx="609600" cy="609600"/>
          </a:xfrm>
          <a:prstGeom prst="rect">
            <a:avLst/>
          </a:prstGeom>
        </p:spPr>
      </p:pic>
      <p:pic>
        <p:nvPicPr>
          <p:cNvPr id="89" name="Picture 88" descr="A person sitting at a table using a computer&#10;&#10;Description automatically generated">
            <a:extLst>
              <a:ext uri="{FF2B5EF4-FFF2-40B4-BE49-F238E27FC236}">
                <a16:creationId xmlns:a16="http://schemas.microsoft.com/office/drawing/2014/main" id="{A582ACFE-9BD7-4EFA-B6A4-D01BF9D26845}"/>
              </a:ext>
            </a:extLst>
          </p:cNvPr>
          <p:cNvPicPr>
            <a:picLocks noChangeAspect="1"/>
          </p:cNvPicPr>
          <p:nvPr>
            <p:custDataLst>
              <p:tags r:id="rId6"/>
            </p:custDataLst>
          </p:nvPr>
        </p:nvPicPr>
        <p:blipFill>
          <a:blip r:embed="rId12">
            <a:extLst>
              <a:ext uri="{28A0092B-C50C-407E-A947-70E740481C1C}">
                <a14:useLocalDpi xmlns:a14="http://schemas.microsoft.com/office/drawing/2010/main" val="0"/>
              </a:ext>
            </a:extLst>
          </a:blip>
          <a:stretch>
            <a:fillRect/>
          </a:stretch>
        </p:blipFill>
        <p:spPr>
          <a:xfrm>
            <a:off x="0" y="747422"/>
            <a:ext cx="4484535" cy="4918323"/>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ADC8383B-E9BA-4606-9CB7-50BF4B160B06}"/>
              </a:ext>
            </a:extLst>
          </p:cNvPr>
          <p:cNvSpPr/>
          <p:nvPr>
            <p:custDataLst>
              <p:tags r:id="rId7"/>
            </p:custDataLst>
          </p:nvPr>
        </p:nvSpPr>
        <p:spPr>
          <a:xfrm>
            <a:off x="4583730" y="5464507"/>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noProof="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352BB53A-1743-4FDF-9167-55BD40AD2211}"/>
              </a:ext>
            </a:extLst>
          </p:cNvPr>
          <p:cNvSpPr/>
          <p:nvPr>
            <p:custDataLst>
              <p:tags r:id="rId8"/>
            </p:custDataLst>
          </p:nvPr>
        </p:nvSpPr>
        <p:spPr>
          <a:xfrm>
            <a:off x="9944954" y="5464507"/>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noProof="1"/>
              <a:t>  </a:t>
            </a:r>
            <a:r>
              <a:rPr lang="en-CA" sz="1200" b="1" noProof="1">
                <a:solidFill>
                  <a:schemeClr val="tx2"/>
                </a:solidFill>
              </a:rPr>
              <a:t>Suivant</a:t>
            </a:r>
          </a:p>
        </p:txBody>
      </p:sp>
    </p:spTree>
    <p:extLst>
      <p:ext uri="{BB962C8B-B14F-4D97-AF65-F5344CB8AC3E}">
        <p14:creationId xmlns:p14="http://schemas.microsoft.com/office/powerpoint/2010/main" val="2828659238"/>
      </p:ext>
    </p:extLst>
  </p:cSld>
  <p:clrMapOvr>
    <a:masterClrMapping/>
  </p:clrMapOvr>
  <p:transition spd="med" advTm="42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custDataLst>
              <p:tags r:id="rId1"/>
            </p:custDataLst>
          </p:nvPr>
        </p:nvSpPr>
        <p:spPr>
          <a:xfrm>
            <a:off x="1938969" y="667503"/>
            <a:ext cx="8350785" cy="534800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14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ea typeface="+mn-ea"/>
                <a:cs typeface="+mn-cs"/>
              </a:rPr>
              <a:t>Lorsqu’un problème est soulevé, le comité devrait se renseigner pour :</a:t>
            </a:r>
          </a:p>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endParaRPr kumimoji="0" lang="fr-CA" sz="2000" b="0" i="0" u="none" strike="noStrike" kern="1200" cap="none" spc="0" normalizeH="0" baseline="0" noProof="1">
              <a:ln>
                <a:noFill/>
              </a:ln>
              <a:solidFill>
                <a:srgbClr val="000000"/>
              </a:solidFill>
              <a:effectLst/>
              <a:uLnTx/>
              <a:uFillTx/>
              <a:ea typeface="+mn-ea"/>
              <a:cs typeface="+mn-cs"/>
            </a:endParaRP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fr-CA" noProof="1">
                <a:solidFill>
                  <a:srgbClr val="000000"/>
                </a:solidFill>
              </a:rPr>
              <a:t>connaître l</a:t>
            </a:r>
            <a:r>
              <a:rPr kumimoji="0" lang="fr-CA" b="0" i="0" u="none" strike="noStrike" kern="1200" cap="none" spc="0" normalizeH="0" baseline="0" noProof="1">
                <a:ln>
                  <a:noFill/>
                </a:ln>
                <a:solidFill>
                  <a:srgbClr val="000000"/>
                </a:solidFill>
                <a:effectLst/>
                <a:uLnTx/>
                <a:uFillTx/>
                <a:ea typeface="+mn-ea"/>
                <a:cs typeface="+mn-cs"/>
              </a:rPr>
              <a:t>a raison ou la cause du problème;</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fr-CA" noProof="1">
                <a:solidFill>
                  <a:srgbClr val="000000"/>
                </a:solidFill>
              </a:rPr>
              <a:t>c</a:t>
            </a:r>
            <a:r>
              <a:rPr kumimoji="0" lang="fr-CA" b="0" i="0" u="none" strike="noStrike" kern="1200" cap="none" spc="0" normalizeH="0" baseline="0" noProof="1">
                <a:ln>
                  <a:noFill/>
                </a:ln>
                <a:solidFill>
                  <a:srgbClr val="000000"/>
                </a:solidFill>
                <a:effectLst/>
                <a:uLnTx/>
                <a:uFillTx/>
                <a:ea typeface="+mn-ea"/>
                <a:cs typeface="+mn-cs"/>
              </a:rPr>
              <a:t>omprendre l’impact réel ou possible du problème;</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fr-CA" noProof="1">
                <a:solidFill>
                  <a:srgbClr val="000000"/>
                </a:solidFill>
              </a:rPr>
              <a:t>savoir depuis combien de temps ce problème existe </a:t>
            </a:r>
            <a:r>
              <a:rPr kumimoji="0" lang="fr-CA" b="0" i="0" u="none" strike="noStrike" kern="1200" cap="none" spc="0" normalizeH="0" baseline="0" noProof="1">
                <a:ln>
                  <a:noFill/>
                </a:ln>
                <a:solidFill>
                  <a:srgbClr val="000000"/>
                </a:solidFill>
                <a:effectLst/>
                <a:uLnTx/>
                <a:uFillTx/>
                <a:ea typeface="+mn-ea"/>
                <a:cs typeface="+mn-cs"/>
              </a:rPr>
              <a:t>(a-t-il été soulevé dans des rapports antérieurs?);</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fr-CA" noProof="1">
                <a:solidFill>
                  <a:srgbClr val="000000"/>
                </a:solidFill>
              </a:rPr>
              <a:t>connaître l’opinion de l’auditeur sur la façon de traiter le problème</a:t>
            </a:r>
            <a:r>
              <a:rPr kumimoji="0" lang="fr-CA" b="0" i="0" u="none" strike="noStrike" kern="1200" cap="none" spc="0" normalizeH="0" baseline="0" noProof="1">
                <a:ln>
                  <a:noFill/>
                </a:ln>
                <a:solidFill>
                  <a:srgbClr val="000000"/>
                </a:solidFill>
                <a:effectLst/>
                <a:uLnTx/>
                <a:uFillTx/>
                <a:ea typeface="+mn-ea"/>
                <a:cs typeface="+mn-cs"/>
              </a:rPr>
              <a:t>;</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fr-CA" noProof="1">
                <a:solidFill>
                  <a:srgbClr val="000000"/>
                </a:solidFill>
              </a:rPr>
              <a:t>savoir de quelle façon la direction traite le problème</a:t>
            </a:r>
            <a:r>
              <a:rPr kumimoji="0" lang="fr-CA" b="0" i="0" u="none" strike="noStrike" kern="1200" cap="none" spc="0" normalizeH="0" baseline="0" noProof="1">
                <a:ln>
                  <a:noFill/>
                </a:ln>
                <a:solidFill>
                  <a:srgbClr val="000000"/>
                </a:solidFill>
                <a:effectLst/>
                <a:uLnTx/>
                <a:uFillTx/>
                <a:ea typeface="+mn-ea"/>
                <a:cs typeface="+mn-cs"/>
              </a:rPr>
              <a:t>;</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fr-CA" noProof="1">
                <a:solidFill>
                  <a:srgbClr val="000000"/>
                </a:solidFill>
              </a:rPr>
              <a:t>comprendre comment évaluer l’efficacité de la réponse</a:t>
            </a:r>
            <a:r>
              <a:rPr kumimoji="0" lang="fr-CA" b="0" i="0" u="none" strike="noStrike" kern="1200" cap="none" spc="0" normalizeH="0" baseline="0" noProof="1">
                <a:ln>
                  <a:noFill/>
                </a:ln>
                <a:solidFill>
                  <a:srgbClr val="000000"/>
                </a:solidFill>
                <a:effectLst/>
                <a:uLnTx/>
                <a:uFillTx/>
                <a:ea typeface="+mn-ea"/>
                <a:cs typeface="+mn-cs"/>
              </a:rPr>
              <a:t>;</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fr-CA" noProof="1">
                <a:solidFill>
                  <a:srgbClr val="000000"/>
                </a:solidFill>
              </a:rPr>
              <a:t>savoir si ce problème est indicatif du caractère inadéquat de la surveillance des risques et du </a:t>
            </a:r>
            <a:r>
              <a:rPr kumimoji="0" lang="fr-CA" b="0" i="0" u="none" strike="noStrike" kern="1200" cap="none" spc="0" normalizeH="0" baseline="0" noProof="1">
                <a:ln>
                  <a:noFill/>
                </a:ln>
                <a:solidFill>
                  <a:srgbClr val="000000"/>
                </a:solidFill>
                <a:effectLst/>
                <a:uLnTx/>
                <a:uFillTx/>
                <a:ea typeface="+mn-ea"/>
                <a:cs typeface="+mn-cs"/>
              </a:rPr>
              <a:t>contrôle interne en place.</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endParaRPr kumimoji="0" lang="fr-CA" sz="2000" b="0" i="0" u="none" strike="noStrike" kern="1200" cap="none" spc="0" normalizeH="0" baseline="0" noProof="1">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14000"/>
              </a:lnSpc>
              <a:spcBef>
                <a:spcPts val="0"/>
              </a:spcBef>
              <a:spcAft>
                <a:spcPts val="0"/>
              </a:spcAft>
              <a:buClrTx/>
              <a:buSzTx/>
              <a:buFontTx/>
              <a:buNone/>
              <a:tabLst/>
              <a:defRPr/>
            </a:pPr>
            <a:endParaRPr kumimoji="0" lang="fr-CA" sz="1800" b="0" i="0" u="none" strike="noStrike" kern="1200" cap="none" spc="20" normalizeH="0" baseline="0" noProof="1">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000000"/>
              </a:solidFill>
              <a:effectLst/>
              <a:uLnTx/>
              <a:uFillTx/>
              <a:latin typeface="Roboto" panose="02000000000000000000" pitchFamily="2" charset="0"/>
              <a:ea typeface="+mn-ea"/>
              <a:cs typeface="+mn-cs"/>
            </a:endParaRPr>
          </a:p>
        </p:txBody>
      </p:sp>
      <p:sp>
        <p:nvSpPr>
          <p:cNvPr id="4" name="Slide Number Placeholder 1">
            <a:extLst>
              <a:ext uri="{FF2B5EF4-FFF2-40B4-BE49-F238E27FC236}">
                <a16:creationId xmlns:a16="http://schemas.microsoft.com/office/drawing/2014/main" id="{F4E78A6A-60D4-49C0-84FF-991BDBBD530D}"/>
              </a:ext>
            </a:extLst>
          </p:cNvPr>
          <p:cNvSpPr txBox="1">
            <a:spLocks/>
          </p:cNvSpPr>
          <p:nvPr>
            <p:custDataLst>
              <p:tags r:id="rId2"/>
            </p:custDataLst>
          </p:nvPr>
        </p:nvSpPr>
        <p:spPr>
          <a:xfrm>
            <a:off x="10771639" y="20402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25</a:t>
            </a:r>
          </a:p>
        </p:txBody>
      </p:sp>
      <p:pic>
        <p:nvPicPr>
          <p:cNvPr id="5" name="Audio 4">
            <a:hlinkClick r:id="" action="ppaction://media"/>
            <a:extLst>
              <a:ext uri="{FF2B5EF4-FFF2-40B4-BE49-F238E27FC236}">
                <a16:creationId xmlns:a16="http://schemas.microsoft.com/office/drawing/2014/main" id="{DC4EE880-4B52-4E2F-83B9-C1D3F84DF203}"/>
              </a:ext>
            </a:extLst>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10"/>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E77D24CC-E694-4815-B14B-EFA313D16DA6}"/>
              </a:ext>
            </a:extLst>
          </p:cNvPr>
          <p:cNvSpPr/>
          <p:nvPr>
            <p:custDataLst>
              <p:tags r:id="rId6"/>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0764AF9B-9F86-44E2-AC2F-8852D68FD915}"/>
              </a:ext>
            </a:extLst>
          </p:cNvPr>
          <p:cNvSpPr/>
          <p:nvPr>
            <p:custDataLst>
              <p:tags r:id="rId7"/>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2932929477"/>
      </p:ext>
    </p:extLst>
  </p:cSld>
  <p:clrMapOvr>
    <a:masterClrMapping/>
  </p:clrMapOvr>
  <p:transition spd="med" advTm="287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 action="ppaction://noaction"/>
          </p:cNvPr>
          <p:cNvSpPr/>
          <p:nvPr>
            <p:custDataLst>
              <p:tags r:id="rId2"/>
            </p:custDataLst>
          </p:nvPr>
        </p:nvSpPr>
        <p:spPr>
          <a:xfrm>
            <a:off x="-65678" y="0"/>
            <a:ext cx="2501496" cy="6858000"/>
          </a:xfrm>
          <a:prstGeom prst="rect">
            <a:avLst/>
          </a:prstGeom>
          <a:solidFill>
            <a:schemeClr val="tx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FFFFFF"/>
                </a:solidFill>
                <a:effectLst/>
                <a:uLnTx/>
                <a:uFillTx/>
                <a:ea typeface="+mn-ea"/>
                <a:cs typeface="+mn-cs"/>
              </a:rPr>
              <a:t>Qu’arrive-t-il s’il y a mésentente entre l’auditeur et la direction?</a:t>
            </a:r>
          </a:p>
        </p:txBody>
      </p:sp>
      <p:sp>
        <p:nvSpPr>
          <p:cNvPr id="92" name="Rectangle 91">
            <a:extLst>
              <a:ext uri="{FF2B5EF4-FFF2-40B4-BE49-F238E27FC236}">
                <a16:creationId xmlns:a16="http://schemas.microsoft.com/office/drawing/2014/main" id="{8CA4F2D4-F2C8-4E09-AF12-7BFB6D19BE46}"/>
              </a:ext>
            </a:extLst>
          </p:cNvPr>
          <p:cNvSpPr/>
          <p:nvPr>
            <p:custDataLst>
              <p:tags r:id="rId3"/>
            </p:custDataLst>
          </p:nvPr>
        </p:nvSpPr>
        <p:spPr>
          <a:xfrm>
            <a:off x="3006769" y="2036418"/>
            <a:ext cx="7353781" cy="2294859"/>
          </a:xfrm>
          <a:prstGeom prst="rect">
            <a:avLst/>
          </a:prstGeom>
        </p:spPr>
        <p:txBody>
          <a:bodyPr wrap="square">
            <a:spAutoFit/>
          </a:bodyPr>
          <a:lstStyle/>
          <a:p>
            <a:pPr marL="0" marR="0" lvl="0" indent="0" algn="l" defTabSz="457200" rtl="0" eaLnBrk="1" fontAlgn="auto" latinLnBrk="0" hangingPunct="1">
              <a:lnSpc>
                <a:spcPct val="114000"/>
              </a:lnSpc>
              <a:spcBef>
                <a:spcPts val="600"/>
              </a:spcBef>
              <a:spcAft>
                <a:spcPts val="600"/>
              </a:spcAft>
              <a:buClrTx/>
              <a:buSzTx/>
              <a:buFontTx/>
              <a:buNone/>
              <a:tabLst/>
              <a:defRPr/>
            </a:pPr>
            <a:r>
              <a:rPr lang="fr-CA" noProof="1">
                <a:solidFill>
                  <a:srgbClr val="000000"/>
                </a:solidFill>
              </a:rPr>
              <a:t>Un comité d’audit doit comprendre les problèmes que relèvent l’auditeur, les répercussions et les </a:t>
            </a:r>
            <a:r>
              <a:rPr kumimoji="0" lang="fr-CA" b="0" i="0" u="none" strike="noStrike" kern="1200" cap="none" spc="0" normalizeH="0" baseline="0" noProof="1">
                <a:ln>
                  <a:noFill/>
                </a:ln>
                <a:solidFill>
                  <a:srgbClr val="000000"/>
                </a:solidFill>
                <a:effectLst/>
                <a:uLnTx/>
                <a:uFillTx/>
                <a:ea typeface="+mn-ea"/>
                <a:cs typeface="+mn-cs"/>
              </a:rPr>
              <a:t>recommandations.  </a:t>
            </a: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fr-CA" b="0" i="0" u="none" strike="noStrike" kern="1200" cap="none" spc="0" normalizeH="0" baseline="0" noProof="1">
                <a:ln>
                  <a:noFill/>
                </a:ln>
                <a:solidFill>
                  <a:srgbClr val="000000"/>
                </a:solidFill>
                <a:effectLst/>
                <a:uLnTx/>
                <a:uFillTx/>
                <a:ea typeface="+mn-ea"/>
                <a:cs typeface="+mn-cs"/>
              </a:rPr>
              <a:t>Le comité doit aussi être au fait des défis et préoccupations de la direction.</a:t>
            </a: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fr-CA" b="0" i="0" u="none" strike="noStrike" kern="1200" cap="none" spc="0" normalizeH="0" baseline="0" noProof="1">
                <a:ln>
                  <a:noFill/>
                </a:ln>
                <a:solidFill>
                  <a:srgbClr val="000000"/>
                </a:solidFill>
                <a:effectLst/>
                <a:uLnTx/>
                <a:uFillTx/>
                <a:ea typeface="+mn-ea"/>
                <a:cs typeface="+mn-cs"/>
              </a:rPr>
              <a:t>Le principal objectif</a:t>
            </a:r>
            <a:r>
              <a:rPr kumimoji="0" lang="fr-CA" b="0" i="0" u="none" strike="noStrike" kern="1200" cap="none" spc="0" normalizeH="0" noProof="1">
                <a:ln>
                  <a:noFill/>
                </a:ln>
                <a:solidFill>
                  <a:srgbClr val="000000"/>
                </a:solidFill>
                <a:effectLst/>
                <a:uLnTx/>
                <a:uFillTx/>
                <a:ea typeface="+mn-ea"/>
                <a:cs typeface="+mn-cs"/>
              </a:rPr>
              <a:t> est d’éliminer ou d’atténuer les risques à un niveau que la municipalité juge </a:t>
            </a:r>
            <a:r>
              <a:rPr kumimoji="0" lang="fr-CA" b="0" i="0" u="none" strike="noStrike" kern="1200" cap="none" spc="0" normalizeH="0" baseline="0" noProof="1">
                <a:ln>
                  <a:noFill/>
                </a:ln>
                <a:solidFill>
                  <a:srgbClr val="000000"/>
                </a:solidFill>
                <a:effectLst/>
                <a:uLnTx/>
                <a:uFillTx/>
                <a:ea typeface="+mn-ea"/>
                <a:cs typeface="+mn-cs"/>
              </a:rPr>
              <a:t>acceptable.</a:t>
            </a:r>
          </a:p>
        </p:txBody>
      </p:sp>
      <p:sp>
        <p:nvSpPr>
          <p:cNvPr id="93" name="Slide Number Placeholder 1">
            <a:extLst>
              <a:ext uri="{FF2B5EF4-FFF2-40B4-BE49-F238E27FC236}">
                <a16:creationId xmlns:a16="http://schemas.microsoft.com/office/drawing/2014/main" id="{1F3E4F97-709B-49E6-B114-3AF04C0CAD67}"/>
              </a:ext>
            </a:extLst>
          </p:cNvPr>
          <p:cNvSpPr txBox="1">
            <a:spLocks/>
          </p:cNvSpPr>
          <p:nvPr>
            <p:custDataLst>
              <p:tags r:id="rId4"/>
            </p:custDataLst>
          </p:nvPr>
        </p:nvSpPr>
        <p:spPr>
          <a:xfrm>
            <a:off x="10716751" y="218238"/>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26</a:t>
            </a:r>
          </a:p>
        </p:txBody>
      </p:sp>
      <p:pic>
        <p:nvPicPr>
          <p:cNvPr id="2" name="Audio 1">
            <a:hlinkClick r:id="" action="ppaction://media"/>
            <a:extLst>
              <a:ext uri="{FF2B5EF4-FFF2-40B4-BE49-F238E27FC236}">
                <a16:creationId xmlns:a16="http://schemas.microsoft.com/office/drawing/2014/main" id="{3D545B4A-9FE0-4C63-BB34-7B53CE440AC9}"/>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DF16C95-638D-4704-890B-7DF37179E3C0}"/>
              </a:ext>
            </a:extLst>
          </p:cNvPr>
          <p:cNvSpPr/>
          <p:nvPr>
            <p:custDataLst>
              <p:tags r:id="rId8"/>
            </p:custDataLst>
          </p:nvPr>
        </p:nvSpPr>
        <p:spPr>
          <a:xfrm>
            <a:off x="2579073"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F249F675-9C60-43F9-B6AD-053762A6F109}"/>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2159129336"/>
      </p:ext>
    </p:extLst>
  </p:cSld>
  <p:clrMapOvr>
    <a:masterClrMapping/>
  </p:clrMapOvr>
  <p:transition spd="med" advTm="233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nodeType="afterEffect">
                                  <p:stCondLst>
                                    <p:cond delay="5500"/>
                                  </p:stCondLst>
                                  <p:childTnLst>
                                    <p:set>
                                      <p:cBhvr>
                                        <p:cTn id="9" dur="1" fill="hold">
                                          <p:stCondLst>
                                            <p:cond delay="0"/>
                                          </p:stCondLst>
                                        </p:cTn>
                                        <p:tgtEl>
                                          <p:spTgt spid="92">
                                            <p:txEl>
                                              <p:pRg st="0" end="0"/>
                                            </p:txEl>
                                          </p:spTgt>
                                        </p:tgtEl>
                                        <p:attrNameLst>
                                          <p:attrName>style.visibility</p:attrName>
                                        </p:attrNameLst>
                                      </p:cBhvr>
                                      <p:to>
                                        <p:strVal val="visible"/>
                                      </p:to>
                                    </p:set>
                                  </p:childTnLst>
                                </p:cTn>
                              </p:par>
                            </p:childTnLst>
                          </p:cTn>
                        </p:par>
                        <p:par>
                          <p:cTn id="10" fill="hold">
                            <p:stCondLst>
                              <p:cond delay="5501"/>
                            </p:stCondLst>
                            <p:childTnLst>
                              <p:par>
                                <p:cTn id="11" presetID="1" presetClass="entr" presetSubtype="0" fill="hold" nodeType="afterEffect">
                                  <p:stCondLst>
                                    <p:cond delay="5000"/>
                                  </p:stCondLst>
                                  <p:childTnLst>
                                    <p:set>
                                      <p:cBhvr>
                                        <p:cTn id="12" dur="1" fill="hold">
                                          <p:stCondLst>
                                            <p:cond delay="0"/>
                                          </p:stCondLst>
                                        </p:cTn>
                                        <p:tgtEl>
                                          <p:spTgt spid="92">
                                            <p:txEl>
                                              <p:pRg st="1" end="1"/>
                                            </p:txEl>
                                          </p:spTgt>
                                        </p:tgtEl>
                                        <p:attrNameLst>
                                          <p:attrName>style.visibility</p:attrName>
                                        </p:attrNameLst>
                                      </p:cBhvr>
                                      <p:to>
                                        <p:strVal val="visible"/>
                                      </p:to>
                                    </p:set>
                                  </p:childTnLst>
                                </p:cTn>
                              </p:par>
                            </p:childTnLst>
                          </p:cTn>
                        </p:par>
                        <p:par>
                          <p:cTn id="13" fill="hold">
                            <p:stCondLst>
                              <p:cond delay="10501"/>
                            </p:stCondLst>
                            <p:childTnLst>
                              <p:par>
                                <p:cTn id="14" presetID="1" presetClass="entr" presetSubtype="0" fill="hold" nodeType="afterEffect">
                                  <p:stCondLst>
                                    <p:cond delay="4000"/>
                                  </p:stCondLst>
                                  <p:childTnLst>
                                    <p:set>
                                      <p:cBhvr>
                                        <p:cTn id="15" dur="1" fill="hold">
                                          <p:stCondLst>
                                            <p:cond delay="0"/>
                                          </p:stCondLst>
                                        </p:cTn>
                                        <p:tgtEl>
                                          <p:spTgt spid="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1"/>
            </p:custDataLst>
          </p:nvPr>
        </p:nvSpPr>
        <p:spPr>
          <a:xfrm>
            <a:off x="175848" y="1754368"/>
            <a:ext cx="4738262" cy="3349263"/>
          </a:xfrm>
        </p:spPr>
        <p:txBody>
          <a:bodyPr>
            <a:normAutofit/>
          </a:bodyPr>
          <a:lstStyle/>
          <a:p>
            <a:pPr marL="0" indent="0">
              <a:buNone/>
            </a:pPr>
            <a:endParaRPr lang="fr-CA" noProof="1"/>
          </a:p>
          <a:p>
            <a:pPr lvl="1"/>
            <a:r>
              <a:rPr lang="fr-CA" sz="3600" noProof="1"/>
              <a:t>Questions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custDataLst>
              <p:tags r:id="rId2"/>
            </p:custDataLst>
          </p:nvPr>
        </p:nvSpPr>
        <p:spPr>
          <a:xfrm>
            <a:off x="11163993" y="6385422"/>
            <a:ext cx="852955"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noProof="1">
                <a:solidFill>
                  <a:srgbClr val="FFFFFF"/>
                </a:solidFill>
                <a:latin typeface="Century Gothic" panose="020B0502020202020204"/>
              </a:rPr>
              <a:t>28</a:t>
            </a:r>
            <a:endPar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3"/>
            </p:custDataLst>
          </p:nvPr>
        </p:nvPicPr>
        <p:blipFill>
          <a:blip r:embed="rId12" cstate="print">
            <a:extLst>
              <a:ext uri="{28A0092B-C50C-407E-A947-70E740481C1C}">
                <a14:useLocalDpi xmlns:a14="http://schemas.microsoft.com/office/drawing/2010/main" val="0"/>
              </a:ext>
            </a:extLst>
          </a:blip>
          <a:srcRect/>
          <a:stretch/>
        </p:blipFill>
        <p:spPr>
          <a:xfrm>
            <a:off x="2174336" y="3139005"/>
            <a:ext cx="3475177" cy="2001846"/>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4"/>
            </p:custDataLst>
          </p:nvPr>
        </p:nvSpPr>
        <p:spPr bwMode="gray"/>
        <p:txBody>
          <a:bodyPr/>
          <a:lstStyle/>
          <a:p>
            <a:r>
              <a:rPr lang="fr-CA" noProof="1"/>
              <a:t>Le quiz</a:t>
            </a:r>
          </a:p>
        </p:txBody>
      </p:sp>
      <p:pic>
        <p:nvPicPr>
          <p:cNvPr id="2" name="Audio 1">
            <a:hlinkClick r:id="" action="ppaction://media"/>
            <a:extLst>
              <a:ext uri="{FF2B5EF4-FFF2-40B4-BE49-F238E27FC236}">
                <a16:creationId xmlns:a16="http://schemas.microsoft.com/office/drawing/2014/main" id="{77ECBEA5-7CDB-4043-B43B-1F728BCFB65B}"/>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52E6F6DC-2210-440B-99BD-A7A4F56CD38B}"/>
              </a:ext>
            </a:extLst>
          </p:cNvPr>
          <p:cNvSpPr/>
          <p:nvPr>
            <p:custDataLst>
              <p:tags r:id="rId8"/>
            </p:custDataLst>
          </p:nvPr>
        </p:nvSpPr>
        <p:spPr>
          <a:xfrm>
            <a:off x="175848"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FE5817ED-1CB5-4AE0-A0DB-95266F3F918B}"/>
              </a:ext>
            </a:extLst>
          </p:cNvPr>
          <p:cNvSpPr/>
          <p:nvPr>
            <p:custDataLst>
              <p:tags r:id="rId9"/>
            </p:custDataLst>
          </p:nvPr>
        </p:nvSpPr>
        <p:spPr>
          <a:xfrm>
            <a:off x="5607404"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279795113"/>
      </p:ext>
    </p:extLst>
  </p:cSld>
  <p:clrMapOvr>
    <a:masterClrMapping/>
  </p:clrMapOvr>
  <mc:AlternateContent xmlns:mc="http://schemas.openxmlformats.org/markup-compatibility/2006" xmlns:p14="http://schemas.microsoft.com/office/powerpoint/2010/main">
    <mc:Choice Requires="p14">
      <p:transition spd="slow" p14:dur="2000" advTm="5084"/>
    </mc:Choice>
    <mc:Fallback xmlns="">
      <p:transition spd="slow" advTm="5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noProof="1"/>
              <a:t>28</a:t>
            </a:r>
          </a:p>
        </p:txBody>
      </p:sp>
      <p:sp>
        <p:nvSpPr>
          <p:cNvPr id="3" name="Rectangle 2"/>
          <p:cNvSpPr/>
          <p:nvPr>
            <p:custDataLst>
              <p:tags r:id="rId2"/>
            </p:custDataLst>
          </p:nvPr>
        </p:nvSpPr>
        <p:spPr>
          <a:xfrm>
            <a:off x="3075189" y="782696"/>
            <a:ext cx="7797857" cy="4816703"/>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spcBef>
                <a:spcPts val="600"/>
              </a:spcBef>
              <a:spcAft>
                <a:spcPts val="600"/>
              </a:spcAft>
            </a:pPr>
            <a:r>
              <a:rPr lang="fr-CA" spc="20" noProof="1">
                <a:solidFill>
                  <a:srgbClr val="000000"/>
                </a:solidFill>
                <a:ea typeface="Roboto" panose="02000000000000000000" pitchFamily="2" charset="0"/>
              </a:rPr>
              <a:t>Parmi les éléments suivants, lequel n’est pas considéré comme un contrôle interne?</a:t>
            </a:r>
            <a:endParaRPr lang="fr-CA" spc="20" noProof="1">
              <a:ea typeface="Roboto" panose="02000000000000000000" pitchFamily="2" charset="0"/>
            </a:endParaRPr>
          </a:p>
          <a:p>
            <a:pPr marL="342900" indent="-342900">
              <a:lnSpc>
                <a:spcPct val="150000"/>
              </a:lnSpc>
              <a:buAutoNum type="alphaLcParenR"/>
            </a:pPr>
            <a:endParaRPr lang="fr-CA" noProof="1">
              <a:solidFill>
                <a:srgbClr val="000000"/>
              </a:solidFill>
            </a:endParaRPr>
          </a:p>
          <a:p>
            <a:pPr marL="342900" indent="-342900">
              <a:lnSpc>
                <a:spcPct val="150000"/>
              </a:lnSpc>
              <a:buFontTx/>
              <a:buAutoNum type="alphaLcParenR"/>
            </a:pPr>
            <a:r>
              <a:rPr lang="fr-CA" noProof="1">
                <a:solidFill>
                  <a:srgbClr val="000000"/>
                </a:solidFill>
              </a:rPr>
              <a:t>Séparation des tâches</a:t>
            </a:r>
          </a:p>
          <a:p>
            <a:pPr marL="342900" indent="-342900">
              <a:lnSpc>
                <a:spcPct val="150000"/>
              </a:lnSpc>
              <a:buAutoNum type="alphaLcParenR"/>
            </a:pPr>
            <a:r>
              <a:rPr lang="fr-CA" noProof="1">
                <a:solidFill>
                  <a:srgbClr val="000000"/>
                </a:solidFill>
              </a:rPr>
              <a:t>Chèques prénumérotés</a:t>
            </a:r>
          </a:p>
          <a:p>
            <a:pPr marL="342900" indent="-342900">
              <a:lnSpc>
                <a:spcPct val="150000"/>
              </a:lnSpc>
              <a:buAutoNum type="alphaLcParenR"/>
            </a:pPr>
            <a:r>
              <a:rPr lang="fr-CA" noProof="1">
                <a:solidFill>
                  <a:srgbClr val="000000"/>
                </a:solidFill>
              </a:rPr>
              <a:t>Code de conduite</a:t>
            </a:r>
          </a:p>
          <a:p>
            <a:pPr marL="342900" indent="-342900">
              <a:lnSpc>
                <a:spcPct val="150000"/>
              </a:lnSpc>
              <a:buAutoNum type="alphaLcParenR"/>
            </a:pPr>
            <a:r>
              <a:rPr lang="fr-CA" noProof="1"/>
              <a:t>Rapprochement mensuel de l’encaisse</a:t>
            </a:r>
          </a:p>
          <a:p>
            <a:pPr marL="342900" indent="-342900">
              <a:lnSpc>
                <a:spcPct val="150000"/>
              </a:lnSpc>
              <a:buAutoNum type="alphaLcParenR"/>
            </a:pPr>
            <a:r>
              <a:rPr lang="fr-CA" noProof="1"/>
              <a:t>Mots de passe informatiques</a:t>
            </a:r>
          </a:p>
          <a:p>
            <a:pPr marL="342900" indent="-342900">
              <a:lnSpc>
                <a:spcPct val="150000"/>
              </a:lnSpc>
              <a:buFontTx/>
              <a:buAutoNum type="alphaLcParenR"/>
            </a:pPr>
            <a:r>
              <a:rPr lang="fr-CA" noProof="1"/>
              <a:t>Politique de remboursement des dépenses</a:t>
            </a:r>
          </a:p>
          <a:p>
            <a:pPr marL="342900" indent="-342900">
              <a:lnSpc>
                <a:spcPct val="150000"/>
              </a:lnSpc>
              <a:buFontTx/>
              <a:buAutoNum type="alphaLcParenR"/>
            </a:pPr>
            <a:endParaRPr lang="fr-CA" noProof="1">
              <a:latin typeface="Lato" panose="020F0502020204030203"/>
            </a:endParaRPr>
          </a:p>
          <a:p>
            <a:pPr>
              <a:lnSpc>
                <a:spcPct val="150000"/>
              </a:lnSpc>
            </a:pPr>
            <a:endParaRPr lang="fr-CA" noProof="1">
              <a:solidFill>
                <a:srgbClr val="000000"/>
              </a:solidFill>
              <a:highlight>
                <a:srgbClr val="FFFF00"/>
              </a:highlight>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73A886E3-6F3C-4747-A127-6CF944FF36F8}"/>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7CB193BD-E48D-415D-BAB7-CB168CF557C6}"/>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24234265-AE06-4F4F-984B-3F221CEA4A46}"/>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883525089"/>
      </p:ext>
    </p:extLst>
  </p:cSld>
  <p:clrMapOvr>
    <a:masterClrMapping/>
  </p:clrMapOvr>
  <mc:AlternateContent xmlns:mc="http://schemas.openxmlformats.org/markup-compatibility/2006" xmlns:p14="http://schemas.microsoft.com/office/powerpoint/2010/main">
    <mc:Choice Requires="p14">
      <p:transition spd="slow" p14:dur="2000" advTm="16653"/>
    </mc:Choice>
    <mc:Fallback xmlns="">
      <p:transition spd="slow" advTm="16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1"/>
            </p:custDataLst>
          </p:nvPr>
        </p:nvSpPr>
        <p:spPr bwMode="gray">
          <a:xfrm>
            <a:off x="7859469" y="1454727"/>
            <a:ext cx="3863221" cy="2039760"/>
          </a:xfrm>
        </p:spPr>
        <p:txBody>
          <a:bodyPr/>
          <a:lstStyle/>
          <a:p>
            <a:r>
              <a:rPr lang="fr-CA" noProof="1"/>
              <a:t>Risques et contrôles internes</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2"/>
            </p:custDataLst>
          </p:nvPr>
        </p:nvSpPr>
        <p:spPr bwMode="gray">
          <a:xfrm>
            <a:off x="7635241" y="3708115"/>
            <a:ext cx="4087450" cy="1415429"/>
          </a:xfrm>
        </p:spPr>
        <p:txBody>
          <a:bodyPr>
            <a:normAutofit/>
          </a:bodyPr>
          <a:lstStyle/>
          <a:p>
            <a:pPr marL="91440" algn="just">
              <a:lnSpc>
                <a:spcPct val="150000"/>
              </a:lnSpc>
              <a:spcBef>
                <a:spcPts val="600"/>
              </a:spcBef>
              <a:spcAft>
                <a:spcPts val="600"/>
              </a:spcAft>
            </a:pPr>
            <a:endParaRPr lang="fr-CA" sz="2800" spc="20" noProof="1">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fr-CA"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3"/>
            </p:custDataLst>
          </p:nvPr>
        </p:nvSpPr>
        <p:spPr>
          <a:xfrm>
            <a:off x="-42048" y="1885219"/>
            <a:ext cx="5993961" cy="4035611"/>
          </a:xfrm>
        </p:spPr>
        <p:txBody>
          <a:bodyPr>
            <a:normAutofit/>
          </a:bodyPr>
          <a:lstStyle/>
          <a:p>
            <a:pPr marL="262890" lvl="1" indent="0">
              <a:lnSpc>
                <a:spcPct val="150000"/>
              </a:lnSpc>
              <a:spcBef>
                <a:spcPts val="600"/>
              </a:spcBef>
              <a:spcAft>
                <a:spcPts val="600"/>
              </a:spcAft>
              <a:buNone/>
            </a:pPr>
            <a:endParaRPr lang="fr-CA" sz="4500" spc="20" noProof="1">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fr-CA" sz="1700" noProof="1">
                <a:ea typeface="Roboto" panose="02000000000000000000" pitchFamily="2" charset="0"/>
              </a:rPr>
              <a:t>Qu’entend-on par « risques »?</a:t>
            </a:r>
          </a:p>
          <a:p>
            <a:pPr marL="1371600" lvl="2" indent="-457200">
              <a:spcBef>
                <a:spcPts val="600"/>
              </a:spcBef>
              <a:spcAft>
                <a:spcPts val="600"/>
              </a:spcAft>
              <a:buFont typeface="Arial Black" panose="020B0A04020102020204" pitchFamily="34" charset="0"/>
              <a:buChar char="›"/>
            </a:pPr>
            <a:r>
              <a:rPr lang="fr-CA" sz="1700" noProof="1">
                <a:ea typeface="Roboto" panose="02000000000000000000" pitchFamily="2" charset="0"/>
              </a:rPr>
              <a:t>Qu’entend-on par « contrôles internes »? </a:t>
            </a:r>
          </a:p>
          <a:p>
            <a:pPr marL="1371600" lvl="2" indent="-457200">
              <a:spcBef>
                <a:spcPts val="600"/>
              </a:spcBef>
              <a:spcAft>
                <a:spcPts val="600"/>
              </a:spcAft>
              <a:buFont typeface="Arial Black" panose="020B0A04020102020204" pitchFamily="34" charset="0"/>
              <a:buChar char="›"/>
            </a:pPr>
            <a:r>
              <a:rPr lang="fr-CA" sz="1700" noProof="1"/>
              <a:t>Quels sont les composants d’un système de contrôle interne efficace?</a:t>
            </a:r>
          </a:p>
          <a:p>
            <a:pPr marL="1371600" lvl="2" indent="-457200">
              <a:spcBef>
                <a:spcPts val="600"/>
              </a:spcBef>
              <a:spcAft>
                <a:spcPts val="600"/>
              </a:spcAft>
              <a:buFont typeface="Arial Black" panose="020B0A04020102020204" pitchFamily="34" charset="0"/>
              <a:buChar char="›"/>
            </a:pPr>
            <a:r>
              <a:rPr lang="fr-CA" sz="1700" noProof="1"/>
              <a:t>Votre organisation dispose-t-elle de contrôles efficaces?</a:t>
            </a:r>
          </a:p>
          <a:p>
            <a:pPr marL="1371600" lvl="2" indent="-457200">
              <a:spcBef>
                <a:spcPts val="600"/>
              </a:spcBef>
              <a:spcAft>
                <a:spcPts val="600"/>
              </a:spcAft>
              <a:buFont typeface="Arial Black" panose="020B0A04020102020204" pitchFamily="34" charset="0"/>
              <a:buChar char="›"/>
            </a:pPr>
            <a:r>
              <a:rPr lang="fr-CA" sz="1700" noProof="1"/>
              <a:t>Quel est le rôle du comité?</a:t>
            </a:r>
          </a:p>
          <a:p>
            <a:pPr marL="914400" lvl="2" indent="0">
              <a:spcBef>
                <a:spcPts val="600"/>
              </a:spcBef>
              <a:spcAft>
                <a:spcPts val="600"/>
              </a:spcAft>
              <a:buNone/>
            </a:pPr>
            <a:endParaRPr lang="fr-CA" sz="2400" noProof="1">
              <a:latin typeface="Lato"/>
            </a:endParaRPr>
          </a:p>
          <a:p>
            <a:pPr marL="914400" lvl="2" indent="0">
              <a:spcBef>
                <a:spcPts val="600"/>
              </a:spcBef>
              <a:spcAft>
                <a:spcPts val="600"/>
              </a:spcAft>
              <a:buNone/>
            </a:pPr>
            <a:endParaRPr lang="fr-CA" sz="3800" noProof="1">
              <a:latin typeface="Calibri" panose="020F0502020204030204" pitchFamily="34" charset="0"/>
            </a:endParaRPr>
          </a:p>
          <a:p>
            <a:endParaRPr lang="fr-CA"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4"/>
            </p:custDataLst>
          </p:nvPr>
        </p:nvSpPr>
        <p:spPr>
          <a:xfrm>
            <a:off x="11056331" y="202043"/>
            <a:ext cx="838199" cy="767687"/>
          </a:xfrm>
          <a:solidFill>
            <a:schemeClr val="accent2">
              <a:lumMod val="7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rPr>
              <a:t>2</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5"/>
            </p:custDataLst>
          </p:nvPr>
        </p:nvPicPr>
        <p:blipFill rotWithShape="1">
          <a:blip r:embed="rId13"/>
          <a:srcRect/>
          <a:stretch>
            <a:fillRect/>
          </a:stretch>
        </p:blipFill>
        <p:spPr>
          <a:xfrm>
            <a:off x="4846936" y="1304911"/>
            <a:ext cx="3323285" cy="2296390"/>
          </a:xfrm>
          <a:ln>
            <a:solidFill>
              <a:schemeClr val="accent1"/>
            </a:solidFill>
          </a:ln>
        </p:spPr>
      </p:pic>
      <p:pic>
        <p:nvPicPr>
          <p:cNvPr id="8" name="Audio 7">
            <a:hlinkClick r:id="" action="ppaction://media"/>
            <a:extLst>
              <a:ext uri="{FF2B5EF4-FFF2-40B4-BE49-F238E27FC236}">
                <a16:creationId xmlns:a16="http://schemas.microsoft.com/office/drawing/2014/main" id="{F2B01819-D7F6-440C-BDB0-F7F705966A85}"/>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002CB697-AA97-4B3E-9767-D60B5AFFE4E8}"/>
              </a:ext>
            </a:extLst>
          </p:cNvPr>
          <p:cNvSpPr/>
          <p:nvPr>
            <p:custDataLst>
              <p:tags r:id="rId9"/>
            </p:custDataLst>
          </p:nvPr>
        </p:nvSpPr>
        <p:spPr>
          <a:xfrm>
            <a:off x="15240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3AD39B4A-D469-4CC0-AB2F-20CF50F13B1E}"/>
              </a:ext>
            </a:extLst>
          </p:cNvPr>
          <p:cNvSpPr/>
          <p:nvPr>
            <p:custDataLst>
              <p:tags r:id="rId10"/>
            </p:custDataLst>
          </p:nvPr>
        </p:nvSpPr>
        <p:spPr>
          <a:xfrm>
            <a:off x="5537069"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009628543"/>
      </p:ext>
    </p:extLst>
  </p:cSld>
  <p:clrMapOvr>
    <a:masterClrMapping/>
  </p:clrMapOvr>
  <mc:AlternateContent xmlns:mc="http://schemas.openxmlformats.org/markup-compatibility/2006" xmlns:p14="http://schemas.microsoft.com/office/powerpoint/2010/main">
    <mc:Choice Requires="p14">
      <p:transition spd="slow" p14:dur="2000" advTm="18232"/>
    </mc:Choice>
    <mc:Fallback xmlns="">
      <p:transition spd="slow" advTm="1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615266" y="1668689"/>
            <a:ext cx="1760312" cy="3520622"/>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fr-CA" noProof="1"/>
              <a:t>29</a:t>
            </a:r>
          </a:p>
        </p:txBody>
      </p:sp>
      <p:sp>
        <p:nvSpPr>
          <p:cNvPr id="3" name="Rectangle 2"/>
          <p:cNvSpPr/>
          <p:nvPr>
            <p:custDataLst>
              <p:tags r:id="rId3"/>
            </p:custDataLst>
          </p:nvPr>
        </p:nvSpPr>
        <p:spPr>
          <a:xfrm>
            <a:off x="3320919" y="1357110"/>
            <a:ext cx="4972292" cy="1764329"/>
          </a:xfrm>
          <a:prstGeom prst="rect">
            <a:avLst/>
          </a:prstGeom>
        </p:spPr>
        <p:txBody>
          <a:bodyPr wrap="square">
            <a:spAutoFit/>
          </a:bodyPr>
          <a:lstStyle/>
          <a:p>
            <a:pPr marL="91440">
              <a:lnSpc>
                <a:spcPct val="150000"/>
              </a:lnSpc>
              <a:spcBef>
                <a:spcPts val="600"/>
              </a:spcBef>
              <a:spcAft>
                <a:spcPts val="600"/>
              </a:spcAft>
            </a:pPr>
            <a:endParaRPr lang="fr-CA" sz="3200" spc="20" noProof="1">
              <a:latin typeface="Roboto" panose="02000000000000000000" pitchFamily="2" charset="0"/>
              <a:ea typeface="Roboto" panose="02000000000000000000" pitchFamily="2" charset="0"/>
            </a:endParaRPr>
          </a:p>
          <a:p>
            <a:pPr marL="91440">
              <a:lnSpc>
                <a:spcPct val="150000"/>
              </a:lnSpc>
              <a:spcBef>
                <a:spcPts val="600"/>
              </a:spcBef>
              <a:spcAft>
                <a:spcPts val="600"/>
              </a:spcAft>
            </a:pPr>
            <a:r>
              <a:rPr lang="fr-CA" spc="20" noProof="1">
                <a:latin typeface="+mj-lt"/>
                <a:ea typeface="Roboto" panose="02000000000000000000" pitchFamily="2" charset="0"/>
              </a:rPr>
              <a:t>Ils sont tous considérés comme des </a:t>
            </a:r>
            <a:r>
              <a:rPr lang="fr-CA" spc="20" noProof="1">
                <a:solidFill>
                  <a:srgbClr val="000000"/>
                </a:solidFill>
                <a:ea typeface="Roboto" panose="02000000000000000000" pitchFamily="2" charset="0"/>
              </a:rPr>
              <a:t>contrôles internes.</a:t>
            </a:r>
            <a:endParaRPr lang="fr-CA" noProof="1">
              <a:solidFill>
                <a:srgbClr val="000000"/>
              </a:solidFill>
              <a:latin typeface="Roboto" panose="02000000000000000000" pitchFamily="2" charset="0"/>
            </a:endParaRPr>
          </a:p>
        </p:txBody>
      </p:sp>
      <p:pic>
        <p:nvPicPr>
          <p:cNvPr id="7" name="Audio 6">
            <a:hlinkClick r:id="" action="ppaction://media"/>
            <a:extLst>
              <a:ext uri="{FF2B5EF4-FFF2-40B4-BE49-F238E27FC236}">
                <a16:creationId xmlns:a16="http://schemas.microsoft.com/office/drawing/2014/main" id="{97972B91-83CB-4BB9-A7B1-C0BD6B140DED}"/>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5857842A-E907-4BE8-AAAD-A392C0D19C09}"/>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D36B7B5C-6378-4050-AEA0-B603701C52F8}"/>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217033393"/>
      </p:ext>
    </p:extLst>
  </p:cSld>
  <p:clrMapOvr>
    <a:masterClrMapping/>
  </p:clrMapOvr>
  <mc:AlternateContent xmlns:mc="http://schemas.openxmlformats.org/markup-compatibility/2006" xmlns:p14="http://schemas.microsoft.com/office/powerpoint/2010/main">
    <mc:Choice Requires="p14">
      <p:transition spd="slow" p14:dur="2000" advTm="4722"/>
    </mc:Choice>
    <mc:Fallback xmlns="">
      <p:transition spd="slow" advTm="4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noProof="1"/>
              <a:t>30</a:t>
            </a:r>
          </a:p>
        </p:txBody>
      </p:sp>
      <p:sp>
        <p:nvSpPr>
          <p:cNvPr id="3" name="Rectangle 2"/>
          <p:cNvSpPr/>
          <p:nvPr>
            <p:custDataLst>
              <p:tags r:id="rId2"/>
            </p:custDataLst>
          </p:nvPr>
        </p:nvSpPr>
        <p:spPr>
          <a:xfrm>
            <a:off x="2992063" y="1771910"/>
            <a:ext cx="6782782" cy="2985433"/>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lnSpc>
                <a:spcPct val="150000"/>
              </a:lnSpc>
              <a:spcBef>
                <a:spcPts val="600"/>
              </a:spcBef>
              <a:spcAft>
                <a:spcPts val="600"/>
              </a:spcAft>
            </a:pPr>
            <a:r>
              <a:rPr lang="fr-CA" sz="2000" spc="20" noProof="1">
                <a:solidFill>
                  <a:srgbClr val="000000"/>
                </a:solidFill>
                <a:ea typeface="Roboto" panose="02000000000000000000" pitchFamily="2" charset="0"/>
              </a:rPr>
              <a:t>Chaque année, l’auditeur externe exprime une opinion sur les états financiers. Nous n’avons pas besoin d’autres examens de nos contrôles internes.</a:t>
            </a:r>
          </a:p>
          <a:p>
            <a:pPr marL="91440">
              <a:lnSpc>
                <a:spcPct val="150000"/>
              </a:lnSpc>
              <a:spcBef>
                <a:spcPts val="600"/>
              </a:spcBef>
              <a:spcAft>
                <a:spcPts val="600"/>
              </a:spcAft>
            </a:pPr>
            <a:r>
              <a:rPr lang="fr-CA" sz="2800" b="1" spc="20" noProof="1">
                <a:solidFill>
                  <a:srgbClr val="000000"/>
                </a:solidFill>
                <a:ea typeface="Roboto" panose="02000000000000000000" pitchFamily="2" charset="0"/>
              </a:rPr>
              <a:t>Vrai ou faux</a:t>
            </a:r>
            <a:endParaRPr lang="fr-CA" sz="2800" b="1" spc="20" noProof="1">
              <a:ea typeface="Roboto" panose="02000000000000000000" pitchFamily="2" charset="0"/>
            </a:endParaRPr>
          </a:p>
          <a:p>
            <a:endParaRPr lang="fr-CA" noProof="1">
              <a:solidFill>
                <a:srgbClr val="000000"/>
              </a:solidFill>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F372718B-BE46-4E79-8A4B-9605EA838F19}"/>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7B9BAC55-8095-46B2-B9CE-71C143784BE4}"/>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43669E30-D72A-4EAF-9999-B8B336A9E0F4}"/>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2911565188"/>
      </p:ext>
    </p:extLst>
  </p:cSld>
  <p:clrMapOvr>
    <a:masterClrMapping/>
  </p:clrMapOvr>
  <mc:AlternateContent xmlns:mc="http://schemas.openxmlformats.org/markup-compatibility/2006" xmlns:p14="http://schemas.microsoft.com/office/powerpoint/2010/main">
    <mc:Choice Requires="p14">
      <p:transition spd="slow" p14:dur="2000" advTm="12126"/>
    </mc:Choice>
    <mc:Fallback xmlns="">
      <p:transition spd="slow" advTm="12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704457" y="1618898"/>
            <a:ext cx="1506971" cy="3013941"/>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fr-CA" noProof="1"/>
              <a:t>31</a:t>
            </a:r>
          </a:p>
        </p:txBody>
      </p:sp>
      <p:sp>
        <p:nvSpPr>
          <p:cNvPr id="3" name="Rectangle 2"/>
          <p:cNvSpPr/>
          <p:nvPr>
            <p:custDataLst>
              <p:tags r:id="rId3"/>
            </p:custDataLst>
          </p:nvPr>
        </p:nvSpPr>
        <p:spPr>
          <a:xfrm>
            <a:off x="1608463" y="894456"/>
            <a:ext cx="5920503" cy="4016484"/>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lnSpc>
                <a:spcPct val="150000"/>
              </a:lnSpc>
              <a:spcBef>
                <a:spcPts val="600"/>
              </a:spcBef>
              <a:spcAft>
                <a:spcPts val="600"/>
              </a:spcAft>
            </a:pPr>
            <a:r>
              <a:rPr lang="fr-CA" spc="20" noProof="1">
                <a:solidFill>
                  <a:srgbClr val="000000"/>
                </a:solidFill>
                <a:ea typeface="Roboto" panose="02000000000000000000" pitchFamily="2" charset="0"/>
              </a:rPr>
              <a:t>Faux</a:t>
            </a:r>
          </a:p>
          <a:p>
            <a:pPr marL="91440">
              <a:lnSpc>
                <a:spcPct val="150000"/>
              </a:lnSpc>
              <a:spcBef>
                <a:spcPts val="600"/>
              </a:spcBef>
              <a:spcAft>
                <a:spcPts val="600"/>
              </a:spcAft>
            </a:pPr>
            <a:r>
              <a:rPr lang="fr-CA" noProof="1"/>
              <a:t>Les auditeurs doivent </a:t>
            </a:r>
            <a:r>
              <a:rPr lang="fr-CA" sz="1800" noProof="1">
                <a:solidFill>
                  <a:srgbClr val="000000"/>
                </a:solidFill>
              </a:rPr>
              <a:t>acquérir une compréhension des contrôles internes </a:t>
            </a:r>
            <a:r>
              <a:rPr lang="fr-CA" sz="1800" u="sng" noProof="1">
                <a:solidFill>
                  <a:srgbClr val="000000"/>
                </a:solidFill>
              </a:rPr>
              <a:t>suffisante</a:t>
            </a:r>
            <a:r>
              <a:rPr lang="fr-CA" sz="1800" noProof="1">
                <a:solidFill>
                  <a:srgbClr val="000000"/>
                </a:solidFill>
              </a:rPr>
              <a:t> pour planifier leur audit</a:t>
            </a:r>
            <a:r>
              <a:rPr lang="fr-CA" noProof="1"/>
              <a:t>.  </a:t>
            </a:r>
          </a:p>
          <a:p>
            <a:pPr marL="91440">
              <a:lnSpc>
                <a:spcPct val="150000"/>
              </a:lnSpc>
              <a:spcBef>
                <a:spcPts val="600"/>
              </a:spcBef>
              <a:spcAft>
                <a:spcPts val="600"/>
              </a:spcAft>
            </a:pPr>
            <a:r>
              <a:rPr lang="fr-CA" spc="20" noProof="1">
                <a:ea typeface="Roboto" panose="02000000000000000000" pitchFamily="2" charset="0"/>
              </a:rPr>
              <a:t>Les audits ne sont pas conçus pour établir ou fournir une opinion sur l’efficacité du système de contrôle interne.</a:t>
            </a:r>
          </a:p>
          <a:p>
            <a:endParaRPr lang="fr-CA" noProof="1">
              <a:solidFill>
                <a:srgbClr val="000000"/>
              </a:solidFill>
              <a:latin typeface="Roboto" panose="02000000000000000000" pitchFamily="2" charset="0"/>
            </a:endParaRPr>
          </a:p>
        </p:txBody>
      </p:sp>
      <p:pic>
        <p:nvPicPr>
          <p:cNvPr id="4" name="Audio 3">
            <a:hlinkClick r:id="" action="ppaction://media"/>
            <a:extLst>
              <a:ext uri="{FF2B5EF4-FFF2-40B4-BE49-F238E27FC236}">
                <a16:creationId xmlns:a16="http://schemas.microsoft.com/office/drawing/2014/main" id="{0CCCA132-E0FB-4B9D-84E7-8C547DECCF1C}"/>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C0FE1CAD-01C2-41AF-BFE7-08F8017FAA35}"/>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8BDD2E12-7449-4E61-A405-C3D9A6E66AE9}"/>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4178955678"/>
      </p:ext>
    </p:extLst>
  </p:cSld>
  <p:clrMapOvr>
    <a:masterClrMapping/>
  </p:clrMapOvr>
  <mc:AlternateContent xmlns:mc="http://schemas.openxmlformats.org/markup-compatibility/2006" xmlns:p14="http://schemas.microsoft.com/office/powerpoint/2010/main">
    <mc:Choice Requires="p14">
      <p:transition spd="slow" p14:dur="2000" advTm="22610"/>
    </mc:Choice>
    <mc:Fallback xmlns="">
      <p:transition spd="slow" advTm="22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noProof="1"/>
              <a:t>32</a:t>
            </a:r>
          </a:p>
        </p:txBody>
      </p:sp>
      <p:sp>
        <p:nvSpPr>
          <p:cNvPr id="3" name="Rectangle 2"/>
          <p:cNvSpPr/>
          <p:nvPr>
            <p:custDataLst>
              <p:tags r:id="rId2"/>
            </p:custDataLst>
          </p:nvPr>
        </p:nvSpPr>
        <p:spPr>
          <a:xfrm>
            <a:off x="3075189" y="782696"/>
            <a:ext cx="7797857" cy="5319405"/>
          </a:xfrm>
          <a:prstGeom prst="rect">
            <a:avLst/>
          </a:prstGeom>
        </p:spPr>
        <p:txBody>
          <a:bodyPr wrap="square">
            <a:spAutoFit/>
          </a:bodyPr>
          <a:lstStyle/>
          <a:p>
            <a:endParaRPr lang="fr-CA" noProof="1">
              <a:solidFill>
                <a:srgbClr val="000000"/>
              </a:solidFill>
              <a:latin typeface="Roboto" panose="02000000000000000000" pitchFamily="2" charset="0"/>
            </a:endParaRPr>
          </a:p>
          <a:p>
            <a:pPr marL="91440">
              <a:spcBef>
                <a:spcPts val="600"/>
              </a:spcBef>
              <a:spcAft>
                <a:spcPts val="600"/>
              </a:spcAft>
            </a:pPr>
            <a:r>
              <a:rPr lang="fr-CA" sz="1600" spc="20" noProof="1">
                <a:solidFill>
                  <a:srgbClr val="000000"/>
                </a:solidFill>
                <a:ea typeface="Roboto" panose="02000000000000000000" pitchFamily="2" charset="0"/>
              </a:rPr>
              <a:t>L’auditeur doit fournir une lettre sur le contrôle interne ou à l’intention de la direction dans un format standard. Parmi les éléments suivants, lequel ne peut pas être inclus dans une lettre sur le contrôle interne?</a:t>
            </a:r>
            <a:endParaRPr lang="fr-CA" sz="1600" spc="20" noProof="1">
              <a:ea typeface="Roboto" panose="02000000000000000000" pitchFamily="2" charset="0"/>
            </a:endParaRPr>
          </a:p>
          <a:p>
            <a:pPr marL="342900" indent="-342900">
              <a:lnSpc>
                <a:spcPct val="150000"/>
              </a:lnSpc>
              <a:buAutoNum type="alphaLcParenR"/>
            </a:pPr>
            <a:r>
              <a:rPr lang="fr-CA" sz="1600" noProof="1">
                <a:solidFill>
                  <a:srgbClr val="000000"/>
                </a:solidFill>
              </a:rPr>
              <a:t>Assurance raisonnable concernant les contrôles internes liés à l’information financière.</a:t>
            </a:r>
          </a:p>
          <a:p>
            <a:pPr marL="342900" indent="-342900">
              <a:lnSpc>
                <a:spcPct val="150000"/>
              </a:lnSpc>
              <a:buFontTx/>
              <a:buAutoNum type="alphaLcParenR"/>
            </a:pPr>
            <a:r>
              <a:rPr lang="fr-CA" sz="1600" noProof="1">
                <a:solidFill>
                  <a:srgbClr val="000000"/>
                </a:solidFill>
              </a:rPr>
              <a:t>Faiblesses et déficiences cernées dans les contrôles internes liés à l’information financière et relevées au cours de l’audit.</a:t>
            </a:r>
          </a:p>
          <a:p>
            <a:pPr marL="342900" indent="-342900">
              <a:lnSpc>
                <a:spcPct val="150000"/>
              </a:lnSpc>
              <a:buAutoNum type="alphaLcParenR"/>
            </a:pPr>
            <a:r>
              <a:rPr lang="fr-CA" sz="1600" noProof="1">
                <a:solidFill>
                  <a:srgbClr val="000000"/>
                </a:solidFill>
              </a:rPr>
              <a:t>Description de la gravité des faiblesses ou des déficiences.</a:t>
            </a:r>
          </a:p>
          <a:p>
            <a:pPr marL="342900" indent="-342900">
              <a:lnSpc>
                <a:spcPct val="150000"/>
              </a:lnSpc>
              <a:buAutoNum type="alphaLcParenR"/>
            </a:pPr>
            <a:r>
              <a:rPr lang="fr-CA" sz="1600" noProof="1">
                <a:solidFill>
                  <a:srgbClr val="000000"/>
                </a:solidFill>
              </a:rPr>
              <a:t>Impacts/risques éventuels des faiblesses ou des déficiences relevées.</a:t>
            </a:r>
          </a:p>
          <a:p>
            <a:pPr marL="342900" indent="-342900">
              <a:lnSpc>
                <a:spcPct val="150000"/>
              </a:lnSpc>
              <a:buAutoNum type="alphaLcParenR"/>
            </a:pPr>
            <a:r>
              <a:rPr lang="fr-CA" sz="1600" noProof="1"/>
              <a:t>Pratiques administratives inefficientes observées.</a:t>
            </a:r>
          </a:p>
          <a:p>
            <a:pPr marL="342900" indent="-342900">
              <a:lnSpc>
                <a:spcPct val="150000"/>
              </a:lnSpc>
              <a:buFontTx/>
              <a:buAutoNum type="alphaLcParenR"/>
            </a:pPr>
            <a:r>
              <a:rPr lang="fr-CA" sz="1600" noProof="1"/>
              <a:t>Description des cas réels ou </a:t>
            </a:r>
            <a:r>
              <a:rPr kumimoji="0" lang="fr-CA" sz="1600" b="0" i="0" u="none" strike="noStrike" kern="1200" cap="none" spc="0" normalizeH="0" baseline="0" noProof="1">
                <a:ln>
                  <a:noFill/>
                </a:ln>
                <a:solidFill>
                  <a:srgbClr val="000000"/>
                </a:solidFill>
                <a:effectLst/>
                <a:uLnTx/>
                <a:uFillTx/>
                <a:ea typeface="+mn-ea"/>
                <a:cs typeface="+mn-cs"/>
              </a:rPr>
              <a:t>éventuels</a:t>
            </a:r>
            <a:r>
              <a:rPr kumimoji="0" lang="fr-CA" sz="1600" b="0" i="0" u="none" strike="noStrike" kern="1200" cap="none" spc="0" normalizeH="0" noProof="1">
                <a:ln>
                  <a:noFill/>
                </a:ln>
                <a:solidFill>
                  <a:srgbClr val="000000"/>
                </a:solidFill>
                <a:effectLst/>
                <a:uLnTx/>
                <a:uFillTx/>
                <a:ea typeface="+mn-ea"/>
                <a:cs typeface="+mn-cs"/>
              </a:rPr>
              <a:t> </a:t>
            </a:r>
            <a:r>
              <a:rPr kumimoji="0" lang="fr-CA" sz="1600" b="0" i="0" u="none" strike="noStrike" kern="1200" cap="none" spc="0" normalizeH="0" baseline="0" noProof="1">
                <a:ln>
                  <a:noFill/>
                </a:ln>
                <a:solidFill>
                  <a:srgbClr val="000000"/>
                </a:solidFill>
                <a:effectLst/>
                <a:uLnTx/>
                <a:uFillTx/>
                <a:ea typeface="+mn-ea"/>
                <a:cs typeface="+mn-cs"/>
              </a:rPr>
              <a:t>de non-conformité avec les lois ou règlements</a:t>
            </a:r>
            <a:r>
              <a:rPr lang="fr-CA" sz="1600" noProof="1"/>
              <a:t>.</a:t>
            </a:r>
          </a:p>
          <a:p>
            <a:pPr marL="342900" indent="-342900">
              <a:lnSpc>
                <a:spcPct val="150000"/>
              </a:lnSpc>
              <a:buFontTx/>
              <a:buAutoNum type="alphaLcParenR"/>
            </a:pPr>
            <a:r>
              <a:rPr lang="fr-CA" sz="1600" noProof="1"/>
              <a:t>Réponses de la direction concernant les points/préoccupations soulevés.</a:t>
            </a:r>
          </a:p>
          <a:p>
            <a:pPr>
              <a:lnSpc>
                <a:spcPct val="150000"/>
              </a:lnSpc>
            </a:pPr>
            <a:endParaRPr lang="fr-CA" noProof="1">
              <a:solidFill>
                <a:srgbClr val="000000"/>
              </a:solidFill>
              <a:highlight>
                <a:srgbClr val="FFFF00"/>
              </a:highlight>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6" name="Audio 5">
            <a:hlinkClick r:id="" action="ppaction://media"/>
            <a:extLst>
              <a:ext uri="{FF2B5EF4-FFF2-40B4-BE49-F238E27FC236}">
                <a16:creationId xmlns:a16="http://schemas.microsoft.com/office/drawing/2014/main" id="{D9EA1FCF-1A1F-46A5-B7F0-4D2783BF06B6}"/>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DB31D5E4-6730-4E89-AAB0-0574E5649F99}"/>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0AE7DA97-A6C6-4018-A13C-40EAF276B9DB}"/>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722262104"/>
      </p:ext>
    </p:extLst>
  </p:cSld>
  <p:clrMapOvr>
    <a:masterClrMapping/>
  </p:clrMapOvr>
  <mc:AlternateContent xmlns:mc="http://schemas.openxmlformats.org/markup-compatibility/2006" xmlns:p14="http://schemas.microsoft.com/office/powerpoint/2010/main">
    <mc:Choice Requires="p14">
      <p:transition spd="slow" p14:dur="2000" advTm="53301"/>
    </mc:Choice>
    <mc:Fallback xmlns="">
      <p:transition spd="slow" advTm="53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615266" y="1668689"/>
            <a:ext cx="1760312" cy="3520622"/>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fr-CA" noProof="1"/>
              <a:t>33</a:t>
            </a:r>
          </a:p>
        </p:txBody>
      </p:sp>
      <p:sp>
        <p:nvSpPr>
          <p:cNvPr id="3" name="Rectangle 2"/>
          <p:cNvSpPr/>
          <p:nvPr>
            <p:custDataLst>
              <p:tags r:id="rId3"/>
            </p:custDataLst>
          </p:nvPr>
        </p:nvSpPr>
        <p:spPr>
          <a:xfrm>
            <a:off x="2199785" y="1668689"/>
            <a:ext cx="5765339" cy="3416320"/>
          </a:xfrm>
          <a:prstGeom prst="rect">
            <a:avLst/>
          </a:prstGeom>
        </p:spPr>
        <p:txBody>
          <a:bodyPr wrap="square">
            <a:spAutoFit/>
          </a:bodyPr>
          <a:lstStyle/>
          <a:p>
            <a:pPr marL="91440">
              <a:lnSpc>
                <a:spcPct val="150000"/>
              </a:lnSpc>
              <a:spcBef>
                <a:spcPts val="600"/>
              </a:spcBef>
              <a:spcAft>
                <a:spcPts val="600"/>
              </a:spcAft>
            </a:pPr>
            <a:endParaRPr lang="fr-CA" sz="3200" spc="20" noProof="1">
              <a:latin typeface="Roboto" panose="02000000000000000000" pitchFamily="2" charset="0"/>
              <a:ea typeface="Roboto" panose="02000000000000000000" pitchFamily="2" charset="0"/>
            </a:endParaRPr>
          </a:p>
          <a:p>
            <a:pPr marL="91440">
              <a:lnSpc>
                <a:spcPct val="150000"/>
              </a:lnSpc>
              <a:spcBef>
                <a:spcPts val="600"/>
              </a:spcBef>
              <a:spcAft>
                <a:spcPts val="600"/>
              </a:spcAft>
            </a:pPr>
            <a:r>
              <a:rPr lang="fr-CA" spc="20" noProof="1">
                <a:ea typeface="Roboto" panose="02000000000000000000" pitchFamily="2" charset="0"/>
                <a:cs typeface="Nirmala UI" panose="020B0502040204020203" pitchFamily="34" charset="0"/>
              </a:rPr>
              <a:t>Tous ces éléments peuvent être inclus dans la lettre, le cas échéant, conformément aux normes professionnelles et au document de réglementation FRAM pris en application de la loi sur l’administration municipale de la N.-É.</a:t>
            </a:r>
          </a:p>
          <a:p>
            <a:endParaRPr lang="fr-CA" noProof="1">
              <a:solidFill>
                <a:srgbClr val="000000"/>
              </a:solidFill>
              <a:latin typeface="Roboto" panose="02000000000000000000" pitchFamily="2" charset="0"/>
            </a:endParaRPr>
          </a:p>
        </p:txBody>
      </p:sp>
      <p:pic>
        <p:nvPicPr>
          <p:cNvPr id="12" name="Audio 11">
            <a:hlinkClick r:id="" action="ppaction://media"/>
            <a:extLst>
              <a:ext uri="{FF2B5EF4-FFF2-40B4-BE49-F238E27FC236}">
                <a16:creationId xmlns:a16="http://schemas.microsoft.com/office/drawing/2014/main" id="{96D361AF-0510-4BE5-B6F7-A2A92F0AA900}"/>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A46D1729-34C3-4B57-BFBC-4BC223465130}"/>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7" name="Action Button: Go Forward or Next 6">
            <a:hlinkClick r:id="" action="ppaction://hlinkshowjump?jump=nextslide" highlightClick="1"/>
            <a:extLst>
              <a:ext uri="{FF2B5EF4-FFF2-40B4-BE49-F238E27FC236}">
                <a16:creationId xmlns:a16="http://schemas.microsoft.com/office/drawing/2014/main" id="{096F16CF-E982-45F3-84E4-7D36012C0DD1}"/>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702162291"/>
      </p:ext>
    </p:extLst>
  </p:cSld>
  <p:clrMapOvr>
    <a:masterClrMapping/>
  </p:clrMapOvr>
  <mc:AlternateContent xmlns:mc="http://schemas.openxmlformats.org/markup-compatibility/2006" xmlns:p14="http://schemas.microsoft.com/office/powerpoint/2010/main">
    <mc:Choice Requires="p14">
      <p:transition spd="slow" p14:dur="2000" advTm="10862"/>
    </mc:Choice>
    <mc:Fallback xmlns="">
      <p:transition spd="slow" advTm="1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11"/>
          <a:stretch>
            <a:fillRect/>
          </a:stretch>
        </p:blipFill>
        <p:spPr>
          <a:xfrm>
            <a:off x="864062" y="904997"/>
            <a:ext cx="3974696" cy="3974696"/>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fr-CA" noProof="1"/>
              <a:t>34</a:t>
            </a:r>
          </a:p>
        </p:txBody>
      </p:sp>
      <p:sp>
        <p:nvSpPr>
          <p:cNvPr id="5" name="Rectangle 4"/>
          <p:cNvSpPr/>
          <p:nvPr>
            <p:custDataLst>
              <p:tags r:id="rId3"/>
            </p:custDataLst>
          </p:nvPr>
        </p:nvSpPr>
        <p:spPr>
          <a:xfrm>
            <a:off x="4245091" y="2207973"/>
            <a:ext cx="3701818" cy="1508105"/>
          </a:xfrm>
          <a:prstGeom prst="rect">
            <a:avLst/>
          </a:prstGeom>
        </p:spPr>
        <p:txBody>
          <a:bodyPr wrap="square">
            <a:spAutoFit/>
          </a:bodyPr>
          <a:lstStyle/>
          <a:p>
            <a:r>
              <a:rPr lang="fr-CA" sz="2800" noProof="1">
                <a:solidFill>
                  <a:srgbClr val="000000"/>
                </a:solidFill>
              </a:rPr>
              <a:t>Vous avez terminé avec succès tous les modules.</a:t>
            </a:r>
            <a:endParaRPr lang="fr-CA" sz="2800" noProof="1">
              <a:solidFill>
                <a:srgbClr val="000000"/>
              </a:solidFill>
              <a:ea typeface="Roboto" panose="02000000000000000000" pitchFamily="2" charset="0"/>
            </a:endParaRPr>
          </a:p>
          <a:p>
            <a:endParaRPr lang="fr-CA" sz="800" noProof="1">
              <a:solidFill>
                <a:srgbClr val="000000"/>
              </a:solidFill>
              <a:latin typeface="Roboto" panose="02000000000000000000" pitchFamily="2" charset="0"/>
            </a:endParaRPr>
          </a:p>
        </p:txBody>
      </p:sp>
      <p:pic>
        <p:nvPicPr>
          <p:cNvPr id="4" name="Audio 3">
            <a:hlinkClick r:id="" action="ppaction://media"/>
            <a:extLst>
              <a:ext uri="{FF2B5EF4-FFF2-40B4-BE49-F238E27FC236}">
                <a16:creationId xmlns:a16="http://schemas.microsoft.com/office/drawing/2014/main" id="{72C704ED-D407-4066-9617-58BFB2629B53}"/>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1492180B-5F90-41CC-934B-55F937D3D5AC}"/>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27914CA3-16A4-4920-B17C-6CF31CC8F209}"/>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922565538"/>
      </p:ext>
    </p:extLst>
  </p:cSld>
  <p:clrMapOvr>
    <a:masterClrMapping/>
  </p:clrMapOvr>
  <mc:AlternateContent xmlns:mc="http://schemas.openxmlformats.org/markup-compatibility/2006" xmlns:p14="http://schemas.microsoft.com/office/powerpoint/2010/main">
    <mc:Choice Requires="p14">
      <p:transition spd="slow" p14:dur="2000" advTm="7870"/>
    </mc:Choice>
    <mc:Fallback xmlns="">
      <p:transition spd="slow" advTm="7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303297" y="644291"/>
            <a:ext cx="7786908"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rgbClr val="171717"/>
                </a:solidFill>
                <a:effectLst/>
                <a:uLnTx/>
                <a:uFillTx/>
                <a:latin typeface="Century Gothic" panose="020B0502020202020204"/>
                <a:ea typeface="+mn-ea"/>
                <a:cs typeface="+mn-cs"/>
              </a:rPr>
              <a:t>Votre rôle concernant la fonction liée au contrôle interne</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357539" y="2152996"/>
            <a:ext cx="8530099" cy="4785868"/>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Lato" panose="020F0502020204030203"/>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sz="1600" b="0" i="0" u="none" strike="noStrike" kern="1200" cap="none" spc="0" normalizeH="0" baseline="0" noProof="1">
                <a:ln>
                  <a:noFill/>
                </a:ln>
                <a:solidFill>
                  <a:srgbClr val="000000"/>
                </a:solidFill>
                <a:effectLst/>
                <a:uLnTx/>
                <a:uFillTx/>
                <a:latin typeface="+mj-lt"/>
                <a:ea typeface="Roboto" panose="02000000000000000000" pitchFamily="2" charset="0"/>
              </a:rPr>
              <a:t>Comprendre les risques qui pèsent sur votre organisation.</a:t>
            </a: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sz="1600" b="0" i="0" u="none" strike="noStrike" kern="1200" cap="none" spc="0" normalizeH="0" baseline="0" noProof="1">
                <a:ln>
                  <a:noFill/>
                </a:ln>
                <a:solidFill>
                  <a:srgbClr val="000000"/>
                </a:solidFill>
                <a:effectLst/>
                <a:uLnTx/>
                <a:uFillTx/>
                <a:latin typeface="+mj-lt"/>
                <a:ea typeface="Roboto" panose="02000000000000000000" pitchFamily="2" charset="0"/>
              </a:rPr>
              <a:t>Examiner les contrôles et les politiques mis en place par la direction.</a:t>
            </a: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sz="1600" b="0" i="0" u="none" strike="noStrike" kern="1200" cap="none" spc="0" normalizeH="0" baseline="0" noProof="1">
                <a:ln>
                  <a:noFill/>
                </a:ln>
                <a:solidFill>
                  <a:srgbClr val="000000"/>
                </a:solidFill>
                <a:effectLst/>
                <a:uLnTx/>
                <a:uFillTx/>
                <a:latin typeface="+mj-lt"/>
                <a:ea typeface="Roboto" panose="02000000000000000000" pitchFamily="2" charset="0"/>
              </a:rPr>
              <a:t>Obtenir</a:t>
            </a:r>
            <a:r>
              <a:rPr kumimoji="0" lang="fr-CA" sz="1600" b="0" i="0" u="none" strike="noStrike" kern="1200" cap="none" spc="0" normalizeH="0" noProof="1">
                <a:ln>
                  <a:noFill/>
                </a:ln>
                <a:solidFill>
                  <a:srgbClr val="000000"/>
                </a:solidFill>
                <a:effectLst/>
                <a:uLnTx/>
                <a:uFillTx/>
                <a:latin typeface="+mj-lt"/>
                <a:ea typeface="Roboto" panose="02000000000000000000" pitchFamily="2" charset="0"/>
              </a:rPr>
              <a:t> une assurance raisonnable du caractère adéquat du système de contrôle interne.</a:t>
            </a:r>
            <a:endParaRPr kumimoji="0" lang="fr-CA" sz="1600" b="0" i="0" u="none" strike="noStrike" kern="1200" cap="none" spc="0" normalizeH="0" baseline="0" noProof="1">
              <a:ln>
                <a:noFill/>
              </a:ln>
              <a:solidFill>
                <a:srgbClr val="000000"/>
              </a:solidFill>
              <a:effectLst/>
              <a:uLnTx/>
              <a:uFillTx/>
              <a:latin typeface="+mj-lt"/>
              <a:ea typeface="Roboto" panose="02000000000000000000" pitchFamily="2" charset="0"/>
            </a:endParaRP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sz="1600" b="0" i="0" u="none" strike="noStrike" kern="1200" cap="none" spc="0" normalizeH="0" baseline="0" noProof="1">
                <a:ln>
                  <a:noFill/>
                </a:ln>
                <a:solidFill>
                  <a:srgbClr val="000000"/>
                </a:solidFill>
                <a:effectLst/>
                <a:uLnTx/>
                <a:uFillTx/>
                <a:latin typeface="+mj-lt"/>
                <a:ea typeface="Roboto" panose="02000000000000000000" pitchFamily="2" charset="0"/>
              </a:rPr>
              <a:t>Examiner la lettre sur le contrôle interne.</a:t>
            </a:r>
          </a:p>
          <a:p>
            <a:pPr marL="1828800" marR="0" lvl="3"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sz="1600" b="0" i="0" u="none" strike="noStrike" kern="1200" cap="none" spc="0" normalizeH="0" baseline="0" noProof="1">
                <a:ln>
                  <a:noFill/>
                </a:ln>
                <a:solidFill>
                  <a:srgbClr val="000000"/>
                </a:solidFill>
                <a:effectLst/>
                <a:uLnTx/>
                <a:uFillTx/>
                <a:latin typeface="+mj-lt"/>
                <a:ea typeface="Roboto" panose="02000000000000000000" pitchFamily="2" charset="0"/>
              </a:rPr>
              <a:t>Discuter</a:t>
            </a:r>
            <a:r>
              <a:rPr kumimoji="0" lang="fr-CA" sz="1600" b="0" i="0" u="none" strike="noStrike" kern="1200" cap="none" spc="0" normalizeH="0" noProof="1">
                <a:ln>
                  <a:noFill/>
                </a:ln>
                <a:solidFill>
                  <a:srgbClr val="000000"/>
                </a:solidFill>
                <a:effectLst/>
                <a:uLnTx/>
                <a:uFillTx/>
                <a:latin typeface="+mj-lt"/>
                <a:ea typeface="Roboto" panose="02000000000000000000" pitchFamily="2" charset="0"/>
              </a:rPr>
              <a:t> avec l’auditeur de l’é</a:t>
            </a:r>
            <a:r>
              <a:rPr kumimoji="0" lang="fr-CA" sz="1600" b="0" i="0" u="none" strike="noStrike" kern="1200" cap="none" spc="0" normalizeH="0" baseline="0" noProof="1">
                <a:ln>
                  <a:noFill/>
                </a:ln>
                <a:solidFill>
                  <a:srgbClr val="000000"/>
                </a:solidFill>
                <a:effectLst/>
                <a:uLnTx/>
                <a:uFillTx/>
                <a:latin typeface="+mj-lt"/>
                <a:ea typeface="Roboto" panose="02000000000000000000" pitchFamily="2" charset="0"/>
              </a:rPr>
              <a:t>valuation annuelle du système de contrôle interne.</a:t>
            </a:r>
          </a:p>
          <a:p>
            <a:pPr marL="1828800" marR="0" lvl="3"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sz="1600" b="0" i="0" u="none" strike="noStrike" kern="1200" cap="none" spc="0" normalizeH="0" baseline="0" noProof="1">
                <a:ln>
                  <a:noFill/>
                </a:ln>
                <a:solidFill>
                  <a:srgbClr val="000000"/>
                </a:solidFill>
                <a:effectLst/>
                <a:uLnTx/>
                <a:uFillTx/>
                <a:latin typeface="+mj-lt"/>
                <a:ea typeface="Roboto" panose="02000000000000000000" pitchFamily="2" charset="0"/>
              </a:rPr>
              <a:t>Discuter de la réponse de la direction aux déficiences relevées.</a:t>
            </a: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sz="1600" b="0" i="0" u="none" strike="noStrike" kern="1200" cap="none" spc="0" normalizeH="0" baseline="0" noProof="1">
                <a:ln>
                  <a:noFill/>
                </a:ln>
                <a:solidFill>
                  <a:srgbClr val="000000"/>
                </a:solidFill>
                <a:effectLst/>
                <a:uLnTx/>
                <a:uFillTx/>
                <a:latin typeface="+mj-lt"/>
                <a:ea typeface="Roboto" panose="02000000000000000000" pitchFamily="2" charset="0"/>
              </a:rPr>
              <a:t>Examiner tous les autres rapports internes relatifs aux contrôles internes.</a:t>
            </a:r>
          </a:p>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fr-CA" sz="2000" b="0" i="0" u="none" strike="noStrike" kern="1200" cap="none" spc="0" normalizeH="0" baseline="0" noProof="1">
              <a:ln>
                <a:noFill/>
              </a:ln>
              <a:solidFill>
                <a:srgbClr val="000000"/>
              </a:solidFill>
              <a:effectLst/>
              <a:uLnTx/>
              <a:uFillTx/>
              <a:latin typeface="Roboto" panose="02000000000000000000" pitchFamily="2" charset="0"/>
              <a:ea typeface="Roboto" panose="02000000000000000000" pitchFamily="2" charset="0"/>
              <a:cs typeface="+mn-cs"/>
            </a:endParaRP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1800" b="0" i="0" u="none" strike="noStrike" kern="1200" cap="none" spc="0" normalizeH="0" baseline="0" noProof="1">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1">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171717"/>
              </a:solidFill>
              <a:effectLst/>
              <a:uLnTx/>
              <a:uFillTx/>
              <a:latin typeface="Century Gothic" panose="020B0502020202020204"/>
              <a:ea typeface="+mn-ea"/>
              <a:cs typeface="+mn-cs"/>
            </a:endParaRPr>
          </a:p>
        </p:txBody>
      </p:sp>
      <p:sp>
        <p:nvSpPr>
          <p:cNvPr id="4" name="Slide Number Placeholder 5">
            <a:extLst>
              <a:ext uri="{FF2B5EF4-FFF2-40B4-BE49-F238E27FC236}">
                <a16:creationId xmlns:a16="http://schemas.microsoft.com/office/drawing/2014/main" id="{A28A961A-DC99-4B4A-82F4-CAB6CD472D00}"/>
              </a:ext>
            </a:extLst>
          </p:cNvPr>
          <p:cNvSpPr txBox="1">
            <a:spLocks/>
          </p:cNvSpPr>
          <p:nvPr>
            <p:custDataLst>
              <p:tags r:id="rId4"/>
            </p:custDataLst>
          </p:nvPr>
        </p:nvSpPr>
        <p:spPr>
          <a:xfrm>
            <a:off x="10771168" y="644291"/>
            <a:ext cx="838199" cy="7676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fr-CA" sz="2800" noProof="1">
                <a:solidFill>
                  <a:srgbClr val="FFFFFF"/>
                </a:solidFill>
                <a:latin typeface="Century Gothic" panose="020B0502020202020204"/>
              </a:rPr>
              <a:t>3</a:t>
            </a:r>
          </a:p>
        </p:txBody>
      </p:sp>
      <p:pic>
        <p:nvPicPr>
          <p:cNvPr id="6" name="Audio 5">
            <a:hlinkClick r:id="" action="ppaction://media"/>
            <a:extLst>
              <a:ext uri="{FF2B5EF4-FFF2-40B4-BE49-F238E27FC236}">
                <a16:creationId xmlns:a16="http://schemas.microsoft.com/office/drawing/2014/main" id="{E088A8CB-C60B-4890-A431-3201E7F01459}"/>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9880BCAD-3BEC-4988-AE03-C0E48CE6EA25}"/>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0400EF52-1914-4435-83AA-982BB206E59C}"/>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62152371"/>
      </p:ext>
    </p:extLst>
  </p:cSld>
  <p:clrMapOvr>
    <a:masterClrMapping/>
  </p:clrMapOvr>
  <mc:AlternateContent xmlns:mc="http://schemas.openxmlformats.org/markup-compatibility/2006" xmlns:p14="http://schemas.microsoft.com/office/powerpoint/2010/main">
    <mc:Choice Requires="p14">
      <p:transition spd="slow" p14:dur="2000" advTm="41382"/>
    </mc:Choice>
    <mc:Fallback xmlns="">
      <p:transition spd="slow" advTm="41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entr" presetSubtype="0" fill="hold" nodeType="afterEffect">
                                  <p:stCondLst>
                                    <p:cond delay="9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9001"/>
                            </p:stCondLst>
                            <p:childTnLst>
                              <p:par>
                                <p:cTn id="11" presetID="1" presetClass="entr" presetSubtype="0" fill="hold" nodeType="afterEffect">
                                  <p:stCondLst>
                                    <p:cond delay="3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2001"/>
                            </p:stCondLst>
                            <p:childTnLst>
                              <p:par>
                                <p:cTn id="14" presetID="1" presetClass="entr" presetSubtype="0" fill="hold" nodeType="afterEffect">
                                  <p:stCondLst>
                                    <p:cond delay="4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16001"/>
                            </p:stCondLst>
                            <p:childTnLst>
                              <p:par>
                                <p:cTn id="17" presetID="1" presetClass="entr" presetSubtype="0" fill="hold" nodeType="afterEffect">
                                  <p:stCondLst>
                                    <p:cond delay="5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21001"/>
                            </p:stCondLst>
                            <p:childTnLst>
                              <p:par>
                                <p:cTn id="20" presetID="1" presetClass="entr" presetSubtype="0" fill="hold" nodeType="afterEffect">
                                  <p:stCondLst>
                                    <p:cond delay="3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24001"/>
                            </p:stCondLst>
                            <p:childTnLst>
                              <p:par>
                                <p:cTn id="23" presetID="1" presetClass="entr" presetSubtype="0" fill="hold" nodeType="afterEffect">
                                  <p:stCondLst>
                                    <p:cond delay="60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30001"/>
                            </p:stCondLst>
                            <p:childTnLst>
                              <p:par>
                                <p:cTn id="26" presetID="1" presetClass="entr" presetSubtype="0" fill="hold" nodeType="afterEffect">
                                  <p:stCondLst>
                                    <p:cond delay="500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A21D63-503F-4423-BD33-414D450EE4F8}"/>
              </a:ext>
            </a:extLst>
          </p:cNvPr>
          <p:cNvSpPr/>
          <p:nvPr>
            <p:custDataLst>
              <p:tags r:id="rId1"/>
            </p:custDataLst>
          </p:nvPr>
        </p:nvSpPr>
        <p:spPr>
          <a:xfrm>
            <a:off x="3233292" y="1940277"/>
            <a:ext cx="5774905" cy="1754326"/>
          </a:xfrm>
          <a:prstGeom prst="rect">
            <a:avLst/>
          </a:prstGeom>
        </p:spPr>
        <p:txBody>
          <a:bodyPr wrap="square">
            <a:spAutoFit/>
          </a:bodyPr>
          <a:lstStyle/>
          <a:p>
            <a:pPr marL="285750" indent="-285750">
              <a:buFont typeface="Arial Black" panose="020B0A04020102020204" pitchFamily="34" charset="0"/>
              <a:buChar char="›"/>
            </a:pPr>
            <a:r>
              <a:rPr lang="fr-CA" noProof="1">
                <a:ea typeface="Roboto" panose="02000000000000000000" pitchFamily="2" charset="0"/>
              </a:rPr>
              <a:t>Qu’entend-on par « contrôles internes »?</a:t>
            </a:r>
          </a:p>
          <a:p>
            <a:pPr marL="285750" indent="-285750">
              <a:buFont typeface="Arial Black" panose="020B0A04020102020204" pitchFamily="34" charset="0"/>
              <a:buChar char="›"/>
            </a:pPr>
            <a:endParaRPr lang="fr-CA" noProof="1">
              <a:ea typeface="Roboto" panose="02000000000000000000" pitchFamily="2" charset="0"/>
            </a:endParaRPr>
          </a:p>
          <a:p>
            <a:pPr marL="285750" indent="-285750">
              <a:buFont typeface="Arial Black" panose="020B0A04020102020204" pitchFamily="34" charset="0"/>
              <a:buChar char="›"/>
            </a:pPr>
            <a:r>
              <a:rPr lang="fr-CA" noProof="1">
                <a:ea typeface="Roboto" panose="02000000000000000000" pitchFamily="2" charset="0"/>
              </a:rPr>
              <a:t>Pourquoi sont-ils importants?  </a:t>
            </a:r>
          </a:p>
          <a:p>
            <a:pPr marL="285750" indent="-285750">
              <a:buFont typeface="Arial Black" panose="020B0A04020102020204" pitchFamily="34" charset="0"/>
              <a:buChar char="›"/>
            </a:pPr>
            <a:endParaRPr lang="fr-CA" noProof="1">
              <a:ea typeface="Roboto" panose="02000000000000000000" pitchFamily="2" charset="0"/>
            </a:endParaRPr>
          </a:p>
          <a:p>
            <a:pPr marL="285750" indent="-285750">
              <a:buFont typeface="Arial Black" panose="020B0A04020102020204" pitchFamily="34" charset="0"/>
              <a:buChar char="›"/>
            </a:pPr>
            <a:r>
              <a:rPr lang="fr-CA" noProof="1">
                <a:ea typeface="Roboto" panose="02000000000000000000" pitchFamily="2" charset="0"/>
              </a:rPr>
              <a:t>Quel est le lien entre les contrôles internes et la gestion des risques?</a:t>
            </a:r>
            <a:endParaRPr lang="fr-CA" spc="20" noProof="1">
              <a:ea typeface="Roboto" panose="02000000000000000000" pitchFamily="2" charset="0"/>
            </a:endParaRPr>
          </a:p>
        </p:txBody>
      </p:sp>
      <p:sp>
        <p:nvSpPr>
          <p:cNvPr id="7" name="Slide Number Placeholder 1">
            <a:extLst>
              <a:ext uri="{FF2B5EF4-FFF2-40B4-BE49-F238E27FC236}">
                <a16:creationId xmlns:a16="http://schemas.microsoft.com/office/drawing/2014/main" id="{3D198B11-8F25-4D5B-A969-69632B675510}"/>
              </a:ext>
            </a:extLst>
          </p:cNvPr>
          <p:cNvSpPr txBox="1">
            <a:spLocks/>
          </p:cNvSpPr>
          <p:nvPr>
            <p:custDataLst>
              <p:tags r:id="rId2"/>
            </p:custDataLst>
          </p:nvPr>
        </p:nvSpPr>
        <p:spPr bwMode="gray">
          <a:xfrm>
            <a:off x="10710333" y="-88115"/>
            <a:ext cx="838199" cy="767687"/>
          </a:xfrm>
          <a:prstGeom prst="rect">
            <a:avLst/>
          </a:prstGeom>
        </p:spPr>
        <p:txBody>
          <a:bodyPr vert="horz" lIns="91440" tIns="45720" rIns="91440" bIns="45720" rtlCol="0" anchor="b"/>
          <a:lstStyle>
            <a:defPPr>
              <a:defRPr lang="en-US"/>
            </a:defPPr>
            <a:lvl1pPr marL="0" marR="0" indent="0" algn="ctr" defTabSz="457200" rtl="0" eaLnBrk="1" fontAlgn="auto" latinLnBrk="0" hangingPunct="1">
              <a:lnSpc>
                <a:spcPct val="100000"/>
              </a:lnSpc>
              <a:spcBef>
                <a:spcPts val="0"/>
              </a:spcBef>
              <a:spcAft>
                <a:spcPts val="0"/>
              </a:spcAft>
              <a:buClrTx/>
              <a:buSzTx/>
              <a:buFontTx/>
              <a:buNone/>
              <a:tabLst/>
              <a:defRPr sz="2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noProof="1"/>
              <a:t>4</a:t>
            </a:r>
          </a:p>
        </p:txBody>
      </p:sp>
      <p:pic>
        <p:nvPicPr>
          <p:cNvPr id="3" name="Picture 2"/>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613917" y="1988531"/>
            <a:ext cx="2619375" cy="2909394"/>
          </a:xfrm>
          <a:prstGeom prst="rect">
            <a:avLst/>
          </a:prstGeom>
        </p:spPr>
      </p:pic>
      <p:pic>
        <p:nvPicPr>
          <p:cNvPr id="2" name="Audio 1">
            <a:hlinkClick r:id="" action="ppaction://media"/>
            <a:extLst>
              <a:ext uri="{FF2B5EF4-FFF2-40B4-BE49-F238E27FC236}">
                <a16:creationId xmlns:a16="http://schemas.microsoft.com/office/drawing/2014/main" id="{AA83F557-18E8-4710-A7FE-FDA8C962EE62}"/>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52DB399E-FB97-44AF-96D5-DF0963DCD561}"/>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E4F9BD81-A859-426C-95C9-39D21CCEAAC3}"/>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4186390892"/>
      </p:ext>
    </p:extLst>
  </p:cSld>
  <p:clrMapOvr>
    <a:masterClrMapping/>
  </p:clrMapOvr>
  <mc:AlternateContent xmlns:mc="http://schemas.openxmlformats.org/markup-compatibility/2006" xmlns:p14="http://schemas.microsoft.com/office/powerpoint/2010/main">
    <mc:Choice Requires="p14">
      <p:transition spd="slow" p14:dur="2000" advTm="9228"/>
    </mc:Choice>
    <mc:Fallback xmlns="">
      <p:transition spd="slow" advTm="9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2501617" y="553423"/>
            <a:ext cx="7027920" cy="1593580"/>
          </a:xfrm>
          <a:prstGeom prst="rect">
            <a:avLst/>
          </a:prstGeom>
          <a:noFill/>
          <a:ln w="9525">
            <a:noFill/>
            <a:miter lim="800000"/>
            <a:headEnd/>
            <a:tailEnd/>
          </a:ln>
        </p:spPr>
        <p:txBody>
          <a:bodyPr lIns="0" rIns="0" anchor="ctr"/>
          <a:lstStyle/>
          <a:p>
            <a:pPr eaLnBrk="0" hangingPunct="0">
              <a:lnSpc>
                <a:spcPct val="95000"/>
              </a:lnSpc>
            </a:pPr>
            <a:r>
              <a:rPr lang="fr-CA" sz="3000" b="1" noProof="1">
                <a:solidFill>
                  <a:srgbClr val="171717"/>
                </a:solidFill>
                <a:latin typeface="Trebuchet MS" panose="020B0603020202020204" pitchFamily="34" charset="0"/>
              </a:rPr>
              <a:t>Pourquoi les risques et les contrôles internes sont-ils importants</a:t>
            </a:r>
            <a:r>
              <a:rPr lang="fr-CA" sz="3000" b="1" noProof="1">
                <a:solidFill>
                  <a:srgbClr val="171717"/>
                </a:solidFill>
              </a:rPr>
              <a:t>?</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2"/>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noProof="1">
                <a:solidFill>
                  <a:schemeClr val="bg1"/>
                </a:solidFill>
              </a:rPr>
              <a:t>5</a:t>
            </a:r>
          </a:p>
        </p:txBody>
      </p:sp>
      <p:sp>
        <p:nvSpPr>
          <p:cNvPr id="3" name="Rectangle 2">
            <a:extLst>
              <a:ext uri="{FF2B5EF4-FFF2-40B4-BE49-F238E27FC236}">
                <a16:creationId xmlns:a16="http://schemas.microsoft.com/office/drawing/2014/main" id="{CFB1A81A-A35B-449A-8DE3-01B99C5E5F30}"/>
              </a:ext>
            </a:extLst>
          </p:cNvPr>
          <p:cNvSpPr/>
          <p:nvPr>
            <p:custDataLst>
              <p:tags r:id="rId3"/>
            </p:custDataLst>
          </p:nvPr>
        </p:nvSpPr>
        <p:spPr>
          <a:xfrm>
            <a:off x="2718486" y="2019978"/>
            <a:ext cx="6317937" cy="3693319"/>
          </a:xfrm>
          <a:prstGeom prst="rect">
            <a:avLst/>
          </a:prstGeom>
        </p:spPr>
        <p:txBody>
          <a:bodyPr wrap="square">
            <a:spAutoFit/>
          </a:bodyPr>
          <a:lstStyle/>
          <a:p>
            <a:r>
              <a:rPr lang="fr-CA" noProof="1"/>
              <a:t>Un système de contrôle interne efficace contribue à :</a:t>
            </a:r>
          </a:p>
          <a:p>
            <a:pPr marL="285750" indent="-285750">
              <a:buFont typeface="Century Gothic" panose="020B0502020202020204" pitchFamily="34" charset="0"/>
              <a:buChar char="›"/>
            </a:pPr>
            <a:r>
              <a:rPr lang="fr-CA" noProof="1"/>
              <a:t>prévenir ou détecter la fraude;</a:t>
            </a:r>
          </a:p>
          <a:p>
            <a:pPr marL="285750" indent="-285750">
              <a:buFont typeface="Century Gothic" panose="020B0502020202020204" pitchFamily="34" charset="0"/>
              <a:buChar char="›"/>
            </a:pPr>
            <a:r>
              <a:rPr lang="fr-CA" noProof="1"/>
              <a:t>prévenir le vol et le gaspillage des ressources (matérielles et immatérielles);</a:t>
            </a:r>
          </a:p>
          <a:p>
            <a:pPr marL="285750" indent="-285750">
              <a:buFont typeface="Century Gothic" panose="020B0502020202020204" pitchFamily="34" charset="0"/>
              <a:buChar char="›"/>
            </a:pPr>
            <a:r>
              <a:rPr lang="fr-CA" noProof="1"/>
              <a:t>assurer un fonctionnement efficient;</a:t>
            </a:r>
          </a:p>
          <a:p>
            <a:pPr marL="285750" indent="-285750">
              <a:buFont typeface="Century Gothic" panose="020B0502020202020204" pitchFamily="34" charset="0"/>
              <a:buChar char="›"/>
            </a:pPr>
            <a:r>
              <a:rPr lang="fr-CA" noProof="1"/>
              <a:t>cerner de manière proactive les risques et les problèmes financiers éventuels;</a:t>
            </a:r>
          </a:p>
          <a:p>
            <a:pPr marL="285750" indent="-285750">
              <a:buFont typeface="Century Gothic" panose="020B0502020202020204" pitchFamily="34" charset="0"/>
              <a:buChar char="›"/>
            </a:pPr>
            <a:r>
              <a:rPr lang="fr-CA" noProof="1"/>
              <a:t>produire des rapports fiables et en temps opportun;</a:t>
            </a:r>
          </a:p>
          <a:p>
            <a:pPr marL="285750" indent="-285750">
              <a:buFont typeface="Century Gothic" panose="020B0502020202020204" pitchFamily="34" charset="0"/>
              <a:buChar char="›"/>
            </a:pPr>
            <a:r>
              <a:rPr lang="fr-CA" noProof="1"/>
              <a:t>faire avancer la réalisation des objectifs et des buts opérationnels;</a:t>
            </a:r>
          </a:p>
          <a:p>
            <a:pPr marL="285750" indent="-285750">
              <a:buFont typeface="Century Gothic" panose="020B0502020202020204" pitchFamily="34" charset="0"/>
              <a:buChar char="›"/>
            </a:pPr>
            <a:r>
              <a:rPr lang="fr-CA" noProof="1"/>
              <a:t>assurer la conformité avec les lois et règlements;</a:t>
            </a:r>
          </a:p>
          <a:p>
            <a:pPr marL="285750" indent="-285750">
              <a:buFont typeface="Century Gothic" panose="020B0502020202020204" pitchFamily="34" charset="0"/>
              <a:buChar char="›"/>
            </a:pPr>
            <a:r>
              <a:rPr lang="fr-CA" noProof="1"/>
              <a:t>rassurer les citoyens.</a:t>
            </a:r>
          </a:p>
          <a:p>
            <a:endParaRPr lang="fr-CA" noProof="1"/>
          </a:p>
        </p:txBody>
      </p:sp>
      <p:pic>
        <p:nvPicPr>
          <p:cNvPr id="7" name="Audio 6">
            <a:hlinkClick r:id="" action="ppaction://media"/>
            <a:extLst>
              <a:ext uri="{FF2B5EF4-FFF2-40B4-BE49-F238E27FC236}">
                <a16:creationId xmlns:a16="http://schemas.microsoft.com/office/drawing/2014/main" id="{8ABFE511-1326-457C-B4EB-A7BDEEA6C9AE}"/>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B2D5D3F1-22F8-411C-B21F-104B163A48AD}"/>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398D2998-2C48-4639-88DB-0845A0AE209D}"/>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2343774176"/>
      </p:ext>
    </p:extLst>
  </p:cSld>
  <p:clrMapOvr>
    <a:masterClrMapping/>
  </p:clrMapOvr>
  <mc:AlternateContent xmlns:mc="http://schemas.openxmlformats.org/markup-compatibility/2006" xmlns:p14="http://schemas.microsoft.com/office/powerpoint/2010/main">
    <mc:Choice Requires="p14">
      <p:transition spd="slow" p14:dur="2000" advTm="37128"/>
    </mc:Choice>
    <mc:Fallback xmlns="">
      <p:transition spd="slow" advTm="3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607">
            <a:extLst>
              <a:ext uri="{FF2B5EF4-FFF2-40B4-BE49-F238E27FC236}">
                <a16:creationId xmlns:a16="http://schemas.microsoft.com/office/drawing/2014/main" id="{544B0959-0282-43AD-8734-4CC2B83443D5}"/>
              </a:ext>
            </a:extLst>
          </p:cNvPr>
          <p:cNvSpPr txBox="1">
            <a:spLocks noChangeArrowheads="1"/>
          </p:cNvSpPr>
          <p:nvPr>
            <p:custDataLst>
              <p:tags r:id="rId1"/>
            </p:custDataLst>
          </p:nvPr>
        </p:nvSpPr>
        <p:spPr bwMode="auto">
          <a:xfrm>
            <a:off x="2290118" y="1878676"/>
            <a:ext cx="5928610" cy="388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2700" marR="24130" algn="ctr">
              <a:lnSpc>
                <a:spcPts val="1445"/>
              </a:lnSpc>
              <a:spcBef>
                <a:spcPts val="0"/>
              </a:spcBef>
              <a:spcAft>
                <a:spcPts val="0"/>
              </a:spcAft>
            </a:pPr>
            <a:r>
              <a:rPr lang="en-US" b="1" dirty="0">
                <a:solidFill>
                  <a:srgbClr val="3CB6AD"/>
                </a:solidFill>
                <a:latin typeface="Arial" panose="020B0604020202020204" pitchFamily="34" charset="0"/>
                <a:ea typeface="Calibri" panose="020F0502020204030204" pitchFamily="34" charset="0"/>
                <a:cs typeface="Calibri" panose="020F0502020204030204" pitchFamily="34" charset="0"/>
              </a:rPr>
              <a:t>DES CONTRÔLES INTERNES GLOBALEMENT DÉFICIENTS</a:t>
            </a:r>
            <a:endParaRPr lang="en-US" dirty="0">
              <a:latin typeface="Calibri" panose="020F0502020204030204" pitchFamily="34" charset="0"/>
              <a:ea typeface="Calibri" panose="020F0502020204030204" pitchFamily="34" charset="0"/>
              <a:cs typeface="Calibri" panose="020F0502020204030204" pitchFamily="34" charset="0"/>
            </a:endParaRPr>
          </a:p>
          <a:p>
            <a:pPr marL="8890" marR="24130" algn="ctr">
              <a:lnSpc>
                <a:spcPts val="115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ÉTAIENT À L’ORIGINE DE PRÈS DE</a:t>
            </a:r>
          </a:p>
          <a:p>
            <a:pPr marL="42545" marR="24130" algn="ctr">
              <a:lnSpc>
                <a:spcPts val="1740"/>
              </a:lnSpc>
              <a:spcBef>
                <a:spcPts val="0"/>
              </a:spcBef>
              <a:spcAft>
                <a:spcPts val="0"/>
              </a:spcAft>
            </a:pPr>
            <a:r>
              <a:rPr lang="en-US" b="1" dirty="0">
                <a:solidFill>
                  <a:srgbClr val="3CB6AD"/>
                </a:solidFill>
                <a:latin typeface="Arial" panose="020B0604020202020204" pitchFamily="34" charset="0"/>
                <a:ea typeface="Calibri" panose="020F0502020204030204" pitchFamily="34" charset="0"/>
                <a:cs typeface="Calibri" panose="020F0502020204030204" pitchFamily="34" charset="0"/>
              </a:rPr>
              <a:t>LA MOITIÉ DES FRAUDES</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Freeform 7633">
            <a:extLst>
              <a:ext uri="{FF2B5EF4-FFF2-40B4-BE49-F238E27FC236}">
                <a16:creationId xmlns:a16="http://schemas.microsoft.com/office/drawing/2014/main" id="{A8B470E8-D854-4DA2-8297-9A370C7C3649}"/>
              </a:ext>
            </a:extLst>
          </p:cNvPr>
          <p:cNvSpPr>
            <a:spLocks/>
          </p:cNvSpPr>
          <p:nvPr>
            <p:custDataLst>
              <p:tags r:id="rId2"/>
            </p:custDataLst>
          </p:nvPr>
        </p:nvSpPr>
        <p:spPr bwMode="auto">
          <a:xfrm>
            <a:off x="3966518" y="3008871"/>
            <a:ext cx="2792601" cy="1877180"/>
          </a:xfrm>
          <a:custGeom>
            <a:avLst/>
            <a:gdLst>
              <a:gd name="T0" fmla="+- 0 1560 867"/>
              <a:gd name="T1" fmla="*/ T0 w 1534"/>
              <a:gd name="T2" fmla="+- 0 889 886"/>
              <a:gd name="T3" fmla="*/ 889 h 1534"/>
              <a:gd name="T4" fmla="+- 0 1419 867"/>
              <a:gd name="T5" fmla="*/ T4 w 1534"/>
              <a:gd name="T6" fmla="+- 0 916 886"/>
              <a:gd name="T7" fmla="*/ 916 h 1534"/>
              <a:gd name="T8" fmla="+- 0 1288 867"/>
              <a:gd name="T9" fmla="*/ T8 w 1534"/>
              <a:gd name="T10" fmla="+- 0 968 886"/>
              <a:gd name="T11" fmla="*/ 968 h 1534"/>
              <a:gd name="T12" fmla="+- 0 1170 867"/>
              <a:gd name="T13" fmla="*/ T12 w 1534"/>
              <a:gd name="T14" fmla="+- 0 1042 886"/>
              <a:gd name="T15" fmla="*/ 1042 h 1534"/>
              <a:gd name="T16" fmla="+- 0 1068 867"/>
              <a:gd name="T17" fmla="*/ T16 w 1534"/>
              <a:gd name="T18" fmla="+- 0 1135 886"/>
              <a:gd name="T19" fmla="*/ 1135 h 1534"/>
              <a:gd name="T20" fmla="+- 0 984 867"/>
              <a:gd name="T21" fmla="*/ T20 w 1534"/>
              <a:gd name="T22" fmla="+- 0 1245 886"/>
              <a:gd name="T23" fmla="*/ 1245 h 1534"/>
              <a:gd name="T24" fmla="+- 0 921 867"/>
              <a:gd name="T25" fmla="*/ T24 w 1534"/>
              <a:gd name="T26" fmla="+- 0 1370 886"/>
              <a:gd name="T27" fmla="*/ 1370 h 1534"/>
              <a:gd name="T28" fmla="+- 0 881 867"/>
              <a:gd name="T29" fmla="*/ T28 w 1534"/>
              <a:gd name="T30" fmla="+- 0 1506 886"/>
              <a:gd name="T31" fmla="*/ 1506 h 1534"/>
              <a:gd name="T32" fmla="+- 0 867 867"/>
              <a:gd name="T33" fmla="*/ T32 w 1534"/>
              <a:gd name="T34" fmla="+- 0 1652 886"/>
              <a:gd name="T35" fmla="*/ 1652 h 1534"/>
              <a:gd name="T36" fmla="+- 0 881 867"/>
              <a:gd name="T37" fmla="*/ T36 w 1534"/>
              <a:gd name="T38" fmla="+- 0 1798 886"/>
              <a:gd name="T39" fmla="*/ 1798 h 1534"/>
              <a:gd name="T40" fmla="+- 0 921 867"/>
              <a:gd name="T41" fmla="*/ T40 w 1534"/>
              <a:gd name="T42" fmla="+- 0 1934 886"/>
              <a:gd name="T43" fmla="*/ 1934 h 1534"/>
              <a:gd name="T44" fmla="+- 0 984 867"/>
              <a:gd name="T45" fmla="*/ T44 w 1534"/>
              <a:gd name="T46" fmla="+- 0 2059 886"/>
              <a:gd name="T47" fmla="*/ 2059 h 1534"/>
              <a:gd name="T48" fmla="+- 0 1068 867"/>
              <a:gd name="T49" fmla="*/ T48 w 1534"/>
              <a:gd name="T50" fmla="+- 0 2169 886"/>
              <a:gd name="T51" fmla="*/ 2169 h 1534"/>
              <a:gd name="T52" fmla="+- 0 1170 867"/>
              <a:gd name="T53" fmla="*/ T52 w 1534"/>
              <a:gd name="T54" fmla="+- 0 2262 886"/>
              <a:gd name="T55" fmla="*/ 2262 h 1534"/>
              <a:gd name="T56" fmla="+- 0 1288 867"/>
              <a:gd name="T57" fmla="*/ T56 w 1534"/>
              <a:gd name="T58" fmla="+- 0 2336 886"/>
              <a:gd name="T59" fmla="*/ 2336 h 1534"/>
              <a:gd name="T60" fmla="+- 0 1419 867"/>
              <a:gd name="T61" fmla="*/ T60 w 1534"/>
              <a:gd name="T62" fmla="+- 0 2388 886"/>
              <a:gd name="T63" fmla="*/ 2388 h 1534"/>
              <a:gd name="T64" fmla="+- 0 1560 867"/>
              <a:gd name="T65" fmla="*/ T64 w 1534"/>
              <a:gd name="T66" fmla="+- 0 2415 886"/>
              <a:gd name="T67" fmla="*/ 2415 h 1534"/>
              <a:gd name="T68" fmla="+- 0 1708 867"/>
              <a:gd name="T69" fmla="*/ T68 w 1534"/>
              <a:gd name="T70" fmla="+- 0 2415 886"/>
              <a:gd name="T71" fmla="*/ 2415 h 1534"/>
              <a:gd name="T72" fmla="+- 0 1849 867"/>
              <a:gd name="T73" fmla="*/ T72 w 1534"/>
              <a:gd name="T74" fmla="+- 0 2388 886"/>
              <a:gd name="T75" fmla="*/ 2388 h 1534"/>
              <a:gd name="T76" fmla="+- 0 1980 867"/>
              <a:gd name="T77" fmla="*/ T76 w 1534"/>
              <a:gd name="T78" fmla="+- 0 2336 886"/>
              <a:gd name="T79" fmla="*/ 2336 h 1534"/>
              <a:gd name="T80" fmla="+- 0 2098 867"/>
              <a:gd name="T81" fmla="*/ T80 w 1534"/>
              <a:gd name="T82" fmla="+- 0 2262 886"/>
              <a:gd name="T83" fmla="*/ 2262 h 1534"/>
              <a:gd name="T84" fmla="+- 0 2200 867"/>
              <a:gd name="T85" fmla="*/ T84 w 1534"/>
              <a:gd name="T86" fmla="+- 0 2169 886"/>
              <a:gd name="T87" fmla="*/ 2169 h 1534"/>
              <a:gd name="T88" fmla="+- 0 2284 867"/>
              <a:gd name="T89" fmla="*/ T88 w 1534"/>
              <a:gd name="T90" fmla="+- 0 2059 886"/>
              <a:gd name="T91" fmla="*/ 2059 h 1534"/>
              <a:gd name="T92" fmla="+- 0 2347 867"/>
              <a:gd name="T93" fmla="*/ T92 w 1534"/>
              <a:gd name="T94" fmla="+- 0 1934 886"/>
              <a:gd name="T95" fmla="*/ 1934 h 1534"/>
              <a:gd name="T96" fmla="+- 0 2386 867"/>
              <a:gd name="T97" fmla="*/ T96 w 1534"/>
              <a:gd name="T98" fmla="+- 0 1798 886"/>
              <a:gd name="T99" fmla="*/ 1798 h 1534"/>
              <a:gd name="T100" fmla="+- 0 2400 867"/>
              <a:gd name="T101" fmla="*/ T100 w 1534"/>
              <a:gd name="T102" fmla="+- 0 1652 886"/>
              <a:gd name="T103" fmla="*/ 1652 h 1534"/>
              <a:gd name="T104" fmla="+- 0 2386 867"/>
              <a:gd name="T105" fmla="*/ T104 w 1534"/>
              <a:gd name="T106" fmla="+- 0 1506 886"/>
              <a:gd name="T107" fmla="*/ 1506 h 1534"/>
              <a:gd name="T108" fmla="+- 0 2347 867"/>
              <a:gd name="T109" fmla="*/ T108 w 1534"/>
              <a:gd name="T110" fmla="+- 0 1370 886"/>
              <a:gd name="T111" fmla="*/ 1370 h 1534"/>
              <a:gd name="T112" fmla="+- 0 2284 867"/>
              <a:gd name="T113" fmla="*/ T112 w 1534"/>
              <a:gd name="T114" fmla="+- 0 1245 886"/>
              <a:gd name="T115" fmla="*/ 1245 h 1534"/>
              <a:gd name="T116" fmla="+- 0 2200 867"/>
              <a:gd name="T117" fmla="*/ T116 w 1534"/>
              <a:gd name="T118" fmla="+- 0 1135 886"/>
              <a:gd name="T119" fmla="*/ 1135 h 1534"/>
              <a:gd name="T120" fmla="+- 0 2098 867"/>
              <a:gd name="T121" fmla="*/ T120 w 1534"/>
              <a:gd name="T122" fmla="+- 0 1042 886"/>
              <a:gd name="T123" fmla="*/ 1042 h 1534"/>
              <a:gd name="T124" fmla="+- 0 1980 867"/>
              <a:gd name="T125" fmla="*/ T124 w 1534"/>
              <a:gd name="T126" fmla="+- 0 968 886"/>
              <a:gd name="T127" fmla="*/ 968 h 1534"/>
              <a:gd name="T128" fmla="+- 0 1849 867"/>
              <a:gd name="T129" fmla="*/ T128 w 1534"/>
              <a:gd name="T130" fmla="+- 0 916 886"/>
              <a:gd name="T131" fmla="*/ 916 h 1534"/>
              <a:gd name="T132" fmla="+- 0 1708 867"/>
              <a:gd name="T133" fmla="*/ T132 w 1534"/>
              <a:gd name="T134" fmla="+- 0 889 886"/>
              <a:gd name="T135" fmla="*/ 889 h 1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534" h="1534">
                <a:moveTo>
                  <a:pt x="767" y="0"/>
                </a:moveTo>
                <a:lnTo>
                  <a:pt x="693" y="3"/>
                </a:lnTo>
                <a:lnTo>
                  <a:pt x="621" y="13"/>
                </a:lnTo>
                <a:lnTo>
                  <a:pt x="552" y="30"/>
                </a:lnTo>
                <a:lnTo>
                  <a:pt x="485" y="53"/>
                </a:lnTo>
                <a:lnTo>
                  <a:pt x="421" y="82"/>
                </a:lnTo>
                <a:lnTo>
                  <a:pt x="360" y="116"/>
                </a:lnTo>
                <a:lnTo>
                  <a:pt x="303" y="156"/>
                </a:lnTo>
                <a:lnTo>
                  <a:pt x="250" y="200"/>
                </a:lnTo>
                <a:lnTo>
                  <a:pt x="201" y="249"/>
                </a:lnTo>
                <a:lnTo>
                  <a:pt x="156" y="302"/>
                </a:lnTo>
                <a:lnTo>
                  <a:pt x="117" y="359"/>
                </a:lnTo>
                <a:lnTo>
                  <a:pt x="83" y="420"/>
                </a:lnTo>
                <a:lnTo>
                  <a:pt x="54" y="484"/>
                </a:lnTo>
                <a:lnTo>
                  <a:pt x="31" y="551"/>
                </a:lnTo>
                <a:lnTo>
                  <a:pt x="14" y="620"/>
                </a:lnTo>
                <a:lnTo>
                  <a:pt x="4" y="692"/>
                </a:lnTo>
                <a:lnTo>
                  <a:pt x="0" y="766"/>
                </a:lnTo>
                <a:lnTo>
                  <a:pt x="4" y="840"/>
                </a:lnTo>
                <a:lnTo>
                  <a:pt x="14" y="912"/>
                </a:lnTo>
                <a:lnTo>
                  <a:pt x="31" y="981"/>
                </a:lnTo>
                <a:lnTo>
                  <a:pt x="54" y="1048"/>
                </a:lnTo>
                <a:lnTo>
                  <a:pt x="83" y="1112"/>
                </a:lnTo>
                <a:lnTo>
                  <a:pt x="117" y="1173"/>
                </a:lnTo>
                <a:lnTo>
                  <a:pt x="156" y="1230"/>
                </a:lnTo>
                <a:lnTo>
                  <a:pt x="201" y="1283"/>
                </a:lnTo>
                <a:lnTo>
                  <a:pt x="250" y="1332"/>
                </a:lnTo>
                <a:lnTo>
                  <a:pt x="303" y="1376"/>
                </a:lnTo>
                <a:lnTo>
                  <a:pt x="360" y="1416"/>
                </a:lnTo>
                <a:lnTo>
                  <a:pt x="421" y="1450"/>
                </a:lnTo>
                <a:lnTo>
                  <a:pt x="485" y="1479"/>
                </a:lnTo>
                <a:lnTo>
                  <a:pt x="552" y="1502"/>
                </a:lnTo>
                <a:lnTo>
                  <a:pt x="621" y="1519"/>
                </a:lnTo>
                <a:lnTo>
                  <a:pt x="693" y="1529"/>
                </a:lnTo>
                <a:lnTo>
                  <a:pt x="767" y="1533"/>
                </a:lnTo>
                <a:lnTo>
                  <a:pt x="841" y="1529"/>
                </a:lnTo>
                <a:lnTo>
                  <a:pt x="912" y="1519"/>
                </a:lnTo>
                <a:lnTo>
                  <a:pt x="982" y="1502"/>
                </a:lnTo>
                <a:lnTo>
                  <a:pt x="1049" y="1479"/>
                </a:lnTo>
                <a:lnTo>
                  <a:pt x="1113" y="1450"/>
                </a:lnTo>
                <a:lnTo>
                  <a:pt x="1173" y="1416"/>
                </a:lnTo>
                <a:lnTo>
                  <a:pt x="1231" y="1376"/>
                </a:lnTo>
                <a:lnTo>
                  <a:pt x="1284" y="1332"/>
                </a:lnTo>
                <a:lnTo>
                  <a:pt x="1333" y="1283"/>
                </a:lnTo>
                <a:lnTo>
                  <a:pt x="1377" y="1230"/>
                </a:lnTo>
                <a:lnTo>
                  <a:pt x="1417" y="1173"/>
                </a:lnTo>
                <a:lnTo>
                  <a:pt x="1451" y="1112"/>
                </a:lnTo>
                <a:lnTo>
                  <a:pt x="1480" y="1048"/>
                </a:lnTo>
                <a:lnTo>
                  <a:pt x="1503" y="981"/>
                </a:lnTo>
                <a:lnTo>
                  <a:pt x="1519" y="912"/>
                </a:lnTo>
                <a:lnTo>
                  <a:pt x="1530" y="840"/>
                </a:lnTo>
                <a:lnTo>
                  <a:pt x="1533" y="766"/>
                </a:lnTo>
                <a:lnTo>
                  <a:pt x="1530" y="692"/>
                </a:lnTo>
                <a:lnTo>
                  <a:pt x="1519" y="620"/>
                </a:lnTo>
                <a:lnTo>
                  <a:pt x="1503" y="551"/>
                </a:lnTo>
                <a:lnTo>
                  <a:pt x="1480" y="484"/>
                </a:lnTo>
                <a:lnTo>
                  <a:pt x="1451" y="420"/>
                </a:lnTo>
                <a:lnTo>
                  <a:pt x="1417" y="359"/>
                </a:lnTo>
                <a:lnTo>
                  <a:pt x="1377" y="302"/>
                </a:lnTo>
                <a:lnTo>
                  <a:pt x="1333" y="249"/>
                </a:lnTo>
                <a:lnTo>
                  <a:pt x="1284" y="200"/>
                </a:lnTo>
                <a:lnTo>
                  <a:pt x="1231" y="156"/>
                </a:lnTo>
                <a:lnTo>
                  <a:pt x="1173" y="116"/>
                </a:lnTo>
                <a:lnTo>
                  <a:pt x="1113" y="82"/>
                </a:lnTo>
                <a:lnTo>
                  <a:pt x="1049" y="53"/>
                </a:lnTo>
                <a:lnTo>
                  <a:pt x="982" y="30"/>
                </a:lnTo>
                <a:lnTo>
                  <a:pt x="912" y="13"/>
                </a:lnTo>
                <a:lnTo>
                  <a:pt x="841" y="3"/>
                </a:lnTo>
                <a:lnTo>
                  <a:pt x="767" y="0"/>
                </a:lnTo>
                <a:close/>
              </a:path>
            </a:pathLst>
          </a:custGeom>
          <a:solidFill>
            <a:schemeClr val="accent1">
              <a:lumMod val="40000"/>
              <a:lumOff val="60000"/>
            </a:schemeClr>
          </a:solidFill>
          <a:ln>
            <a:noFill/>
          </a:ln>
        </p:spPr>
        <p:txBody>
          <a:bodyPr rot="0" vert="horz" wrap="square" lIns="91440" tIns="45720" rIns="91440" bIns="45720" anchor="t" anchorCtr="0" upright="1">
            <a:noAutofit/>
          </a:bodyPr>
          <a:lstStyle/>
          <a:p>
            <a:endParaRPr lang="fr-CA" noProof="1"/>
          </a:p>
        </p:txBody>
      </p:sp>
      <p:sp>
        <p:nvSpPr>
          <p:cNvPr id="4" name="Freeform 7630">
            <a:extLst>
              <a:ext uri="{FF2B5EF4-FFF2-40B4-BE49-F238E27FC236}">
                <a16:creationId xmlns:a16="http://schemas.microsoft.com/office/drawing/2014/main" id="{53E2C483-7900-4069-BA92-E1B539330719}"/>
              </a:ext>
            </a:extLst>
          </p:cNvPr>
          <p:cNvSpPr>
            <a:spLocks/>
          </p:cNvSpPr>
          <p:nvPr>
            <p:custDataLst>
              <p:tags r:id="rId3"/>
            </p:custDataLst>
          </p:nvPr>
        </p:nvSpPr>
        <p:spPr bwMode="auto">
          <a:xfrm>
            <a:off x="4497859" y="3165903"/>
            <a:ext cx="1729921" cy="1257816"/>
          </a:xfrm>
          <a:custGeom>
            <a:avLst/>
            <a:gdLst>
              <a:gd name="T0" fmla="+- 0 1941 1230"/>
              <a:gd name="T1" fmla="*/ T0 w 806"/>
              <a:gd name="T2" fmla="+- 0 1556 1082"/>
              <a:gd name="T3" fmla="*/ 1556 h 1140"/>
              <a:gd name="T4" fmla="+- 0 1436 1230"/>
              <a:gd name="T5" fmla="*/ T4 w 806"/>
              <a:gd name="T6" fmla="+- 0 1556 1082"/>
              <a:gd name="T7" fmla="*/ 1556 h 1140"/>
              <a:gd name="T8" fmla="+- 0 1436 1230"/>
              <a:gd name="T9" fmla="*/ T8 w 806"/>
              <a:gd name="T10" fmla="+- 0 1258 1082"/>
              <a:gd name="T11" fmla="*/ 1258 h 1140"/>
              <a:gd name="T12" fmla="+- 0 1443 1230"/>
              <a:gd name="T13" fmla="*/ T12 w 806"/>
              <a:gd name="T14" fmla="+- 0 1222 1082"/>
              <a:gd name="T15" fmla="*/ 1222 h 1140"/>
              <a:gd name="T16" fmla="+- 0 1463 1230"/>
              <a:gd name="T17" fmla="*/ T16 w 806"/>
              <a:gd name="T18" fmla="+- 0 1192 1082"/>
              <a:gd name="T19" fmla="*/ 1192 h 1140"/>
              <a:gd name="T20" fmla="+- 0 1493 1230"/>
              <a:gd name="T21" fmla="*/ T20 w 806"/>
              <a:gd name="T22" fmla="+- 0 1172 1082"/>
              <a:gd name="T23" fmla="*/ 1172 h 1140"/>
              <a:gd name="T24" fmla="+- 0 1529 1230"/>
              <a:gd name="T25" fmla="*/ T24 w 806"/>
              <a:gd name="T26" fmla="+- 0 1165 1082"/>
              <a:gd name="T27" fmla="*/ 1165 h 1140"/>
              <a:gd name="T28" fmla="+- 0 1735 1230"/>
              <a:gd name="T29" fmla="*/ T28 w 806"/>
              <a:gd name="T30" fmla="+- 0 1165 1082"/>
              <a:gd name="T31" fmla="*/ 1165 h 1140"/>
              <a:gd name="T32" fmla="+- 0 1801 1230"/>
              <a:gd name="T33" fmla="*/ T32 w 806"/>
              <a:gd name="T34" fmla="+- 0 1192 1082"/>
              <a:gd name="T35" fmla="*/ 1192 h 1140"/>
              <a:gd name="T36" fmla="+- 0 1828 1230"/>
              <a:gd name="T37" fmla="*/ T36 w 806"/>
              <a:gd name="T38" fmla="+- 0 1258 1082"/>
              <a:gd name="T39" fmla="*/ 1258 h 1140"/>
              <a:gd name="T40" fmla="+- 0 1828 1230"/>
              <a:gd name="T41" fmla="*/ T40 w 806"/>
              <a:gd name="T42" fmla="+- 0 1340 1082"/>
              <a:gd name="T43" fmla="*/ 1340 h 1140"/>
              <a:gd name="T44" fmla="+- 0 1844 1230"/>
              <a:gd name="T45" fmla="*/ T44 w 806"/>
              <a:gd name="T46" fmla="+- 0 1348 1082"/>
              <a:gd name="T47" fmla="*/ 1348 h 1140"/>
              <a:gd name="T48" fmla="+- 0 1856 1230"/>
              <a:gd name="T49" fmla="*/ T48 w 806"/>
              <a:gd name="T50" fmla="+- 0 1354 1082"/>
              <a:gd name="T51" fmla="*/ 1354 h 1140"/>
              <a:gd name="T52" fmla="+- 0 1863 1230"/>
              <a:gd name="T53" fmla="*/ T52 w 806"/>
              <a:gd name="T54" fmla="+- 0 1360 1082"/>
              <a:gd name="T55" fmla="*/ 1360 h 1140"/>
              <a:gd name="T56" fmla="+- 0 1865 1230"/>
              <a:gd name="T57" fmla="*/ T56 w 806"/>
              <a:gd name="T58" fmla="+- 0 1363 1082"/>
              <a:gd name="T59" fmla="*/ 1363 h 1140"/>
              <a:gd name="T60" fmla="+- 0 1863 1230"/>
              <a:gd name="T61" fmla="*/ T60 w 806"/>
              <a:gd name="T62" fmla="+- 0 1367 1082"/>
              <a:gd name="T63" fmla="*/ 1367 h 1140"/>
              <a:gd name="T64" fmla="+- 0 1848 1230"/>
              <a:gd name="T65" fmla="*/ T64 w 806"/>
              <a:gd name="T66" fmla="+- 0 1369 1082"/>
              <a:gd name="T67" fmla="*/ 1369 h 1140"/>
              <a:gd name="T68" fmla="+- 0 1828 1230"/>
              <a:gd name="T69" fmla="*/ T68 w 806"/>
              <a:gd name="T70" fmla="+- 0 1369 1082"/>
              <a:gd name="T71" fmla="*/ 1369 h 1140"/>
              <a:gd name="T72" fmla="+- 0 1828 1230"/>
              <a:gd name="T73" fmla="*/ T72 w 806"/>
              <a:gd name="T74" fmla="+- 0 1412 1082"/>
              <a:gd name="T75" fmla="*/ 1412 h 1140"/>
              <a:gd name="T76" fmla="+- 0 1911 1230"/>
              <a:gd name="T77" fmla="*/ T76 w 806"/>
              <a:gd name="T78" fmla="+- 0 1412 1082"/>
              <a:gd name="T79" fmla="*/ 1412 h 1140"/>
              <a:gd name="T80" fmla="+- 0 1911 1230"/>
              <a:gd name="T81" fmla="*/ T80 w 806"/>
              <a:gd name="T82" fmla="+- 0 1258 1082"/>
              <a:gd name="T83" fmla="*/ 1258 h 1140"/>
              <a:gd name="T84" fmla="+- 0 1897 1230"/>
              <a:gd name="T85" fmla="*/ T84 w 806"/>
              <a:gd name="T86" fmla="+- 0 1190 1082"/>
              <a:gd name="T87" fmla="*/ 1190 h 1140"/>
              <a:gd name="T88" fmla="+- 0 1859 1230"/>
              <a:gd name="T89" fmla="*/ T88 w 806"/>
              <a:gd name="T90" fmla="+- 0 1134 1082"/>
              <a:gd name="T91" fmla="*/ 1134 h 1140"/>
              <a:gd name="T92" fmla="+- 0 1803 1230"/>
              <a:gd name="T93" fmla="*/ T92 w 806"/>
              <a:gd name="T94" fmla="+- 0 1096 1082"/>
              <a:gd name="T95" fmla="*/ 1096 h 1140"/>
              <a:gd name="T96" fmla="+- 0 1735 1230"/>
              <a:gd name="T97" fmla="*/ T96 w 806"/>
              <a:gd name="T98" fmla="+- 0 1082 1082"/>
              <a:gd name="T99" fmla="*/ 1082 h 1140"/>
              <a:gd name="T100" fmla="+- 0 1529 1230"/>
              <a:gd name="T101" fmla="*/ T100 w 806"/>
              <a:gd name="T102" fmla="+- 0 1082 1082"/>
              <a:gd name="T103" fmla="*/ 1082 h 1140"/>
              <a:gd name="T104" fmla="+- 0 1461 1230"/>
              <a:gd name="T105" fmla="*/ T104 w 806"/>
              <a:gd name="T106" fmla="+- 0 1096 1082"/>
              <a:gd name="T107" fmla="*/ 1096 h 1140"/>
              <a:gd name="T108" fmla="+- 0 1405 1230"/>
              <a:gd name="T109" fmla="*/ T108 w 806"/>
              <a:gd name="T110" fmla="+- 0 1134 1082"/>
              <a:gd name="T111" fmla="*/ 1134 h 1140"/>
              <a:gd name="T112" fmla="+- 0 1367 1230"/>
              <a:gd name="T113" fmla="*/ T112 w 806"/>
              <a:gd name="T114" fmla="+- 0 1190 1082"/>
              <a:gd name="T115" fmla="*/ 1190 h 1140"/>
              <a:gd name="T116" fmla="+- 0 1353 1230"/>
              <a:gd name="T117" fmla="*/ T116 w 806"/>
              <a:gd name="T118" fmla="+- 0 1258 1082"/>
              <a:gd name="T119" fmla="*/ 1258 h 1140"/>
              <a:gd name="T120" fmla="+- 0 1353 1230"/>
              <a:gd name="T121" fmla="*/ T120 w 806"/>
              <a:gd name="T122" fmla="+- 0 1556 1082"/>
              <a:gd name="T123" fmla="*/ 1556 h 1140"/>
              <a:gd name="T124" fmla="+- 0 1325 1230"/>
              <a:gd name="T125" fmla="*/ T124 w 806"/>
              <a:gd name="T126" fmla="+- 0 1556 1082"/>
              <a:gd name="T127" fmla="*/ 1556 h 1140"/>
              <a:gd name="T128" fmla="+- 0 1288 1230"/>
              <a:gd name="T129" fmla="*/ T128 w 806"/>
              <a:gd name="T130" fmla="+- 0 1564 1082"/>
              <a:gd name="T131" fmla="*/ 1564 h 1140"/>
              <a:gd name="T132" fmla="+- 0 1258 1230"/>
              <a:gd name="T133" fmla="*/ T132 w 806"/>
              <a:gd name="T134" fmla="+- 0 1584 1082"/>
              <a:gd name="T135" fmla="*/ 1584 h 1140"/>
              <a:gd name="T136" fmla="+- 0 1237 1230"/>
              <a:gd name="T137" fmla="*/ T136 w 806"/>
              <a:gd name="T138" fmla="+- 0 1614 1082"/>
              <a:gd name="T139" fmla="*/ 1614 h 1140"/>
              <a:gd name="T140" fmla="+- 0 1230 1230"/>
              <a:gd name="T141" fmla="*/ T140 w 806"/>
              <a:gd name="T142" fmla="+- 0 1651 1082"/>
              <a:gd name="T143" fmla="*/ 1651 h 1140"/>
              <a:gd name="T144" fmla="+- 0 1230 1230"/>
              <a:gd name="T145" fmla="*/ T144 w 806"/>
              <a:gd name="T146" fmla="+- 0 2127 1082"/>
              <a:gd name="T147" fmla="*/ 2127 h 1140"/>
              <a:gd name="T148" fmla="+- 0 1237 1230"/>
              <a:gd name="T149" fmla="*/ T148 w 806"/>
              <a:gd name="T150" fmla="+- 0 2164 1082"/>
              <a:gd name="T151" fmla="*/ 2164 h 1140"/>
              <a:gd name="T152" fmla="+- 0 1258 1230"/>
              <a:gd name="T153" fmla="*/ T152 w 806"/>
              <a:gd name="T154" fmla="+- 0 2194 1082"/>
              <a:gd name="T155" fmla="*/ 2194 h 1140"/>
              <a:gd name="T156" fmla="+- 0 1288 1230"/>
              <a:gd name="T157" fmla="*/ T156 w 806"/>
              <a:gd name="T158" fmla="+- 0 2214 1082"/>
              <a:gd name="T159" fmla="*/ 2214 h 1140"/>
              <a:gd name="T160" fmla="+- 0 1325 1230"/>
              <a:gd name="T161" fmla="*/ T160 w 806"/>
              <a:gd name="T162" fmla="+- 0 2222 1082"/>
              <a:gd name="T163" fmla="*/ 2222 h 1140"/>
              <a:gd name="T164" fmla="+- 0 1941 1230"/>
              <a:gd name="T165" fmla="*/ T164 w 806"/>
              <a:gd name="T166" fmla="+- 0 2222 1082"/>
              <a:gd name="T167" fmla="*/ 2222 h 1140"/>
              <a:gd name="T168" fmla="+- 0 1978 1230"/>
              <a:gd name="T169" fmla="*/ T168 w 806"/>
              <a:gd name="T170" fmla="+- 0 2214 1082"/>
              <a:gd name="T171" fmla="*/ 2214 h 1140"/>
              <a:gd name="T172" fmla="+- 0 2008 1230"/>
              <a:gd name="T173" fmla="*/ T172 w 806"/>
              <a:gd name="T174" fmla="+- 0 2194 1082"/>
              <a:gd name="T175" fmla="*/ 2194 h 1140"/>
              <a:gd name="T176" fmla="+- 0 2028 1230"/>
              <a:gd name="T177" fmla="*/ T176 w 806"/>
              <a:gd name="T178" fmla="+- 0 2164 1082"/>
              <a:gd name="T179" fmla="*/ 2164 h 1140"/>
              <a:gd name="T180" fmla="+- 0 2036 1230"/>
              <a:gd name="T181" fmla="*/ T180 w 806"/>
              <a:gd name="T182" fmla="+- 0 2127 1082"/>
              <a:gd name="T183" fmla="*/ 2127 h 1140"/>
              <a:gd name="T184" fmla="+- 0 2036 1230"/>
              <a:gd name="T185" fmla="*/ T184 w 806"/>
              <a:gd name="T186" fmla="+- 0 1651 1082"/>
              <a:gd name="T187" fmla="*/ 1651 h 1140"/>
              <a:gd name="T188" fmla="+- 0 2028 1230"/>
              <a:gd name="T189" fmla="*/ T188 w 806"/>
              <a:gd name="T190" fmla="+- 0 1614 1082"/>
              <a:gd name="T191" fmla="*/ 1614 h 1140"/>
              <a:gd name="T192" fmla="+- 0 2008 1230"/>
              <a:gd name="T193" fmla="*/ T192 w 806"/>
              <a:gd name="T194" fmla="+- 0 1584 1082"/>
              <a:gd name="T195" fmla="*/ 1584 h 1140"/>
              <a:gd name="T196" fmla="+- 0 1978 1230"/>
              <a:gd name="T197" fmla="*/ T196 w 806"/>
              <a:gd name="T198" fmla="+- 0 1564 1082"/>
              <a:gd name="T199" fmla="*/ 1564 h 1140"/>
              <a:gd name="T200" fmla="+- 0 1941 1230"/>
              <a:gd name="T201" fmla="*/ T200 w 806"/>
              <a:gd name="T202" fmla="+- 0 1556 1082"/>
              <a:gd name="T203" fmla="*/ 1556 h 11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806" h="1140">
                <a:moveTo>
                  <a:pt x="711" y="474"/>
                </a:moveTo>
                <a:lnTo>
                  <a:pt x="206" y="474"/>
                </a:lnTo>
                <a:lnTo>
                  <a:pt x="206" y="176"/>
                </a:lnTo>
                <a:lnTo>
                  <a:pt x="213" y="140"/>
                </a:lnTo>
                <a:lnTo>
                  <a:pt x="233" y="110"/>
                </a:lnTo>
                <a:lnTo>
                  <a:pt x="263" y="90"/>
                </a:lnTo>
                <a:lnTo>
                  <a:pt x="299" y="83"/>
                </a:lnTo>
                <a:lnTo>
                  <a:pt x="505" y="83"/>
                </a:lnTo>
                <a:lnTo>
                  <a:pt x="571" y="110"/>
                </a:lnTo>
                <a:lnTo>
                  <a:pt x="598" y="176"/>
                </a:lnTo>
                <a:lnTo>
                  <a:pt x="598" y="258"/>
                </a:lnTo>
                <a:lnTo>
                  <a:pt x="614" y="266"/>
                </a:lnTo>
                <a:lnTo>
                  <a:pt x="626" y="272"/>
                </a:lnTo>
                <a:lnTo>
                  <a:pt x="633" y="278"/>
                </a:lnTo>
                <a:lnTo>
                  <a:pt x="635" y="281"/>
                </a:lnTo>
                <a:lnTo>
                  <a:pt x="633" y="285"/>
                </a:lnTo>
                <a:lnTo>
                  <a:pt x="618" y="287"/>
                </a:lnTo>
                <a:lnTo>
                  <a:pt x="598" y="287"/>
                </a:lnTo>
                <a:lnTo>
                  <a:pt x="598" y="330"/>
                </a:lnTo>
                <a:lnTo>
                  <a:pt x="681" y="330"/>
                </a:lnTo>
                <a:lnTo>
                  <a:pt x="681" y="176"/>
                </a:lnTo>
                <a:lnTo>
                  <a:pt x="667" y="108"/>
                </a:lnTo>
                <a:lnTo>
                  <a:pt x="629" y="52"/>
                </a:lnTo>
                <a:lnTo>
                  <a:pt x="573" y="14"/>
                </a:lnTo>
                <a:lnTo>
                  <a:pt x="505" y="0"/>
                </a:lnTo>
                <a:lnTo>
                  <a:pt x="299" y="0"/>
                </a:lnTo>
                <a:lnTo>
                  <a:pt x="231" y="14"/>
                </a:lnTo>
                <a:lnTo>
                  <a:pt x="175" y="52"/>
                </a:lnTo>
                <a:lnTo>
                  <a:pt x="137" y="108"/>
                </a:lnTo>
                <a:lnTo>
                  <a:pt x="123" y="176"/>
                </a:lnTo>
                <a:lnTo>
                  <a:pt x="123" y="474"/>
                </a:lnTo>
                <a:lnTo>
                  <a:pt x="95" y="474"/>
                </a:lnTo>
                <a:lnTo>
                  <a:pt x="58" y="482"/>
                </a:lnTo>
                <a:lnTo>
                  <a:pt x="28" y="502"/>
                </a:lnTo>
                <a:lnTo>
                  <a:pt x="7" y="532"/>
                </a:lnTo>
                <a:lnTo>
                  <a:pt x="0" y="569"/>
                </a:lnTo>
                <a:lnTo>
                  <a:pt x="0" y="1045"/>
                </a:lnTo>
                <a:lnTo>
                  <a:pt x="7" y="1082"/>
                </a:lnTo>
                <a:lnTo>
                  <a:pt x="28" y="1112"/>
                </a:lnTo>
                <a:lnTo>
                  <a:pt x="58" y="1132"/>
                </a:lnTo>
                <a:lnTo>
                  <a:pt x="95" y="1140"/>
                </a:lnTo>
                <a:lnTo>
                  <a:pt x="711" y="1140"/>
                </a:lnTo>
                <a:lnTo>
                  <a:pt x="748" y="1132"/>
                </a:lnTo>
                <a:lnTo>
                  <a:pt x="778" y="1112"/>
                </a:lnTo>
                <a:lnTo>
                  <a:pt x="798" y="1082"/>
                </a:lnTo>
                <a:lnTo>
                  <a:pt x="806" y="1045"/>
                </a:lnTo>
                <a:lnTo>
                  <a:pt x="806" y="569"/>
                </a:lnTo>
                <a:lnTo>
                  <a:pt x="798" y="532"/>
                </a:lnTo>
                <a:lnTo>
                  <a:pt x="778" y="502"/>
                </a:lnTo>
                <a:lnTo>
                  <a:pt x="748" y="482"/>
                </a:lnTo>
                <a:lnTo>
                  <a:pt x="711" y="474"/>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fr-CA" noProof="1"/>
          </a:p>
        </p:txBody>
      </p:sp>
      <p:sp>
        <p:nvSpPr>
          <p:cNvPr id="5" name="Slide Number Placeholder 1">
            <a:extLst>
              <a:ext uri="{FF2B5EF4-FFF2-40B4-BE49-F238E27FC236}">
                <a16:creationId xmlns:a16="http://schemas.microsoft.com/office/drawing/2014/main" id="{D648BCA5-3B98-4F6A-889B-BDD04D5818BE}"/>
              </a:ext>
            </a:extLst>
          </p:cNvPr>
          <p:cNvSpPr txBox="1">
            <a:spLocks/>
          </p:cNvSpPr>
          <p:nvPr>
            <p:custDataLst>
              <p:tags r:id="rId4"/>
            </p:custDataLst>
          </p:nvPr>
        </p:nvSpPr>
        <p:spPr>
          <a:xfrm>
            <a:off x="10771639" y="14011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defRPr/>
            </a:pPr>
            <a:r>
              <a:rPr lang="fr-CA" sz="2800" noProof="1">
                <a:solidFill>
                  <a:srgbClr val="FFFFFF"/>
                </a:solidFill>
                <a:latin typeface="Century Gothic" panose="020B0502020202020204"/>
              </a:rPr>
              <a:t>6</a:t>
            </a:r>
          </a:p>
        </p:txBody>
      </p:sp>
      <p:pic>
        <p:nvPicPr>
          <p:cNvPr id="7" name="Audio 6">
            <a:hlinkClick r:id="" action="ppaction://media"/>
            <a:extLst>
              <a:ext uri="{FF2B5EF4-FFF2-40B4-BE49-F238E27FC236}">
                <a16:creationId xmlns:a16="http://schemas.microsoft.com/office/drawing/2014/main" id="{4D9617BF-34B8-4CF3-AD9B-F7813B481589}"/>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E97D0EDA-94F6-4ADB-B551-0E730433D15F}"/>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26B8F374-AD1D-4610-BF85-81789D31F9EA}"/>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extLst>
      <p:ext uri="{BB962C8B-B14F-4D97-AF65-F5344CB8AC3E}">
        <p14:creationId xmlns:p14="http://schemas.microsoft.com/office/powerpoint/2010/main" val="1539265219"/>
      </p:ext>
    </p:extLst>
  </p:cSld>
  <p:clrMapOvr>
    <a:masterClrMapping/>
  </p:clrMapOvr>
  <p:transition spd="med" advTm="85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hlinkClick r:id="" action="ppaction://noaction"/>
          </p:cNvPr>
          <p:cNvSpPr/>
          <p:nvPr>
            <p:custDataLst>
              <p:tags r:id="rId2"/>
            </p:custDataLst>
          </p:nvPr>
        </p:nvSpPr>
        <p:spPr>
          <a:xfrm>
            <a:off x="0" y="-17902"/>
            <a:ext cx="2377440" cy="6858000"/>
          </a:xfrm>
          <a:prstGeom prst="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FFFFFF"/>
                </a:solidFill>
                <a:effectLst/>
                <a:uLnTx/>
                <a:uFillTx/>
                <a:ea typeface="+mn-ea"/>
                <a:cs typeface="+mn-cs"/>
              </a:rPr>
              <a:t>Entrer par effraction dans la maison – porte verrouillée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2400" b="1" i="0" u="none" strike="noStrike" kern="1200" cap="none" spc="0" normalizeH="0" baseline="0" noProof="1">
              <a:ln>
                <a:noFill/>
              </a:ln>
              <a:solidFill>
                <a:srgbClr val="FFFFFF"/>
              </a:solidFill>
              <a:effectLst/>
              <a:uLnTx/>
              <a:uFillTx/>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FFFFFF"/>
                </a:solidFill>
                <a:effectLst/>
                <a:uLnTx/>
                <a:uFillTx/>
                <a:ea typeface="+mn-ea"/>
                <a:cs typeface="+mn-cs"/>
              </a:rPr>
              <a:t>Faire la grasse matinée – réveille-matin</a:t>
            </a:r>
            <a:endParaRPr kumimoji="0" lang="fr-CA" sz="1600" b="0" i="0" u="none" strike="noStrike" kern="1200" cap="none" spc="0" normalizeH="0" baseline="0" noProof="1">
              <a:ln>
                <a:noFill/>
              </a:ln>
              <a:solidFill>
                <a:srgbClr val="FFFFFF"/>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1">
              <a:ln>
                <a:noFill/>
              </a:ln>
              <a:solidFill>
                <a:srgbClr val="FFFFFF"/>
              </a:solidFill>
              <a:effectLst/>
              <a:uLnTx/>
              <a:uFillTx/>
              <a:latin typeface="Lato" panose="020F0502020204030203" pitchFamily="34" charset="0"/>
              <a:ea typeface="+mn-ea"/>
              <a:cs typeface="+mn-cs"/>
            </a:endParaRPr>
          </a:p>
        </p:txBody>
      </p:sp>
      <p:sp>
        <p:nvSpPr>
          <p:cNvPr id="5" name="Slide Number Placeholder 1">
            <a:extLst>
              <a:ext uri="{FF2B5EF4-FFF2-40B4-BE49-F238E27FC236}">
                <a16:creationId xmlns:a16="http://schemas.microsoft.com/office/drawing/2014/main" id="{3D9FD23E-0947-495A-8CF4-04A56B5E97FC}"/>
              </a:ext>
            </a:extLst>
          </p:cNvPr>
          <p:cNvSpPr txBox="1">
            <a:spLocks/>
          </p:cNvSpPr>
          <p:nvPr>
            <p:custDataLst>
              <p:tags r:id="rId3"/>
            </p:custDataLst>
          </p:nvPr>
        </p:nvSpPr>
        <p:spPr>
          <a:xfrm>
            <a:off x="10771639" y="14011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fr-CA" sz="2800" noProof="1">
                <a:solidFill>
                  <a:srgbClr val="FFFFFF"/>
                </a:solidFill>
                <a:latin typeface="Century Gothic" panose="020B0502020202020204"/>
              </a:rPr>
              <a:t>7</a:t>
            </a:r>
            <a:endParaRPr kumimoji="0" lang="fr-CA" sz="2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8" name="Rectangle 5">
            <a:extLst>
              <a:ext uri="{FF2B5EF4-FFF2-40B4-BE49-F238E27FC236}">
                <a16:creationId xmlns:a16="http://schemas.microsoft.com/office/drawing/2014/main" id="{7B866349-4B96-4903-BAF0-B396278FD638}"/>
              </a:ext>
            </a:extLst>
          </p:cNvPr>
          <p:cNvSpPr txBox="1">
            <a:spLocks noChangeArrowheads="1"/>
          </p:cNvSpPr>
          <p:nvPr>
            <p:custDataLst>
              <p:tags r:id="rId4"/>
            </p:custDataLst>
          </p:nvPr>
        </p:nvSpPr>
        <p:spPr bwMode="gray">
          <a:xfrm>
            <a:off x="3304949" y="1084223"/>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noProof="1">
                <a:ln>
                  <a:noFill/>
                </a:ln>
                <a:solidFill>
                  <a:srgbClr val="171717"/>
                </a:solidFill>
                <a:effectLst/>
                <a:uLnTx/>
                <a:uFillTx/>
                <a:ea typeface="+mn-ea"/>
                <a:cs typeface="+mn-cs"/>
              </a:rPr>
              <a:t>Définition du risque et du contrôle interne</a:t>
            </a:r>
          </a:p>
        </p:txBody>
      </p:sp>
      <p:sp>
        <p:nvSpPr>
          <p:cNvPr id="9" name="Rectangle 4">
            <a:extLst>
              <a:ext uri="{FF2B5EF4-FFF2-40B4-BE49-F238E27FC236}">
                <a16:creationId xmlns:a16="http://schemas.microsoft.com/office/drawing/2014/main" id="{C64925E0-7776-413F-BD9D-F9DC4754389D}"/>
              </a:ext>
            </a:extLst>
          </p:cNvPr>
          <p:cNvSpPr>
            <a:spLocks noChangeArrowheads="1"/>
          </p:cNvSpPr>
          <p:nvPr>
            <p:custDataLst>
              <p:tags r:id="rId5"/>
            </p:custDataLst>
          </p:nvPr>
        </p:nvSpPr>
        <p:spPr bwMode="gray">
          <a:xfrm>
            <a:off x="2522764" y="2137382"/>
            <a:ext cx="8245929" cy="1291618"/>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r>
              <a:rPr lang="fr-CA" noProof="1">
                <a:solidFill>
                  <a:srgbClr val="000000"/>
                </a:solidFill>
              </a:rPr>
              <a:t>On entend par « risque »</a:t>
            </a:r>
            <a:r>
              <a:rPr kumimoji="0" lang="fr-CA" b="0" i="0" u="none" strike="noStrike" kern="1200" cap="none" spc="0" normalizeH="0" baseline="0" noProof="1">
                <a:ln>
                  <a:noFill/>
                </a:ln>
                <a:solidFill>
                  <a:srgbClr val="000000"/>
                </a:solidFill>
                <a:effectLst/>
                <a:uLnTx/>
                <a:uFillTx/>
                <a:ea typeface="+mn-ea"/>
                <a:cs typeface="+mn-cs"/>
              </a:rPr>
              <a:t> la possibilité que survienne un événement qui</a:t>
            </a:r>
            <a:r>
              <a:rPr kumimoji="0" lang="fr-CA" b="0" i="0" u="none" strike="noStrike" kern="1200" cap="none" spc="0" normalizeH="0" noProof="1">
                <a:ln>
                  <a:noFill/>
                </a:ln>
                <a:solidFill>
                  <a:srgbClr val="000000"/>
                </a:solidFill>
                <a:effectLst/>
                <a:uLnTx/>
                <a:uFillTx/>
                <a:ea typeface="+mn-ea"/>
                <a:cs typeface="+mn-cs"/>
              </a:rPr>
              <a:t> aura un i</a:t>
            </a:r>
            <a:r>
              <a:rPr kumimoji="0" lang="fr-CA" b="0" i="0" u="none" strike="noStrike" kern="1200" cap="none" spc="0" normalizeH="0" baseline="0" noProof="1">
                <a:ln>
                  <a:noFill/>
                </a:ln>
                <a:solidFill>
                  <a:srgbClr val="000000"/>
                </a:solidFill>
                <a:effectLst/>
                <a:uLnTx/>
                <a:uFillTx/>
                <a:ea typeface="+mn-ea"/>
                <a:cs typeface="+mn-cs"/>
              </a:rPr>
              <a:t>mpact sur l’atteinte d’un objectif.</a:t>
            </a:r>
          </a:p>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fr-CA" b="0" i="0" u="none" strike="noStrike" kern="1200" cap="none" spc="0" normalizeH="0" baseline="0" noProof="1">
                <a:ln>
                  <a:noFill/>
                </a:ln>
                <a:solidFill>
                  <a:srgbClr val="000000"/>
                </a:solidFill>
                <a:effectLst/>
                <a:uLnTx/>
                <a:uFillTx/>
                <a:ea typeface="+mn-ea"/>
                <a:cs typeface="+mn-cs"/>
              </a:rPr>
              <a:t>Le risque est mesuré en fonction de son impact et de sa probabilité. </a:t>
            </a:r>
          </a:p>
        </p:txBody>
      </p:sp>
      <p:sp>
        <p:nvSpPr>
          <p:cNvPr id="10" name="Rectangle 9">
            <a:extLst>
              <a:ext uri="{FF2B5EF4-FFF2-40B4-BE49-F238E27FC236}">
                <a16:creationId xmlns:a16="http://schemas.microsoft.com/office/drawing/2014/main" id="{C64925E0-7776-413F-BD9D-F9DC4754389D}"/>
              </a:ext>
            </a:extLst>
          </p:cNvPr>
          <p:cNvSpPr>
            <a:spLocks noChangeArrowheads="1"/>
          </p:cNvSpPr>
          <p:nvPr>
            <p:custDataLst>
              <p:tags r:id="rId6"/>
            </p:custDataLst>
          </p:nvPr>
        </p:nvSpPr>
        <p:spPr bwMode="gray">
          <a:xfrm>
            <a:off x="2522764" y="3748913"/>
            <a:ext cx="7871935" cy="1291618"/>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r>
              <a:rPr lang="fr-CA" noProof="1">
                <a:solidFill>
                  <a:srgbClr val="000000"/>
                </a:solidFill>
              </a:rPr>
              <a:t>C</a:t>
            </a:r>
            <a:r>
              <a:rPr kumimoji="0" lang="fr-CA" b="0" i="0" u="none" strike="noStrike" kern="1200" cap="none" spc="0" normalizeH="0" baseline="0" noProof="1">
                <a:ln>
                  <a:noFill/>
                </a:ln>
                <a:solidFill>
                  <a:srgbClr val="000000"/>
                </a:solidFill>
                <a:effectLst/>
                <a:uLnTx/>
                <a:uFillTx/>
                <a:ea typeface="+mn-ea"/>
                <a:cs typeface="+mn-cs"/>
              </a:rPr>
              <a:t>ontrôle interne :</a:t>
            </a:r>
            <a:r>
              <a:rPr kumimoji="0" lang="fr-CA" b="0" i="0" u="none" strike="noStrike" kern="1200" cap="none" spc="0" normalizeH="0" noProof="1">
                <a:ln>
                  <a:noFill/>
                </a:ln>
                <a:solidFill>
                  <a:srgbClr val="000000"/>
                </a:solidFill>
                <a:effectLst/>
                <a:uLnTx/>
                <a:uFillTx/>
                <a:ea typeface="+mn-ea"/>
                <a:cs typeface="+mn-cs"/>
              </a:rPr>
              <a:t> </a:t>
            </a:r>
            <a:r>
              <a:rPr kumimoji="0" lang="fr-CA" b="0" i="0" u="none" strike="noStrike" kern="1200" cap="none" spc="0" normalizeH="0" baseline="0" noProof="1">
                <a:ln>
                  <a:noFill/>
                </a:ln>
                <a:solidFill>
                  <a:srgbClr val="000000"/>
                </a:solidFill>
                <a:effectLst/>
                <a:uLnTx/>
                <a:uFillTx/>
                <a:ea typeface="+mn-ea"/>
                <a:cs typeface="+mn-cs"/>
              </a:rPr>
              <a:t>Toute mesure prise par l’organisation pour gérer les risques et accroître la probabilité de réaliser ses objectifs et ses buts.</a:t>
            </a:r>
          </a:p>
        </p:txBody>
      </p:sp>
      <p:pic>
        <p:nvPicPr>
          <p:cNvPr id="3" name="Audio 2">
            <a:hlinkClick r:id="" action="ppaction://media"/>
            <a:extLst>
              <a:ext uri="{FF2B5EF4-FFF2-40B4-BE49-F238E27FC236}">
                <a16:creationId xmlns:a16="http://schemas.microsoft.com/office/drawing/2014/main" id="{23C8FEE0-D903-40FA-8F10-168272B7F784}"/>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4"/>
          <a:stretch>
            <a:fillRect/>
          </a:stretch>
        </p:blipFill>
        <p:spPr>
          <a:xfrm>
            <a:off x="11430000" y="6096000"/>
            <a:ext cx="609600" cy="609600"/>
          </a:xfrm>
          <a:prstGeom prst="rect">
            <a:avLst/>
          </a:prstGeom>
        </p:spPr>
      </p:pic>
      <p:sp>
        <p:nvSpPr>
          <p:cNvPr id="11" name="Action Button: Go Back or Previous 10">
            <a:hlinkClick r:id="" action="ppaction://hlinkshowjump?jump=previousslide" highlightClick="1"/>
            <a:extLst>
              <a:ext uri="{FF2B5EF4-FFF2-40B4-BE49-F238E27FC236}">
                <a16:creationId xmlns:a16="http://schemas.microsoft.com/office/drawing/2014/main" id="{A4101F3B-1188-4AB9-A3BC-5CE6F8727282}"/>
              </a:ext>
            </a:extLst>
          </p:cNvPr>
          <p:cNvSpPr/>
          <p:nvPr>
            <p:custDataLst>
              <p:tags r:id="rId10"/>
            </p:custDataLst>
          </p:nvPr>
        </p:nvSpPr>
        <p:spPr>
          <a:xfrm>
            <a:off x="2766644"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2" name="Action Button: Go Forward or Next 11">
            <a:hlinkClick r:id="" action="ppaction://hlinkshowjump?jump=nextslide" highlightClick="1"/>
            <a:extLst>
              <a:ext uri="{FF2B5EF4-FFF2-40B4-BE49-F238E27FC236}">
                <a16:creationId xmlns:a16="http://schemas.microsoft.com/office/drawing/2014/main" id="{DD853055-F810-43DD-8A7A-D5CC5D14F397}"/>
              </a:ext>
            </a:extLst>
          </p:cNvPr>
          <p:cNvSpPr/>
          <p:nvPr>
            <p:custDataLst>
              <p:tags r:id="rId11"/>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1753669313"/>
      </p:ext>
    </p:extLst>
  </p:cSld>
  <p:clrMapOvr>
    <a:masterClrMapping/>
  </p:clrMapOvr>
  <p:transition spd="med" advTm="355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20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051"/>
                            </p:stCondLst>
                            <p:childTnLst>
                              <p:par>
                                <p:cTn id="11" presetID="1" presetClass="entr" presetSubtype="0" fill="hold" grpId="0" nodeType="afterEffect">
                                  <p:stCondLst>
                                    <p:cond delay="11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3551"/>
                            </p:stCondLst>
                            <p:childTnLst>
                              <p:par>
                                <p:cTn id="14" presetID="1" presetClass="entr" presetSubtype="0" fill="hold" grpId="0" nodeType="afterEffect">
                                  <p:stCondLst>
                                    <p:cond delay="11000"/>
                                  </p:stCondLst>
                                  <p:childTnLst>
                                    <p:set>
                                      <p:cBhvr>
                                        <p:cTn id="15"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88" grpId="0" animBg="1"/>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1213658" y="779464"/>
            <a:ext cx="8545483" cy="852880"/>
          </a:xfrm>
          <a:prstGeom prst="rect">
            <a:avLst/>
          </a:prstGeom>
          <a:noFill/>
          <a:ln w="9525">
            <a:noFill/>
            <a:miter lim="800000"/>
            <a:headEnd/>
            <a:tailEnd/>
          </a:ln>
        </p:spPr>
        <p:txBody>
          <a:bodyPr lIns="0" rIns="0" anchor="ctr"/>
          <a:lstStyle/>
          <a:p>
            <a:pPr lvl="0" eaLnBrk="0" hangingPunct="0">
              <a:lnSpc>
                <a:spcPct val="95000"/>
              </a:lnSpc>
              <a:defRPr/>
            </a:pPr>
            <a:r>
              <a:rPr lang="fr-CA" sz="3600" b="1" noProof="1">
                <a:solidFill>
                  <a:srgbClr val="171717"/>
                </a:solidFill>
                <a:latin typeface="Century Gothic" panose="020B0502020202020204"/>
              </a:rPr>
              <a:t>S</a:t>
            </a:r>
            <a:r>
              <a:rPr kumimoji="0" lang="fr-CA" sz="3600" b="1" i="0" u="none" strike="noStrike" kern="1200" cap="none" spc="0" normalizeH="0" baseline="0" noProof="1">
                <a:ln>
                  <a:noFill/>
                </a:ln>
                <a:solidFill>
                  <a:srgbClr val="171717"/>
                </a:solidFill>
                <a:effectLst/>
                <a:uLnTx/>
                <a:uFillTx/>
                <a:latin typeface="Century Gothic" panose="020B0502020202020204"/>
                <a:ea typeface="+mn-ea"/>
                <a:cs typeface="+mn-cs"/>
              </a:rPr>
              <a:t>ystème de contrôle interne </a:t>
            </a:r>
            <a:r>
              <a:rPr lang="fr-CA" sz="3600" b="1" noProof="1">
                <a:solidFill>
                  <a:srgbClr val="171717"/>
                </a:solidFill>
              </a:rPr>
              <a:t>efficace</a:t>
            </a:r>
            <a:endParaRPr kumimoji="0" lang="fr-CA" sz="3600" b="1" i="0" u="none" strike="noStrike" kern="1200" cap="none" spc="0" normalizeH="0" baseline="0" noProof="1">
              <a:ln>
                <a:noFill/>
              </a:ln>
              <a:solidFill>
                <a:srgbClr val="171717"/>
              </a:solidFill>
              <a:effectLst/>
              <a:uLnTx/>
              <a:uFillTx/>
              <a:latin typeface="Century Gothic" panose="020B0502020202020204"/>
              <a:ea typeface="+mn-ea"/>
              <a:cs typeface="+mn-cs"/>
            </a:endParaRP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404001" y="1515457"/>
            <a:ext cx="8098588" cy="4497176"/>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2400" i="0" u="none" strike="noStrike" kern="1200" cap="none" spc="0" normalizeH="0" baseline="0" noProof="1">
                <a:ln>
                  <a:noFill/>
                </a:ln>
                <a:solidFill>
                  <a:srgbClr val="000000"/>
                </a:solidFill>
                <a:effectLst/>
                <a:uLnTx/>
                <a:uFillTx/>
                <a:ea typeface="Roboto" panose="02000000000000000000" pitchFamily="2" charset="0"/>
                <a:cs typeface="+mn-cs"/>
              </a:rPr>
              <a:t>Il existe cinq composants qui favorisent l’efficacité d’un</a:t>
            </a:r>
            <a:r>
              <a:rPr kumimoji="0" lang="fr-CA" sz="2400" i="0" u="none" strike="noStrike" kern="1200" cap="none" spc="0" normalizeH="0" baseline="0" noProof="1">
                <a:ln>
                  <a:noFill/>
                </a:ln>
                <a:solidFill>
                  <a:srgbClr val="000000"/>
                </a:solidFill>
                <a:effectLst/>
                <a:uLnTx/>
                <a:uFillTx/>
                <a:cs typeface="+mn-cs"/>
              </a:rPr>
              <a:t> système de contrôle interne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000000"/>
              </a:solidFill>
              <a:effectLst/>
              <a:uLnTx/>
              <a:uFillTx/>
              <a:cs typeface="+mn-cs"/>
            </a:endParaRPr>
          </a:p>
          <a:p>
            <a:pPr marL="1371600" lvl="2" indent="-457200" defTabSz="457200">
              <a:spcBef>
                <a:spcPts val="600"/>
              </a:spcBef>
              <a:spcAft>
                <a:spcPts val="600"/>
              </a:spcAft>
              <a:buFont typeface="+mj-lt"/>
              <a:buAutoNum type="arabicPeriod"/>
              <a:defRPr/>
            </a:pPr>
            <a:r>
              <a:rPr lang="fr-CA" sz="1600" noProof="1">
                <a:solidFill>
                  <a:srgbClr val="000000"/>
                </a:solidFill>
                <a:ea typeface="Roboto" panose="02000000000000000000" pitchFamily="2" charset="0"/>
              </a:rPr>
              <a:t>Environnement de contrôle</a:t>
            </a:r>
          </a:p>
          <a:p>
            <a:pPr marL="1371600" lvl="2" indent="-457200" defTabSz="457200">
              <a:spcBef>
                <a:spcPts val="600"/>
              </a:spcBef>
              <a:spcAft>
                <a:spcPts val="600"/>
              </a:spcAft>
              <a:buFont typeface="+mj-lt"/>
              <a:buAutoNum type="arabicPeriod"/>
              <a:defRPr/>
            </a:pPr>
            <a:r>
              <a:rPr lang="fr-CA" sz="1600" noProof="1">
                <a:solidFill>
                  <a:srgbClr val="000000"/>
                </a:solidFill>
                <a:ea typeface="Roboto" panose="02000000000000000000" pitchFamily="2" charset="0"/>
              </a:rPr>
              <a:t>Évaluation des risques</a:t>
            </a:r>
            <a:endParaRPr kumimoji="0" lang="fr-CA" sz="1600" b="0" i="0" u="none" strike="noStrike" kern="1200" cap="none" spc="0" normalizeH="0" baseline="0" noProof="1">
              <a:ln>
                <a:noFill/>
              </a:ln>
              <a:solidFill>
                <a:srgbClr val="000000"/>
              </a:solidFill>
              <a:effectLst/>
              <a:uLnTx/>
              <a:uFillTx/>
              <a:ea typeface="Roboto" panose="02000000000000000000" pitchFamily="2" charset="0"/>
              <a:cs typeface="+mn-cs"/>
            </a:endParaRPr>
          </a:p>
          <a:p>
            <a:pPr marL="1371600" marR="0" lvl="2" indent="-457200" algn="l" defTabSz="457200" rtl="0" eaLnBrk="1" fontAlgn="auto" latinLnBrk="0" hangingPunct="1">
              <a:lnSpc>
                <a:spcPct val="100000"/>
              </a:lnSpc>
              <a:spcBef>
                <a:spcPts val="600"/>
              </a:spcBef>
              <a:spcAft>
                <a:spcPts val="600"/>
              </a:spcAft>
              <a:buClrTx/>
              <a:buSzTx/>
              <a:buFont typeface="+mj-lt"/>
              <a:buAutoNum type="arabicPeriod"/>
              <a:tabLst/>
              <a:defRPr/>
            </a:pPr>
            <a:r>
              <a:rPr kumimoji="0" lang="fr-CA" sz="1600" b="0" i="0" u="none" strike="noStrike" kern="1200" cap="none" spc="0" normalizeH="0" baseline="0" noProof="1">
                <a:ln>
                  <a:noFill/>
                </a:ln>
                <a:solidFill>
                  <a:srgbClr val="000000"/>
                </a:solidFill>
                <a:effectLst/>
                <a:uLnTx/>
                <a:uFillTx/>
                <a:ea typeface="Roboto" panose="02000000000000000000" pitchFamily="2" charset="0"/>
                <a:cs typeface="+mn-cs"/>
              </a:rPr>
              <a:t>Activités de contrôle</a:t>
            </a:r>
          </a:p>
          <a:p>
            <a:pPr marL="1371600" marR="0" lvl="2" indent="-457200" algn="l" defTabSz="457200" rtl="0" eaLnBrk="1" fontAlgn="auto" latinLnBrk="0" hangingPunct="1">
              <a:lnSpc>
                <a:spcPct val="100000"/>
              </a:lnSpc>
              <a:spcBef>
                <a:spcPts val="600"/>
              </a:spcBef>
              <a:spcAft>
                <a:spcPts val="600"/>
              </a:spcAft>
              <a:buClrTx/>
              <a:buSzTx/>
              <a:buFont typeface="+mj-lt"/>
              <a:buAutoNum type="arabicPeriod"/>
              <a:tabLst/>
              <a:defRPr/>
            </a:pPr>
            <a:r>
              <a:rPr kumimoji="0" lang="fr-CA" sz="1600" b="0" i="0" u="none" strike="noStrike" kern="1200" cap="none" spc="0" normalizeH="0" baseline="0" noProof="1">
                <a:ln>
                  <a:noFill/>
                </a:ln>
                <a:solidFill>
                  <a:srgbClr val="000000"/>
                </a:solidFill>
                <a:effectLst/>
                <a:uLnTx/>
                <a:uFillTx/>
                <a:ea typeface="Roboto" panose="02000000000000000000" pitchFamily="2" charset="0"/>
                <a:cs typeface="+mn-cs"/>
              </a:rPr>
              <a:t>Information et communication</a:t>
            </a:r>
          </a:p>
          <a:p>
            <a:pPr marL="1371600" marR="0" lvl="2" indent="-457200" algn="l" defTabSz="457200" rtl="0" eaLnBrk="1" fontAlgn="auto" latinLnBrk="0" hangingPunct="1">
              <a:lnSpc>
                <a:spcPct val="100000"/>
              </a:lnSpc>
              <a:spcBef>
                <a:spcPts val="600"/>
              </a:spcBef>
              <a:spcAft>
                <a:spcPts val="600"/>
              </a:spcAft>
              <a:buClrTx/>
              <a:buSzTx/>
              <a:buFont typeface="+mj-lt"/>
              <a:buAutoNum type="arabicPeriod"/>
              <a:tabLst/>
              <a:defRPr/>
            </a:pPr>
            <a:r>
              <a:rPr kumimoji="0" lang="fr-CA" sz="1600" b="0" i="0" u="none" strike="noStrike" kern="1200" cap="none" spc="0" normalizeH="0" baseline="0" noProof="1">
                <a:ln>
                  <a:noFill/>
                </a:ln>
                <a:solidFill>
                  <a:srgbClr val="000000"/>
                </a:solidFill>
                <a:effectLst/>
                <a:uLnTx/>
                <a:uFillTx/>
                <a:ea typeface="Roboto" panose="02000000000000000000" pitchFamily="2" charset="0"/>
                <a:cs typeface="+mn-cs"/>
              </a:rPr>
              <a:t>Surveillance</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1800" b="0" i="0" u="none" strike="noStrike" kern="1200" cap="none" spc="0" normalizeH="0" baseline="0" noProof="1">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1">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custDataLst>
              <p:tags r:id="rId5"/>
            </p:custDataLst>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noProof="1">
                <a:solidFill>
                  <a:srgbClr val="FFFFFF"/>
                </a:solidFill>
                <a:latin typeface="Century Gothic" panose="020B0502020202020204"/>
              </a:rPr>
              <a:t>8</a:t>
            </a:r>
            <a:endParaRPr kumimoji="0" lang="fr-CA" sz="1800" b="0" i="0" u="none" strike="noStrike" kern="1200" cap="none" spc="0" normalizeH="0" baseline="0" noProof="1">
              <a:ln>
                <a:noFill/>
              </a:ln>
              <a:solidFill>
                <a:srgbClr val="FFFFFF"/>
              </a:solidFill>
              <a:effectLst/>
              <a:uLnTx/>
              <a:uFillTx/>
              <a:latin typeface="Century Gothic" panose="020B0502020202020204"/>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68655099-2B87-4E45-9BE1-1A6CD6E1673C}"/>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8094324" y="2150531"/>
            <a:ext cx="2870567" cy="2721447"/>
          </a:xfrm>
          <a:prstGeom prst="rect">
            <a:avLst/>
          </a:prstGeom>
        </p:spPr>
      </p:pic>
      <p:pic>
        <p:nvPicPr>
          <p:cNvPr id="11" name="Audio 10">
            <a:hlinkClick r:id="" action="ppaction://media"/>
            <a:extLst>
              <a:ext uri="{FF2B5EF4-FFF2-40B4-BE49-F238E27FC236}">
                <a16:creationId xmlns:a16="http://schemas.microsoft.com/office/drawing/2014/main" id="{E3D4B817-3624-445C-A7FE-52C460D40DF6}"/>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0B1C8A82-B1ED-4F1D-9C21-7A3BC1E05B16}"/>
              </a:ext>
            </a:extLst>
          </p:cNvPr>
          <p:cNvSpPr/>
          <p:nvPr>
            <p:custDataLst>
              <p:tags r:id="rId10"/>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noProof="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14F80354-06C2-4C06-B394-95D395536FEE}"/>
              </a:ext>
            </a:extLst>
          </p:cNvPr>
          <p:cNvSpPr/>
          <p:nvPr>
            <p:custDataLst>
              <p:tags r:id="rId11"/>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noProof="1"/>
              <a:t>  </a:t>
            </a:r>
            <a:r>
              <a:rPr lang="fr-CA" sz="1200" b="1" noProof="1">
                <a:solidFill>
                  <a:schemeClr val="tx2"/>
                </a:solidFill>
              </a:rPr>
              <a:t>Suivant</a:t>
            </a:r>
          </a:p>
        </p:txBody>
      </p:sp>
    </p:spTree>
    <p:custDataLst>
      <p:tags r:id="rId1"/>
    </p:custDataLst>
    <p:extLst>
      <p:ext uri="{BB962C8B-B14F-4D97-AF65-F5344CB8AC3E}">
        <p14:creationId xmlns:p14="http://schemas.microsoft.com/office/powerpoint/2010/main" val="569137804"/>
      </p:ext>
    </p:extLst>
  </p:cSld>
  <p:clrMapOvr>
    <a:masterClrMapping/>
  </p:clrMapOvr>
  <mc:AlternateContent xmlns:mc="http://schemas.openxmlformats.org/markup-compatibility/2006" xmlns:p14="http://schemas.microsoft.com/office/powerpoint/2010/main">
    <mc:Choice Requires="p14">
      <p:transition spd="slow" p14:dur="2000" advTm="22231"/>
    </mc:Choice>
    <mc:Fallback xmlns="">
      <p:transition spd="slow" advTm="22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1" presetClass="entr" presetSubtype="0" fill="hold" nodeType="afterEffect">
                                  <p:stCondLst>
                                    <p:cond delay="40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4001"/>
                            </p:stCondLst>
                            <p:childTnLst>
                              <p:par>
                                <p:cTn id="11" presetID="1" presetClass="entr" presetSubtype="0" fill="hold" nodeType="after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6001"/>
                            </p:stCondLst>
                            <p:childTnLst>
                              <p:par>
                                <p:cTn id="14" presetID="1" presetClass="entr" presetSubtype="0" fill="hold" nodeType="afterEffect">
                                  <p:stCondLst>
                                    <p:cond delay="2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8001"/>
                            </p:stCondLst>
                            <p:childTnLst>
                              <p:par>
                                <p:cTn id="17" presetID="1" presetClass="entr" presetSubtype="0" fill="hold" nodeType="afterEffect">
                                  <p:stCondLst>
                                    <p:cond delay="2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10001"/>
                            </p:stCondLst>
                            <p:childTnLst>
                              <p:par>
                                <p:cTn id="20" presetID="1" presetClass="entr" presetSubtype="0" fill="hold" nodeType="afterEffect">
                                  <p:stCondLst>
                                    <p:cond delay="2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12001"/>
                            </p:stCondLst>
                            <p:childTnLst>
                              <p:par>
                                <p:cTn id="23" presetID="1" presetClass="entr" presetSubtype="0" fill="hold" nodeType="afterEffect">
                                  <p:stCondLst>
                                    <p:cond delay="20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00.xml><?xml version="1.0" encoding="utf-8"?>
<p:tagLst xmlns:a="http://schemas.openxmlformats.org/drawingml/2006/main" xmlns:r="http://schemas.openxmlformats.org/officeDocument/2006/relationships" xmlns:p="http://schemas.openxmlformats.org/presentationml/2006/main">
  <p:tag name="NUM" val="6"/>
</p:tagLst>
</file>

<file path=ppt/tags/tag101.xml><?xml version="1.0" encoding="utf-8"?>
<p:tagLst xmlns:a="http://schemas.openxmlformats.org/drawingml/2006/main" xmlns:r="http://schemas.openxmlformats.org/officeDocument/2006/relationships" xmlns:p="http://schemas.openxmlformats.org/presentationml/2006/main">
  <p:tag name="NUM" val="7"/>
</p:tagLst>
</file>

<file path=ppt/tags/tag102.xml><?xml version="1.0" encoding="utf-8"?>
<p:tagLst xmlns:a="http://schemas.openxmlformats.org/drawingml/2006/main" xmlns:r="http://schemas.openxmlformats.org/officeDocument/2006/relationships" xmlns:p="http://schemas.openxmlformats.org/presentationml/2006/main">
  <p:tag name="NUM" val="8"/>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4"/>
</p:tagLst>
</file>

<file path=ppt/tags/tag107.xml><?xml version="1.0" encoding="utf-8"?>
<p:tagLst xmlns:a="http://schemas.openxmlformats.org/drawingml/2006/main" xmlns:r="http://schemas.openxmlformats.org/officeDocument/2006/relationships" xmlns:p="http://schemas.openxmlformats.org/presentationml/2006/main">
  <p:tag name="NUM" val="5"/>
</p:tagLst>
</file>

<file path=ppt/tags/tag108.xml><?xml version="1.0" encoding="utf-8"?>
<p:tagLst xmlns:a="http://schemas.openxmlformats.org/drawingml/2006/main" xmlns:r="http://schemas.openxmlformats.org/officeDocument/2006/relationships" xmlns:p="http://schemas.openxmlformats.org/presentationml/2006/main">
  <p:tag name="NUM" val="6"/>
</p:tagLst>
</file>

<file path=ppt/tags/tag109.xml><?xml version="1.0" encoding="utf-8"?>
<p:tagLst xmlns:a="http://schemas.openxmlformats.org/drawingml/2006/main" xmlns:r="http://schemas.openxmlformats.org/officeDocument/2006/relationships" xmlns:p="http://schemas.openxmlformats.org/presentationml/2006/main">
  <p:tag name="NUM" val="7"/>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10.xml><?xml version="1.0" encoding="utf-8"?>
<p:tagLst xmlns:a="http://schemas.openxmlformats.org/drawingml/2006/main" xmlns:r="http://schemas.openxmlformats.org/officeDocument/2006/relationships" xmlns:p="http://schemas.openxmlformats.org/presentationml/2006/main">
  <p:tag name="NUM" val="8"/>
</p:tagLst>
</file>

<file path=ppt/tags/tag111.xml><?xml version="1.0" encoding="utf-8"?>
<p:tagLst xmlns:a="http://schemas.openxmlformats.org/drawingml/2006/main" xmlns:r="http://schemas.openxmlformats.org/officeDocument/2006/relationships" xmlns:p="http://schemas.openxmlformats.org/presentationml/2006/main">
  <p:tag name="NUM" val="9"/>
</p:tagLst>
</file>

<file path=ppt/tags/tag112.xml><?xml version="1.0" encoding="utf-8"?>
<p:tagLst xmlns:a="http://schemas.openxmlformats.org/drawingml/2006/main" xmlns:r="http://schemas.openxmlformats.org/officeDocument/2006/relationships" xmlns:p="http://schemas.openxmlformats.org/presentationml/2006/main">
  <p:tag name="NUM" val="10"/>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5"/>
</p:tagLst>
</file>

<file path=ppt/tags/tag118.xml><?xml version="1.0" encoding="utf-8"?>
<p:tagLst xmlns:a="http://schemas.openxmlformats.org/drawingml/2006/main" xmlns:r="http://schemas.openxmlformats.org/officeDocument/2006/relationships" xmlns:p="http://schemas.openxmlformats.org/presentationml/2006/main">
  <p:tag name="NUM" val="6"/>
</p:tagLst>
</file>

<file path=ppt/tags/tag119.xml><?xml version="1.0" encoding="utf-8"?>
<p:tagLst xmlns:a="http://schemas.openxmlformats.org/drawingml/2006/main" xmlns:r="http://schemas.openxmlformats.org/officeDocument/2006/relationships" xmlns:p="http://schemas.openxmlformats.org/presentationml/2006/main">
  <p:tag name="NUM" val="7"/>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20.xml><?xml version="1.0" encoding="utf-8"?>
<p:tagLst xmlns:a="http://schemas.openxmlformats.org/drawingml/2006/main" xmlns:r="http://schemas.openxmlformats.org/officeDocument/2006/relationships" xmlns:p="http://schemas.openxmlformats.org/presentationml/2006/main">
  <p:tag name="NUM" val="8"/>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5"/>
</p:tagLst>
</file>

<file path=ppt/tags/tag126.xml><?xml version="1.0" encoding="utf-8"?>
<p:tagLst xmlns:a="http://schemas.openxmlformats.org/drawingml/2006/main" xmlns:r="http://schemas.openxmlformats.org/officeDocument/2006/relationships" xmlns:p="http://schemas.openxmlformats.org/presentationml/2006/main">
  <p:tag name="NUM" val="6"/>
</p:tagLst>
</file>

<file path=ppt/tags/tag127.xml><?xml version="1.0" encoding="utf-8"?>
<p:tagLst xmlns:a="http://schemas.openxmlformats.org/drawingml/2006/main" xmlns:r="http://schemas.openxmlformats.org/officeDocument/2006/relationships" xmlns:p="http://schemas.openxmlformats.org/presentationml/2006/main">
  <p:tag name="NUM" val="7"/>
</p:tagLst>
</file>

<file path=ppt/tags/tag128.xml><?xml version="1.0" encoding="utf-8"?>
<p:tagLst xmlns:a="http://schemas.openxmlformats.org/drawingml/2006/main" xmlns:r="http://schemas.openxmlformats.org/officeDocument/2006/relationships" xmlns:p="http://schemas.openxmlformats.org/presentationml/2006/main">
  <p:tag name="NUM" val="8"/>
</p:tagLst>
</file>

<file path=ppt/tags/tag129.xml><?xml version="1.0" encoding="utf-8"?>
<p:tagLst xmlns:a="http://schemas.openxmlformats.org/drawingml/2006/main" xmlns:r="http://schemas.openxmlformats.org/officeDocument/2006/relationships" xmlns:p="http://schemas.openxmlformats.org/presentationml/2006/main">
  <p:tag name="NUM" val="9"/>
</p:tagLst>
</file>

<file path=ppt/tags/tag13.xml><?xml version="1.0" encoding="utf-8"?>
<p:tagLst xmlns:a="http://schemas.openxmlformats.org/drawingml/2006/main" xmlns:r="http://schemas.openxmlformats.org/officeDocument/2006/relationships" xmlns:p="http://schemas.openxmlformats.org/presentationml/2006/main">
  <p:tag name="NUM" val="6"/>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3"/>
</p:tagLst>
</file>

<file path=ppt/tags/tag133.xml><?xml version="1.0" encoding="utf-8"?>
<p:tagLst xmlns:a="http://schemas.openxmlformats.org/drawingml/2006/main" xmlns:r="http://schemas.openxmlformats.org/officeDocument/2006/relationships" xmlns:p="http://schemas.openxmlformats.org/presentationml/2006/main">
  <p:tag name="NUM" val="4"/>
</p:tagLst>
</file>

<file path=ppt/tags/tag134.xml><?xml version="1.0" encoding="utf-8"?>
<p:tagLst xmlns:a="http://schemas.openxmlformats.org/drawingml/2006/main" xmlns:r="http://schemas.openxmlformats.org/officeDocument/2006/relationships" xmlns:p="http://schemas.openxmlformats.org/presentationml/2006/main">
  <p:tag name="NUM" val="5"/>
</p:tagLst>
</file>

<file path=ppt/tags/tag135.xml><?xml version="1.0" encoding="utf-8"?>
<p:tagLst xmlns:a="http://schemas.openxmlformats.org/drawingml/2006/main" xmlns:r="http://schemas.openxmlformats.org/officeDocument/2006/relationships" xmlns:p="http://schemas.openxmlformats.org/presentationml/2006/main">
  <p:tag name="NUM" val="6"/>
</p:tagLst>
</file>

<file path=ppt/tags/tag136.xml><?xml version="1.0" encoding="utf-8"?>
<p:tagLst xmlns:a="http://schemas.openxmlformats.org/drawingml/2006/main" xmlns:r="http://schemas.openxmlformats.org/officeDocument/2006/relationships" xmlns:p="http://schemas.openxmlformats.org/presentationml/2006/main">
  <p:tag name="NUM" val="7"/>
</p:tagLst>
</file>

<file path=ppt/tags/tag137.xml><?xml version="1.0" encoding="utf-8"?>
<p:tagLst xmlns:a="http://schemas.openxmlformats.org/drawingml/2006/main" xmlns:r="http://schemas.openxmlformats.org/officeDocument/2006/relationships" xmlns:p="http://schemas.openxmlformats.org/presentationml/2006/main">
  <p:tag name="NUM" val="8"/>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7"/>
</p:tagLst>
</file>

<file path=ppt/tags/tag140.xml><?xml version="1.0" encoding="utf-8"?>
<p:tagLst xmlns:a="http://schemas.openxmlformats.org/drawingml/2006/main" xmlns:r="http://schemas.openxmlformats.org/officeDocument/2006/relationships" xmlns:p="http://schemas.openxmlformats.org/presentationml/2006/main">
  <p:tag name="NUM" val="3"/>
</p:tagLst>
</file>

<file path=ppt/tags/tag141.xml><?xml version="1.0" encoding="utf-8"?>
<p:tagLst xmlns:a="http://schemas.openxmlformats.org/drawingml/2006/main" xmlns:r="http://schemas.openxmlformats.org/officeDocument/2006/relationships" xmlns:p="http://schemas.openxmlformats.org/presentationml/2006/main">
  <p:tag name="NUM" val="4"/>
</p:tagLst>
</file>

<file path=ppt/tags/tag142.xml><?xml version="1.0" encoding="utf-8"?>
<p:tagLst xmlns:a="http://schemas.openxmlformats.org/drawingml/2006/main" xmlns:r="http://schemas.openxmlformats.org/officeDocument/2006/relationships" xmlns:p="http://schemas.openxmlformats.org/presentationml/2006/main">
  <p:tag name="NUM" val="5"/>
</p:tagLst>
</file>

<file path=ppt/tags/tag143.xml><?xml version="1.0" encoding="utf-8"?>
<p:tagLst xmlns:a="http://schemas.openxmlformats.org/drawingml/2006/main" xmlns:r="http://schemas.openxmlformats.org/officeDocument/2006/relationships" xmlns:p="http://schemas.openxmlformats.org/presentationml/2006/main">
  <p:tag name="NUM" val="6"/>
</p:tagLst>
</file>

<file path=ppt/tags/tag144.xml><?xml version="1.0" encoding="utf-8"?>
<p:tagLst xmlns:a="http://schemas.openxmlformats.org/drawingml/2006/main" xmlns:r="http://schemas.openxmlformats.org/officeDocument/2006/relationships" xmlns:p="http://schemas.openxmlformats.org/presentationml/2006/main">
  <p:tag name="NUM" val="7"/>
</p:tagLst>
</file>

<file path=ppt/tags/tag145.xml><?xml version="1.0" encoding="utf-8"?>
<p:tagLst xmlns:a="http://schemas.openxmlformats.org/drawingml/2006/main" xmlns:r="http://schemas.openxmlformats.org/officeDocument/2006/relationships" xmlns:p="http://schemas.openxmlformats.org/presentationml/2006/main">
  <p:tag name="NUM" val="8"/>
</p:tagLst>
</file>

<file path=ppt/tags/tag146.xml><?xml version="1.0" encoding="utf-8"?>
<p:tagLst xmlns:a="http://schemas.openxmlformats.org/drawingml/2006/main" xmlns:r="http://schemas.openxmlformats.org/officeDocument/2006/relationships" xmlns:p="http://schemas.openxmlformats.org/presentationml/2006/main">
  <p:tag name="NUM" val="9"/>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8"/>
</p:tagLst>
</file>

<file path=ppt/tags/tag150.xml><?xml version="1.0" encoding="utf-8"?>
<p:tagLst xmlns:a="http://schemas.openxmlformats.org/drawingml/2006/main" xmlns:r="http://schemas.openxmlformats.org/officeDocument/2006/relationships" xmlns:p="http://schemas.openxmlformats.org/presentationml/2006/main">
  <p:tag name="NUM" val="4"/>
</p:tagLst>
</file>

<file path=ppt/tags/tag151.xml><?xml version="1.0" encoding="utf-8"?>
<p:tagLst xmlns:a="http://schemas.openxmlformats.org/drawingml/2006/main" xmlns:r="http://schemas.openxmlformats.org/officeDocument/2006/relationships" xmlns:p="http://schemas.openxmlformats.org/presentationml/2006/main">
  <p:tag name="NUM" val="5"/>
</p:tagLst>
</file>

<file path=ppt/tags/tag152.xml><?xml version="1.0" encoding="utf-8"?>
<p:tagLst xmlns:a="http://schemas.openxmlformats.org/drawingml/2006/main" xmlns:r="http://schemas.openxmlformats.org/officeDocument/2006/relationships" xmlns:p="http://schemas.openxmlformats.org/presentationml/2006/main">
  <p:tag name="NUM" val="6"/>
</p:tagLst>
</file>

<file path=ppt/tags/tag153.xml><?xml version="1.0" encoding="utf-8"?>
<p:tagLst xmlns:a="http://schemas.openxmlformats.org/drawingml/2006/main" xmlns:r="http://schemas.openxmlformats.org/officeDocument/2006/relationships" xmlns:p="http://schemas.openxmlformats.org/presentationml/2006/main">
  <p:tag name="NUM" val="7"/>
</p:tagLst>
</file>

<file path=ppt/tags/tag154.xml><?xml version="1.0" encoding="utf-8"?>
<p:tagLst xmlns:a="http://schemas.openxmlformats.org/drawingml/2006/main" xmlns:r="http://schemas.openxmlformats.org/officeDocument/2006/relationships" xmlns:p="http://schemas.openxmlformats.org/presentationml/2006/main">
  <p:tag name="NUM" val="8"/>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3"/>
</p:tagLst>
</file>

<file path=ppt/tags/tag158.xml><?xml version="1.0" encoding="utf-8"?>
<p:tagLst xmlns:a="http://schemas.openxmlformats.org/drawingml/2006/main" xmlns:r="http://schemas.openxmlformats.org/officeDocument/2006/relationships" xmlns:p="http://schemas.openxmlformats.org/presentationml/2006/main">
  <p:tag name="NUM" val="4"/>
</p:tagLst>
</file>

<file path=ppt/tags/tag159.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9"/>
</p:tagLst>
</file>

<file path=ppt/tags/tag160.xml><?xml version="1.0" encoding="utf-8"?>
<p:tagLst xmlns:a="http://schemas.openxmlformats.org/drawingml/2006/main" xmlns:r="http://schemas.openxmlformats.org/officeDocument/2006/relationships" xmlns:p="http://schemas.openxmlformats.org/presentationml/2006/main">
  <p:tag name="NUM" val="6"/>
</p:tagLst>
</file>

<file path=ppt/tags/tag161.xml><?xml version="1.0" encoding="utf-8"?>
<p:tagLst xmlns:a="http://schemas.openxmlformats.org/drawingml/2006/main" xmlns:r="http://schemas.openxmlformats.org/officeDocument/2006/relationships" xmlns:p="http://schemas.openxmlformats.org/presentationml/2006/main">
  <p:tag name="NUM" val="7"/>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5"/>
</p:tagLst>
</file>

<file path=ppt/tags/tag167.xml><?xml version="1.0" encoding="utf-8"?>
<p:tagLst xmlns:a="http://schemas.openxmlformats.org/drawingml/2006/main" xmlns:r="http://schemas.openxmlformats.org/officeDocument/2006/relationships" xmlns:p="http://schemas.openxmlformats.org/presentationml/2006/main">
  <p:tag name="NUM" val="6"/>
</p:tagLst>
</file>

<file path=ppt/tags/tag168.xml><?xml version="1.0" encoding="utf-8"?>
<p:tagLst xmlns:a="http://schemas.openxmlformats.org/drawingml/2006/main" xmlns:r="http://schemas.openxmlformats.org/officeDocument/2006/relationships" xmlns:p="http://schemas.openxmlformats.org/presentationml/2006/main">
  <p:tag name="NUM" val="7"/>
</p:tagLst>
</file>

<file path=ppt/tags/tag169.xml><?xml version="1.0" encoding="utf-8"?>
<p:tagLst xmlns:a="http://schemas.openxmlformats.org/drawingml/2006/main" xmlns:r="http://schemas.openxmlformats.org/officeDocument/2006/relationships" xmlns:p="http://schemas.openxmlformats.org/presentationml/2006/main">
  <p:tag name="NUM" val="8"/>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TIMING" val="|9.4"/>
</p:tagLst>
</file>

<file path=ppt/tags/tag171.xml><?xml version="1.0" encoding="utf-8"?>
<p:tagLst xmlns:a="http://schemas.openxmlformats.org/drawingml/2006/main" xmlns:r="http://schemas.openxmlformats.org/officeDocument/2006/relationships" xmlns:p="http://schemas.openxmlformats.org/presentationml/2006/main">
  <p:tag name="NUM" val="1"/>
</p:tagLst>
</file>

<file path=ppt/tags/tag172.xml><?xml version="1.0" encoding="utf-8"?>
<p:tagLst xmlns:a="http://schemas.openxmlformats.org/drawingml/2006/main" xmlns:r="http://schemas.openxmlformats.org/officeDocument/2006/relationships" xmlns:p="http://schemas.openxmlformats.org/presentationml/2006/main">
  <p:tag name="NUM" val="2"/>
</p:tagLst>
</file>

<file path=ppt/tags/tag173.xml><?xml version="1.0" encoding="utf-8"?>
<p:tagLst xmlns:a="http://schemas.openxmlformats.org/drawingml/2006/main" xmlns:r="http://schemas.openxmlformats.org/officeDocument/2006/relationships" xmlns:p="http://schemas.openxmlformats.org/presentationml/2006/main">
  <p:tag name="NUM" val="3"/>
</p:tagLst>
</file>

<file path=ppt/tags/tag174.xml><?xml version="1.0" encoding="utf-8"?>
<p:tagLst xmlns:a="http://schemas.openxmlformats.org/drawingml/2006/main" xmlns:r="http://schemas.openxmlformats.org/officeDocument/2006/relationships" xmlns:p="http://schemas.openxmlformats.org/presentationml/2006/main">
  <p:tag name="NUM" val="4"/>
</p:tagLst>
</file>

<file path=ppt/tags/tag175.xml><?xml version="1.0" encoding="utf-8"?>
<p:tagLst xmlns:a="http://schemas.openxmlformats.org/drawingml/2006/main" xmlns:r="http://schemas.openxmlformats.org/officeDocument/2006/relationships" xmlns:p="http://schemas.openxmlformats.org/presentationml/2006/main">
  <p:tag name="NUM" val="5"/>
</p:tagLst>
</file>

<file path=ppt/tags/tag176.xml><?xml version="1.0" encoding="utf-8"?>
<p:tagLst xmlns:a="http://schemas.openxmlformats.org/drawingml/2006/main" xmlns:r="http://schemas.openxmlformats.org/officeDocument/2006/relationships" xmlns:p="http://schemas.openxmlformats.org/presentationml/2006/main">
  <p:tag name="NUM" val="6"/>
</p:tagLst>
</file>

<file path=ppt/tags/tag177.xml><?xml version="1.0" encoding="utf-8"?>
<p:tagLst xmlns:a="http://schemas.openxmlformats.org/drawingml/2006/main" xmlns:r="http://schemas.openxmlformats.org/officeDocument/2006/relationships" xmlns:p="http://schemas.openxmlformats.org/presentationml/2006/main">
  <p:tag name="NUM" val="1"/>
</p:tagLst>
</file>

<file path=ppt/tags/tag178.xml><?xml version="1.0" encoding="utf-8"?>
<p:tagLst xmlns:a="http://schemas.openxmlformats.org/drawingml/2006/main" xmlns:r="http://schemas.openxmlformats.org/officeDocument/2006/relationships" xmlns:p="http://schemas.openxmlformats.org/presentationml/2006/main">
  <p:tag name="NUM" val="2"/>
</p:tagLst>
</file>

<file path=ppt/tags/tag179.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4"/>
</p:tagLst>
</file>

<file path=ppt/tags/tag181.xml><?xml version="1.0" encoding="utf-8"?>
<p:tagLst xmlns:a="http://schemas.openxmlformats.org/drawingml/2006/main" xmlns:r="http://schemas.openxmlformats.org/officeDocument/2006/relationships" xmlns:p="http://schemas.openxmlformats.org/presentationml/2006/main">
  <p:tag name="NUM" val="5"/>
</p:tagLst>
</file>

<file path=ppt/tags/tag182.xml><?xml version="1.0" encoding="utf-8"?>
<p:tagLst xmlns:a="http://schemas.openxmlformats.org/drawingml/2006/main" xmlns:r="http://schemas.openxmlformats.org/officeDocument/2006/relationships" xmlns:p="http://schemas.openxmlformats.org/presentationml/2006/main">
  <p:tag name="NUM" val="6"/>
</p:tagLst>
</file>

<file path=ppt/tags/tag183.xml><?xml version="1.0" encoding="utf-8"?>
<p:tagLst xmlns:a="http://schemas.openxmlformats.org/drawingml/2006/main" xmlns:r="http://schemas.openxmlformats.org/officeDocument/2006/relationships" xmlns:p="http://schemas.openxmlformats.org/presentationml/2006/main">
  <p:tag name="TIMING" val="|1.1"/>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2"/>
</p:tagLst>
</file>

<file path=ppt/tags/tag186.xml><?xml version="1.0" encoding="utf-8"?>
<p:tagLst xmlns:a="http://schemas.openxmlformats.org/drawingml/2006/main" xmlns:r="http://schemas.openxmlformats.org/officeDocument/2006/relationships" xmlns:p="http://schemas.openxmlformats.org/presentationml/2006/main">
  <p:tag name="NUM" val="3"/>
</p:tagLst>
</file>

<file path=ppt/tags/tag187.xml><?xml version="1.0" encoding="utf-8"?>
<p:tagLst xmlns:a="http://schemas.openxmlformats.org/drawingml/2006/main" xmlns:r="http://schemas.openxmlformats.org/officeDocument/2006/relationships" xmlns:p="http://schemas.openxmlformats.org/presentationml/2006/main">
  <p:tag name="NUM" val="4"/>
</p:tagLst>
</file>

<file path=ppt/tags/tag188.xml><?xml version="1.0" encoding="utf-8"?>
<p:tagLst xmlns:a="http://schemas.openxmlformats.org/drawingml/2006/main" xmlns:r="http://schemas.openxmlformats.org/officeDocument/2006/relationships" xmlns:p="http://schemas.openxmlformats.org/presentationml/2006/main">
  <p:tag name="NUM" val="5"/>
</p:tagLst>
</file>

<file path=ppt/tags/tag189.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190.xml><?xml version="1.0" encoding="utf-8"?>
<p:tagLst xmlns:a="http://schemas.openxmlformats.org/drawingml/2006/main" xmlns:r="http://schemas.openxmlformats.org/officeDocument/2006/relationships" xmlns:p="http://schemas.openxmlformats.org/presentationml/2006/main">
  <p:tag name="NUM" val="1"/>
</p:tagLst>
</file>

<file path=ppt/tags/tag191.xml><?xml version="1.0" encoding="utf-8"?>
<p:tagLst xmlns:a="http://schemas.openxmlformats.org/drawingml/2006/main" xmlns:r="http://schemas.openxmlformats.org/officeDocument/2006/relationships" xmlns:p="http://schemas.openxmlformats.org/presentationml/2006/main">
  <p:tag name="NUM" val="2"/>
</p:tagLst>
</file>

<file path=ppt/tags/tag192.xml><?xml version="1.0" encoding="utf-8"?>
<p:tagLst xmlns:a="http://schemas.openxmlformats.org/drawingml/2006/main" xmlns:r="http://schemas.openxmlformats.org/officeDocument/2006/relationships" xmlns:p="http://schemas.openxmlformats.org/presentationml/2006/main">
  <p:tag name="NUM" val="3"/>
</p:tagLst>
</file>

<file path=ppt/tags/tag193.xml><?xml version="1.0" encoding="utf-8"?>
<p:tagLst xmlns:a="http://schemas.openxmlformats.org/drawingml/2006/main" xmlns:r="http://schemas.openxmlformats.org/officeDocument/2006/relationships" xmlns:p="http://schemas.openxmlformats.org/presentationml/2006/main">
  <p:tag name="NUM" val="4"/>
</p:tagLst>
</file>

<file path=ppt/tags/tag194.xml><?xml version="1.0" encoding="utf-8"?>
<p:tagLst xmlns:a="http://schemas.openxmlformats.org/drawingml/2006/main" xmlns:r="http://schemas.openxmlformats.org/officeDocument/2006/relationships" xmlns:p="http://schemas.openxmlformats.org/presentationml/2006/main">
  <p:tag name="NUM" val="5"/>
</p:tagLst>
</file>

<file path=ppt/tags/tag195.xml><?xml version="1.0" encoding="utf-8"?>
<p:tagLst xmlns:a="http://schemas.openxmlformats.org/drawingml/2006/main" xmlns:r="http://schemas.openxmlformats.org/officeDocument/2006/relationships" xmlns:p="http://schemas.openxmlformats.org/presentationml/2006/main">
  <p:tag name="NUM" val="6"/>
</p:tagLst>
</file>

<file path=ppt/tags/tag196.xml><?xml version="1.0" encoding="utf-8"?>
<p:tagLst xmlns:a="http://schemas.openxmlformats.org/drawingml/2006/main" xmlns:r="http://schemas.openxmlformats.org/officeDocument/2006/relationships" xmlns:p="http://schemas.openxmlformats.org/presentationml/2006/main">
  <p:tag name="NUM" val="1"/>
</p:tagLst>
</file>

<file path=ppt/tags/tag197.xml><?xml version="1.0" encoding="utf-8"?>
<p:tagLst xmlns:a="http://schemas.openxmlformats.org/drawingml/2006/main" xmlns:r="http://schemas.openxmlformats.org/officeDocument/2006/relationships" xmlns:p="http://schemas.openxmlformats.org/presentationml/2006/main">
  <p:tag name="NUM" val="2"/>
</p:tagLst>
</file>

<file path=ppt/tags/tag198.xml><?xml version="1.0" encoding="utf-8"?>
<p:tagLst xmlns:a="http://schemas.openxmlformats.org/drawingml/2006/main" xmlns:r="http://schemas.openxmlformats.org/officeDocument/2006/relationships" xmlns:p="http://schemas.openxmlformats.org/presentationml/2006/main">
  <p:tag name="NUM" val="3"/>
</p:tagLst>
</file>

<file path=ppt/tags/tag19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00.xml><?xml version="1.0" encoding="utf-8"?>
<p:tagLst xmlns:a="http://schemas.openxmlformats.org/drawingml/2006/main" xmlns:r="http://schemas.openxmlformats.org/officeDocument/2006/relationships" xmlns:p="http://schemas.openxmlformats.org/presentationml/2006/main">
  <p:tag name="NUM" val="5"/>
</p:tagLst>
</file>

<file path=ppt/tags/tag201.xml><?xml version="1.0" encoding="utf-8"?>
<p:tagLst xmlns:a="http://schemas.openxmlformats.org/drawingml/2006/main" xmlns:r="http://schemas.openxmlformats.org/officeDocument/2006/relationships" xmlns:p="http://schemas.openxmlformats.org/presentationml/2006/main">
  <p:tag name="TIMING" val="|4.7|5.2|4.6"/>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3"/>
</p:tagLst>
</file>

<file path=ppt/tags/tag205.xml><?xml version="1.0" encoding="utf-8"?>
<p:tagLst xmlns:a="http://schemas.openxmlformats.org/drawingml/2006/main" xmlns:r="http://schemas.openxmlformats.org/officeDocument/2006/relationships" xmlns:p="http://schemas.openxmlformats.org/presentationml/2006/main">
  <p:tag name="NUM" val="4"/>
</p:tagLst>
</file>

<file path=ppt/tags/tag206.xml><?xml version="1.0" encoding="utf-8"?>
<p:tagLst xmlns:a="http://schemas.openxmlformats.org/drawingml/2006/main" xmlns:r="http://schemas.openxmlformats.org/officeDocument/2006/relationships" xmlns:p="http://schemas.openxmlformats.org/presentationml/2006/main">
  <p:tag name="NUM" val="5"/>
</p:tagLst>
</file>

<file path=ppt/tags/tag207.xml><?xml version="1.0" encoding="utf-8"?>
<p:tagLst xmlns:a="http://schemas.openxmlformats.org/drawingml/2006/main" xmlns:r="http://schemas.openxmlformats.org/officeDocument/2006/relationships" xmlns:p="http://schemas.openxmlformats.org/presentationml/2006/main">
  <p:tag name="NUM" val="6"/>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10.xml><?xml version="1.0" encoding="utf-8"?>
<p:tagLst xmlns:a="http://schemas.openxmlformats.org/drawingml/2006/main" xmlns:r="http://schemas.openxmlformats.org/officeDocument/2006/relationships" xmlns:p="http://schemas.openxmlformats.org/presentationml/2006/main">
  <p:tag name="NUM" val="3"/>
</p:tagLst>
</file>

<file path=ppt/tags/tag211.xml><?xml version="1.0" encoding="utf-8"?>
<p:tagLst xmlns:a="http://schemas.openxmlformats.org/drawingml/2006/main" xmlns:r="http://schemas.openxmlformats.org/officeDocument/2006/relationships" xmlns:p="http://schemas.openxmlformats.org/presentationml/2006/main">
  <p:tag name="NUM" val="4"/>
</p:tagLst>
</file>

<file path=ppt/tags/tag212.xml><?xml version="1.0" encoding="utf-8"?>
<p:tagLst xmlns:a="http://schemas.openxmlformats.org/drawingml/2006/main" xmlns:r="http://schemas.openxmlformats.org/officeDocument/2006/relationships" xmlns:p="http://schemas.openxmlformats.org/presentationml/2006/main">
  <p:tag name="NUM" val="5"/>
</p:tagLst>
</file>

<file path=ppt/tags/tag213.xml><?xml version="1.0" encoding="utf-8"?>
<p:tagLst xmlns:a="http://schemas.openxmlformats.org/drawingml/2006/main" xmlns:r="http://schemas.openxmlformats.org/officeDocument/2006/relationships" xmlns:p="http://schemas.openxmlformats.org/presentationml/2006/main">
  <p:tag name="NUM" val="6"/>
</p:tagLst>
</file>

<file path=ppt/tags/tag214.xml><?xml version="1.0" encoding="utf-8"?>
<p:tagLst xmlns:a="http://schemas.openxmlformats.org/drawingml/2006/main" xmlns:r="http://schemas.openxmlformats.org/officeDocument/2006/relationships" xmlns:p="http://schemas.openxmlformats.org/presentationml/2006/main">
  <p:tag name="NUM" val="7"/>
</p:tagLst>
</file>

<file path=ppt/tags/tag215.xml><?xml version="1.0" encoding="utf-8"?>
<p:tagLst xmlns:a="http://schemas.openxmlformats.org/drawingml/2006/main" xmlns:r="http://schemas.openxmlformats.org/officeDocument/2006/relationships" xmlns:p="http://schemas.openxmlformats.org/presentationml/2006/main">
  <p:tag name="NUM" val="1"/>
</p:tagLst>
</file>

<file path=ppt/tags/tag216.xml><?xml version="1.0" encoding="utf-8"?>
<p:tagLst xmlns:a="http://schemas.openxmlformats.org/drawingml/2006/main" xmlns:r="http://schemas.openxmlformats.org/officeDocument/2006/relationships" xmlns:p="http://schemas.openxmlformats.org/presentationml/2006/main">
  <p:tag name="NUM" val="2"/>
</p:tagLst>
</file>

<file path=ppt/tags/tag217.xml><?xml version="1.0" encoding="utf-8"?>
<p:tagLst xmlns:a="http://schemas.openxmlformats.org/drawingml/2006/main" xmlns:r="http://schemas.openxmlformats.org/officeDocument/2006/relationships" xmlns:p="http://schemas.openxmlformats.org/presentationml/2006/main">
  <p:tag name="NUM" val="3"/>
</p:tagLst>
</file>

<file path=ppt/tags/tag218.xml><?xml version="1.0" encoding="utf-8"?>
<p:tagLst xmlns:a="http://schemas.openxmlformats.org/drawingml/2006/main" xmlns:r="http://schemas.openxmlformats.org/officeDocument/2006/relationships" xmlns:p="http://schemas.openxmlformats.org/presentationml/2006/main">
  <p:tag name="NUM" val="4"/>
</p:tagLst>
</file>

<file path=ppt/tags/tag219.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20.xml><?xml version="1.0" encoding="utf-8"?>
<p:tagLst xmlns:a="http://schemas.openxmlformats.org/drawingml/2006/main" xmlns:r="http://schemas.openxmlformats.org/officeDocument/2006/relationships" xmlns:p="http://schemas.openxmlformats.org/presentationml/2006/main">
  <p:tag name="NUM" val="6"/>
</p:tagLst>
</file>

<file path=ppt/tags/tag221.xml><?xml version="1.0" encoding="utf-8"?>
<p:tagLst xmlns:a="http://schemas.openxmlformats.org/drawingml/2006/main" xmlns:r="http://schemas.openxmlformats.org/officeDocument/2006/relationships" xmlns:p="http://schemas.openxmlformats.org/presentationml/2006/main">
  <p:tag name="NUM" val="1"/>
</p:tagLst>
</file>

<file path=ppt/tags/tag222.xml><?xml version="1.0" encoding="utf-8"?>
<p:tagLst xmlns:a="http://schemas.openxmlformats.org/drawingml/2006/main" xmlns:r="http://schemas.openxmlformats.org/officeDocument/2006/relationships" xmlns:p="http://schemas.openxmlformats.org/presentationml/2006/main">
  <p:tag name="NUM" val="2"/>
</p:tagLst>
</file>

<file path=ppt/tags/tag223.xml><?xml version="1.0" encoding="utf-8"?>
<p:tagLst xmlns:a="http://schemas.openxmlformats.org/drawingml/2006/main" xmlns:r="http://schemas.openxmlformats.org/officeDocument/2006/relationships" xmlns:p="http://schemas.openxmlformats.org/presentationml/2006/main">
  <p:tag name="NUM" val="3"/>
</p:tagLst>
</file>

<file path=ppt/tags/tag224.xml><?xml version="1.0" encoding="utf-8"?>
<p:tagLst xmlns:a="http://schemas.openxmlformats.org/drawingml/2006/main" xmlns:r="http://schemas.openxmlformats.org/officeDocument/2006/relationships" xmlns:p="http://schemas.openxmlformats.org/presentationml/2006/main">
  <p:tag name="NUM" val="4"/>
</p:tagLst>
</file>

<file path=ppt/tags/tag225.xml><?xml version="1.0" encoding="utf-8"?>
<p:tagLst xmlns:a="http://schemas.openxmlformats.org/drawingml/2006/main" xmlns:r="http://schemas.openxmlformats.org/officeDocument/2006/relationships" xmlns:p="http://schemas.openxmlformats.org/presentationml/2006/main">
  <p:tag name="NUM" val="5"/>
</p:tagLst>
</file>

<file path=ppt/tags/tag226.xml><?xml version="1.0" encoding="utf-8"?>
<p:tagLst xmlns:a="http://schemas.openxmlformats.org/drawingml/2006/main" xmlns:r="http://schemas.openxmlformats.org/officeDocument/2006/relationships" xmlns:p="http://schemas.openxmlformats.org/presentationml/2006/main">
  <p:tag name="NUM" val="6"/>
</p:tagLst>
</file>

<file path=ppt/tags/tag227.xml><?xml version="1.0" encoding="utf-8"?>
<p:tagLst xmlns:a="http://schemas.openxmlformats.org/drawingml/2006/main" xmlns:r="http://schemas.openxmlformats.org/officeDocument/2006/relationships" xmlns:p="http://schemas.openxmlformats.org/presentationml/2006/main">
  <p:tag name="NUM" val="1"/>
</p:tagLst>
</file>

<file path=ppt/tags/tag228.xml><?xml version="1.0" encoding="utf-8"?>
<p:tagLst xmlns:a="http://schemas.openxmlformats.org/drawingml/2006/main" xmlns:r="http://schemas.openxmlformats.org/officeDocument/2006/relationships" xmlns:p="http://schemas.openxmlformats.org/presentationml/2006/main">
  <p:tag name="NUM" val="2"/>
</p:tagLst>
</file>

<file path=ppt/tags/tag229.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7"/>
</p:tagLst>
</file>

<file path=ppt/tags/tag230.xml><?xml version="1.0" encoding="utf-8"?>
<p:tagLst xmlns:a="http://schemas.openxmlformats.org/drawingml/2006/main" xmlns:r="http://schemas.openxmlformats.org/officeDocument/2006/relationships" xmlns:p="http://schemas.openxmlformats.org/presentationml/2006/main">
  <p:tag name="NUM" val="4"/>
</p:tagLst>
</file>

<file path=ppt/tags/tag231.xml><?xml version="1.0" encoding="utf-8"?>
<p:tagLst xmlns:a="http://schemas.openxmlformats.org/drawingml/2006/main" xmlns:r="http://schemas.openxmlformats.org/officeDocument/2006/relationships" xmlns:p="http://schemas.openxmlformats.org/presentationml/2006/main">
  <p:tag name="NUM" val="5"/>
</p:tagLst>
</file>

<file path=ppt/tags/tag232.xml><?xml version="1.0" encoding="utf-8"?>
<p:tagLst xmlns:a="http://schemas.openxmlformats.org/drawingml/2006/main" xmlns:r="http://schemas.openxmlformats.org/officeDocument/2006/relationships" xmlns:p="http://schemas.openxmlformats.org/presentationml/2006/main">
  <p:tag name="NUM" val="6"/>
</p:tagLst>
</file>

<file path=ppt/tags/tag233.xml><?xml version="1.0" encoding="utf-8"?>
<p:tagLst xmlns:a="http://schemas.openxmlformats.org/drawingml/2006/main" xmlns:r="http://schemas.openxmlformats.org/officeDocument/2006/relationships" xmlns:p="http://schemas.openxmlformats.org/presentationml/2006/main">
  <p:tag name="NUM" val="1"/>
</p:tagLst>
</file>

<file path=ppt/tags/tag234.xml><?xml version="1.0" encoding="utf-8"?>
<p:tagLst xmlns:a="http://schemas.openxmlformats.org/drawingml/2006/main" xmlns:r="http://schemas.openxmlformats.org/officeDocument/2006/relationships" xmlns:p="http://schemas.openxmlformats.org/presentationml/2006/main">
  <p:tag name="NUM" val="2"/>
</p:tagLst>
</file>

<file path=ppt/tags/tag235.xml><?xml version="1.0" encoding="utf-8"?>
<p:tagLst xmlns:a="http://schemas.openxmlformats.org/drawingml/2006/main" xmlns:r="http://schemas.openxmlformats.org/officeDocument/2006/relationships" xmlns:p="http://schemas.openxmlformats.org/presentationml/2006/main">
  <p:tag name="NUM" val="3"/>
</p:tagLst>
</file>

<file path=ppt/tags/tag236.xml><?xml version="1.0" encoding="utf-8"?>
<p:tagLst xmlns:a="http://schemas.openxmlformats.org/drawingml/2006/main" xmlns:r="http://schemas.openxmlformats.org/officeDocument/2006/relationships" xmlns:p="http://schemas.openxmlformats.org/presentationml/2006/main">
  <p:tag name="NUM" val="4"/>
</p:tagLst>
</file>

<file path=ppt/tags/tag237.xml><?xml version="1.0" encoding="utf-8"?>
<p:tagLst xmlns:a="http://schemas.openxmlformats.org/drawingml/2006/main" xmlns:r="http://schemas.openxmlformats.org/officeDocument/2006/relationships" xmlns:p="http://schemas.openxmlformats.org/presentationml/2006/main">
  <p:tag name="NUM" val="5"/>
</p:tagLst>
</file>

<file path=ppt/tags/tag238.xml><?xml version="1.0" encoding="utf-8"?>
<p:tagLst xmlns:a="http://schemas.openxmlformats.org/drawingml/2006/main" xmlns:r="http://schemas.openxmlformats.org/officeDocument/2006/relationships" xmlns:p="http://schemas.openxmlformats.org/presentationml/2006/main">
  <p:tag name="NUM" val="6"/>
</p:tagLst>
</file>

<file path=ppt/tags/tag239.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8"/>
</p:tagLst>
</file>

<file path=ppt/tags/tag240.xml><?xml version="1.0" encoding="utf-8"?>
<p:tagLst xmlns:a="http://schemas.openxmlformats.org/drawingml/2006/main" xmlns:r="http://schemas.openxmlformats.org/officeDocument/2006/relationships" xmlns:p="http://schemas.openxmlformats.org/presentationml/2006/main">
  <p:tag name="NUM" val="2"/>
</p:tagLst>
</file>

<file path=ppt/tags/tag241.xml><?xml version="1.0" encoding="utf-8"?>
<p:tagLst xmlns:a="http://schemas.openxmlformats.org/drawingml/2006/main" xmlns:r="http://schemas.openxmlformats.org/officeDocument/2006/relationships" xmlns:p="http://schemas.openxmlformats.org/presentationml/2006/main">
  <p:tag name="NUM" val="3"/>
</p:tagLst>
</file>

<file path=ppt/tags/tag242.xml><?xml version="1.0" encoding="utf-8"?>
<p:tagLst xmlns:a="http://schemas.openxmlformats.org/drawingml/2006/main" xmlns:r="http://schemas.openxmlformats.org/officeDocument/2006/relationships" xmlns:p="http://schemas.openxmlformats.org/presentationml/2006/main">
  <p:tag name="NUM" val="4"/>
</p:tagLst>
</file>

<file path=ppt/tags/tag243.xml><?xml version="1.0" encoding="utf-8"?>
<p:tagLst xmlns:a="http://schemas.openxmlformats.org/drawingml/2006/main" xmlns:r="http://schemas.openxmlformats.org/officeDocument/2006/relationships" xmlns:p="http://schemas.openxmlformats.org/presentationml/2006/main">
  <p:tag name="NUM" val="5"/>
</p:tagLst>
</file>

<file path=ppt/tags/tag244.xml><?xml version="1.0" encoding="utf-8"?>
<p:tagLst xmlns:a="http://schemas.openxmlformats.org/drawingml/2006/main" xmlns:r="http://schemas.openxmlformats.org/officeDocument/2006/relationships" xmlns:p="http://schemas.openxmlformats.org/presentationml/2006/main">
  <p:tag name="NUM" val="6"/>
</p:tagLst>
</file>

<file path=ppt/tags/tag245.xml><?xml version="1.0" encoding="utf-8"?>
<p:tagLst xmlns:a="http://schemas.openxmlformats.org/drawingml/2006/main" xmlns:r="http://schemas.openxmlformats.org/officeDocument/2006/relationships" xmlns:p="http://schemas.openxmlformats.org/presentationml/2006/main">
  <p:tag name="NUM" val="1"/>
</p:tagLst>
</file>

<file path=ppt/tags/tag246.xml><?xml version="1.0" encoding="utf-8"?>
<p:tagLst xmlns:a="http://schemas.openxmlformats.org/drawingml/2006/main" xmlns:r="http://schemas.openxmlformats.org/officeDocument/2006/relationships" xmlns:p="http://schemas.openxmlformats.org/presentationml/2006/main">
  <p:tag name="NUM" val="2"/>
</p:tagLst>
</file>

<file path=ppt/tags/tag247.xml><?xml version="1.0" encoding="utf-8"?>
<p:tagLst xmlns:a="http://schemas.openxmlformats.org/drawingml/2006/main" xmlns:r="http://schemas.openxmlformats.org/officeDocument/2006/relationships" xmlns:p="http://schemas.openxmlformats.org/presentationml/2006/main">
  <p:tag name="NUM" val="3"/>
</p:tagLst>
</file>

<file path=ppt/tags/tag248.xml><?xml version="1.0" encoding="utf-8"?>
<p:tagLst xmlns:a="http://schemas.openxmlformats.org/drawingml/2006/main" xmlns:r="http://schemas.openxmlformats.org/officeDocument/2006/relationships" xmlns:p="http://schemas.openxmlformats.org/presentationml/2006/main">
  <p:tag name="NUM" val="4"/>
</p:tagLst>
</file>

<file path=ppt/tags/tag249.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TIMING" val="|9|3.1|3.6|4.8|3.5|5.8|4.9"/>
</p:tagLst>
</file>

<file path=ppt/tags/tag250.xml><?xml version="1.0" encoding="utf-8"?>
<p:tagLst xmlns:a="http://schemas.openxmlformats.org/drawingml/2006/main" xmlns:r="http://schemas.openxmlformats.org/officeDocument/2006/relationships" xmlns:p="http://schemas.openxmlformats.org/presentationml/2006/main">
  <p:tag name="NUM" val="6"/>
</p:tagLst>
</file>

<file path=ppt/tags/tag251.xml><?xml version="1.0" encoding="utf-8"?>
<p:tagLst xmlns:a="http://schemas.openxmlformats.org/drawingml/2006/main" xmlns:r="http://schemas.openxmlformats.org/officeDocument/2006/relationships" xmlns:p="http://schemas.openxmlformats.org/presentationml/2006/main">
  <p:tag name="NUM" val="1"/>
</p:tagLst>
</file>

<file path=ppt/tags/tag252.xml><?xml version="1.0" encoding="utf-8"?>
<p:tagLst xmlns:a="http://schemas.openxmlformats.org/drawingml/2006/main" xmlns:r="http://schemas.openxmlformats.org/officeDocument/2006/relationships" xmlns:p="http://schemas.openxmlformats.org/presentationml/2006/main">
  <p:tag name="NUM" val="2"/>
</p:tagLst>
</file>

<file path=ppt/tags/tag253.xml><?xml version="1.0" encoding="utf-8"?>
<p:tagLst xmlns:a="http://schemas.openxmlformats.org/drawingml/2006/main" xmlns:r="http://schemas.openxmlformats.org/officeDocument/2006/relationships" xmlns:p="http://schemas.openxmlformats.org/presentationml/2006/main">
  <p:tag name="NUM" val="3"/>
</p:tagLst>
</file>

<file path=ppt/tags/tag254.xml><?xml version="1.0" encoding="utf-8"?>
<p:tagLst xmlns:a="http://schemas.openxmlformats.org/drawingml/2006/main" xmlns:r="http://schemas.openxmlformats.org/officeDocument/2006/relationships" xmlns:p="http://schemas.openxmlformats.org/presentationml/2006/main">
  <p:tag name="NUM" val="4"/>
</p:tagLst>
</file>

<file path=ppt/tags/tag255.xml><?xml version="1.0" encoding="utf-8"?>
<p:tagLst xmlns:a="http://schemas.openxmlformats.org/drawingml/2006/main" xmlns:r="http://schemas.openxmlformats.org/officeDocument/2006/relationships" xmlns:p="http://schemas.openxmlformats.org/presentationml/2006/main">
  <p:tag name="NUM" val="5"/>
</p:tagLst>
</file>

<file path=ppt/tags/tag256.xml><?xml version="1.0" encoding="utf-8"?>
<p:tagLst xmlns:a="http://schemas.openxmlformats.org/drawingml/2006/main" xmlns:r="http://schemas.openxmlformats.org/officeDocument/2006/relationships" xmlns:p="http://schemas.openxmlformats.org/presentationml/2006/main">
  <p:tag name="NUM" val="6"/>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6"/>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6"/>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7"/>
</p:tagLst>
</file>

<file path=ppt/tags/tag51.xml><?xml version="1.0" encoding="utf-8"?>
<p:tagLst xmlns:a="http://schemas.openxmlformats.org/drawingml/2006/main" xmlns:r="http://schemas.openxmlformats.org/officeDocument/2006/relationships" xmlns:p="http://schemas.openxmlformats.org/presentationml/2006/main">
  <p:tag name="TIMING" val="|1.1|11.2|11.5"/>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8.xml><?xml version="1.0" encoding="utf-8"?>
<p:tagLst xmlns:a="http://schemas.openxmlformats.org/drawingml/2006/main" xmlns:r="http://schemas.openxmlformats.org/officeDocument/2006/relationships" xmlns:p="http://schemas.openxmlformats.org/presentationml/2006/main">
  <p:tag name="NUM" val="7"/>
</p:tagLst>
</file>

<file path=ppt/tags/tag59.xml><?xml version="1.0" encoding="utf-8"?>
<p:tagLst xmlns:a="http://schemas.openxmlformats.org/drawingml/2006/main" xmlns:r="http://schemas.openxmlformats.org/officeDocument/2006/relationships" xmlns:p="http://schemas.openxmlformats.org/presentationml/2006/main">
  <p:tag name="NUM" val="8"/>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TIMING" val="|1.6|5.3|2.2|1.7|2.1|2.5"/>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6"/>
</p:tagLst>
</file>

<file path=ppt/tags/tag67.xml><?xml version="1.0" encoding="utf-8"?>
<p:tagLst xmlns:a="http://schemas.openxmlformats.org/drawingml/2006/main" xmlns:r="http://schemas.openxmlformats.org/officeDocument/2006/relationships" xmlns:p="http://schemas.openxmlformats.org/presentationml/2006/main">
  <p:tag name="NUM" val="7"/>
</p:tagLst>
</file>

<file path=ppt/tags/tag68.xml><?xml version="1.0" encoding="utf-8"?>
<p:tagLst xmlns:a="http://schemas.openxmlformats.org/drawingml/2006/main" xmlns:r="http://schemas.openxmlformats.org/officeDocument/2006/relationships" xmlns:p="http://schemas.openxmlformats.org/presentationml/2006/main">
  <p:tag name="NUM" val="8"/>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6"/>
</p:tagLst>
</file>

<file path=ppt/tags/tag75.xml><?xml version="1.0" encoding="utf-8"?>
<p:tagLst xmlns:a="http://schemas.openxmlformats.org/drawingml/2006/main" xmlns:r="http://schemas.openxmlformats.org/officeDocument/2006/relationships" xmlns:p="http://schemas.openxmlformats.org/presentationml/2006/main">
  <p:tag name="NUM" val="7"/>
</p:tagLst>
</file>

<file path=ppt/tags/tag76.xml><?xml version="1.0" encoding="utf-8"?>
<p:tagLst xmlns:a="http://schemas.openxmlformats.org/drawingml/2006/main" xmlns:r="http://schemas.openxmlformats.org/officeDocument/2006/relationships" xmlns:p="http://schemas.openxmlformats.org/presentationml/2006/main">
  <p:tag name="NUM" val="8"/>
</p:tagLst>
</file>

<file path=ppt/tags/tag77.xml><?xml version="1.0" encoding="utf-8"?>
<p:tagLst xmlns:a="http://schemas.openxmlformats.org/drawingml/2006/main" xmlns:r="http://schemas.openxmlformats.org/officeDocument/2006/relationships" xmlns:p="http://schemas.openxmlformats.org/presentationml/2006/main">
  <p:tag name="NUM" val="9"/>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6"/>
</p:tagLst>
</file>

<file path=ppt/tags/tag84.xml><?xml version="1.0" encoding="utf-8"?>
<p:tagLst xmlns:a="http://schemas.openxmlformats.org/drawingml/2006/main" xmlns:r="http://schemas.openxmlformats.org/officeDocument/2006/relationships" xmlns:p="http://schemas.openxmlformats.org/presentationml/2006/main">
  <p:tag name="NUM" val="7"/>
</p:tagLst>
</file>

<file path=ppt/tags/tag85.xml><?xml version="1.0" encoding="utf-8"?>
<p:tagLst xmlns:a="http://schemas.openxmlformats.org/drawingml/2006/main" xmlns:r="http://schemas.openxmlformats.org/officeDocument/2006/relationships" xmlns:p="http://schemas.openxmlformats.org/presentationml/2006/main">
  <p:tag name="NUM" val="8"/>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6"/>
</p:tagLst>
</file>

<file path=ppt/tags/tag92.xml><?xml version="1.0" encoding="utf-8"?>
<p:tagLst xmlns:a="http://schemas.openxmlformats.org/drawingml/2006/main" xmlns:r="http://schemas.openxmlformats.org/officeDocument/2006/relationships" xmlns:p="http://schemas.openxmlformats.org/presentationml/2006/main">
  <p:tag name="NUM" val="7"/>
</p:tagLst>
</file>

<file path=ppt/tags/tag93.xml><?xml version="1.0" encoding="utf-8"?>
<p:tagLst xmlns:a="http://schemas.openxmlformats.org/drawingml/2006/main" xmlns:r="http://schemas.openxmlformats.org/officeDocument/2006/relationships" xmlns:p="http://schemas.openxmlformats.org/presentationml/2006/main">
  <p:tag name="NUM" val="8"/>
</p:tagLst>
</file>

<file path=ppt/tags/tag94.xml><?xml version="1.0" encoding="utf-8"?>
<p:tagLst xmlns:a="http://schemas.openxmlformats.org/drawingml/2006/main" xmlns:r="http://schemas.openxmlformats.org/officeDocument/2006/relationships" xmlns:p="http://schemas.openxmlformats.org/presentationml/2006/main">
  <p:tag name="NUM" val="9"/>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4"/>
</p:tagLst>
</file>

<file path=ppt/tags/tag99.xml><?xml version="1.0" encoding="utf-8"?>
<p:tagLst xmlns:a="http://schemas.openxmlformats.org/drawingml/2006/main" xmlns:r="http://schemas.openxmlformats.org/officeDocument/2006/relationships" xmlns:p="http://schemas.openxmlformats.org/presentationml/2006/main">
  <p:tag name="NUM" val="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anguage xmlns="0c0c28fa-4398-41b6-b67e-341eac094103">French</Languag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A7AFADE7824D498AAD2F465BB8ED13" ma:contentTypeVersion="1" ma:contentTypeDescription="Create a new document." ma:contentTypeScope="" ma:versionID="7090444c1b804ede43a7dcb35448dc41">
  <xsd:schema xmlns:xsd="http://www.w3.org/2001/XMLSchema" xmlns:xs="http://www.w3.org/2001/XMLSchema" xmlns:p="http://schemas.microsoft.com/office/2006/metadata/properties" xmlns:ns2="0c0c28fa-4398-41b6-b67e-341eac094103" targetNamespace="http://schemas.microsoft.com/office/2006/metadata/properties" ma:root="true" ma:fieldsID="c7f9307e164e92330ce7747aeb2d6a64" ns2:_="">
    <xsd:import namespace="0c0c28fa-4398-41b6-b67e-341eac094103"/>
    <xsd:element name="properties">
      <xsd:complexType>
        <xsd:sequence>
          <xsd:element name="documentManagement">
            <xsd:complexType>
              <xsd:all>
                <xsd:element ref="ns2:Langu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0c28fa-4398-41b6-b67e-341eac094103" elementFormDefault="qualified">
    <xsd:import namespace="http://schemas.microsoft.com/office/2006/documentManagement/types"/>
    <xsd:import namespace="http://schemas.microsoft.com/office/infopath/2007/PartnerControls"/>
    <xsd:element name="Language" ma:index="8" nillable="true" ma:displayName="Language" ma:description="Language of document" ma:internalName="Languag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40AC36-D2DF-4D97-8EE8-FBCB4B200860}">
  <ds:schemaRefs>
    <ds:schemaRef ds:uri="http://schemas.microsoft.com/sharepoint/v3/contenttype/forms"/>
  </ds:schemaRefs>
</ds:datastoreItem>
</file>

<file path=customXml/itemProps2.xml><?xml version="1.0" encoding="utf-8"?>
<ds:datastoreItem xmlns:ds="http://schemas.openxmlformats.org/officeDocument/2006/customXml" ds:itemID="{5374DFF5-44AE-4933-899E-71C2B0E1F6A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c0c28fa-4398-41b6-b67e-341eac094103"/>
    <ds:schemaRef ds:uri="http://www.w3.org/XML/1998/namespace"/>
    <ds:schemaRef ds:uri="http://purl.org/dc/dcmitype/"/>
  </ds:schemaRefs>
</ds:datastoreItem>
</file>

<file path=customXml/itemProps3.xml><?xml version="1.0" encoding="utf-8"?>
<ds:datastoreItem xmlns:ds="http://schemas.openxmlformats.org/officeDocument/2006/customXml" ds:itemID="{D118F38D-51BF-421C-AB1F-B1E8D0FCCD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0c28fa-4398-41b6-b67e-341eac0941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2844</TotalTime>
  <Words>5530</Words>
  <Application>Microsoft Office PowerPoint</Application>
  <PresentationFormat>Widescreen</PresentationFormat>
  <Paragraphs>475</Paragraphs>
  <Slides>35</Slides>
  <Notes>35</Notes>
  <HiddenSlides>0</HiddenSlides>
  <MMClips>35</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8" baseType="lpstr">
      <vt:lpstr>Arial</vt:lpstr>
      <vt:lpstr>Arial Black</vt:lpstr>
      <vt:lpstr>Calibri</vt:lpstr>
      <vt:lpstr>Century Gothic</vt:lpstr>
      <vt:lpstr>Lato</vt:lpstr>
      <vt:lpstr>Roboto</vt:lpstr>
      <vt:lpstr>Times New Roman</vt:lpstr>
      <vt:lpstr>Trebuchet MS</vt:lpstr>
      <vt:lpstr>Univers-Light</vt:lpstr>
      <vt:lpstr>Wingdings</vt:lpstr>
      <vt:lpstr>Wingdings 3</vt:lpstr>
      <vt:lpstr>Ion Boardroom</vt:lpstr>
      <vt:lpstr>Acrobat Document</vt:lpstr>
      <vt:lpstr>Module 5</vt:lpstr>
      <vt:lpstr>Cinq modules</vt:lpstr>
      <vt:lpstr>Risques et contrôles internes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 Environnement de contrôle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Lettre sur le contrôle interne</vt:lpstr>
      <vt:lpstr>PowerPoint Presentation</vt:lpstr>
      <vt:lpstr>PowerPoint Presentation</vt:lpstr>
      <vt:lpstr>PowerPoint Presentation</vt:lpstr>
      <vt:lpstr>PowerPoint Presentation</vt:lpstr>
      <vt:lpstr>PowerPoint Presentation</vt:lpstr>
      <vt:lpstr>PowerPoint Presentation</vt:lpstr>
      <vt:lpstr>Le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Cox-Brown, Kathy M</dc:creator>
  <cp:lastModifiedBy>Garry Mullins</cp:lastModifiedBy>
  <cp:revision>152</cp:revision>
  <dcterms:created xsi:type="dcterms:W3CDTF">2019-07-03T17:48:24Z</dcterms:created>
  <dcterms:modified xsi:type="dcterms:W3CDTF">2020-11-04T17:44:07Z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0x01010077A7AFADE7824D498AAD2F465BB8ED13</vt:lpwstr>
  </property>
</Properties>
</file>