
<file path=[Content_Types].xml><?xml version="1.0" encoding="utf-8"?>
<Types xmlns="http://schemas.openxmlformats.org/package/2006/content-types">
  <Default Extension="bin" ContentType="application/vnd.openxmlformats-officedocument.oleObject"/>
  <Default Extension="emf" ContentType="image/x-emf"/>
  <Default Extension="glb" ContentType="model/gltf.binary"/>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sldIdLst>
    <p:sldId id="446" r:id="rId2"/>
    <p:sldId id="470" r:id="rId3"/>
    <p:sldId id="506" r:id="rId4"/>
    <p:sldId id="509" r:id="rId5"/>
    <p:sldId id="464" r:id="rId6"/>
    <p:sldId id="450" r:id="rId7"/>
    <p:sldId id="469" r:id="rId8"/>
    <p:sldId id="456" r:id="rId9"/>
    <p:sldId id="514" r:id="rId10"/>
    <p:sldId id="488" r:id="rId11"/>
    <p:sldId id="525" r:id="rId12"/>
    <p:sldId id="489" r:id="rId13"/>
    <p:sldId id="517" r:id="rId14"/>
    <p:sldId id="518" r:id="rId15"/>
    <p:sldId id="519" r:id="rId16"/>
    <p:sldId id="522" r:id="rId17"/>
    <p:sldId id="490" r:id="rId18"/>
    <p:sldId id="520" r:id="rId19"/>
    <p:sldId id="521" r:id="rId20"/>
    <p:sldId id="515" r:id="rId21"/>
    <p:sldId id="526" r:id="rId22"/>
    <p:sldId id="523" r:id="rId23"/>
    <p:sldId id="473" r:id="rId24"/>
    <p:sldId id="472" r:id="rId25"/>
    <p:sldId id="471" r:id="rId26"/>
    <p:sldId id="460" r:id="rId27"/>
    <p:sldId id="404" r:id="rId28"/>
    <p:sldId id="395" r:id="rId29"/>
    <p:sldId id="366" r:id="rId30"/>
    <p:sldId id="378" r:id="rId31"/>
    <p:sldId id="375" r:id="rId32"/>
    <p:sldId id="376" r:id="rId33"/>
    <p:sldId id="477" r:id="rId34"/>
    <p:sldId id="478" r:id="rId35"/>
    <p:sldId id="38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snapToGrid="0">
      <p:cViewPr varScale="1">
        <p:scale>
          <a:sx n="82" d="100"/>
          <a:sy n="82" d="100"/>
        </p:scale>
        <p:origin x="102" y="1158"/>
      </p:cViewPr>
      <p:guideLst>
        <p:guide orient="horz" pos="2160"/>
        <p:guide pos="3840"/>
      </p:guideLst>
    </p:cSldViewPr>
  </p:slideViewPr>
  <p:notesTextViewPr>
    <p:cViewPr>
      <p:scale>
        <a:sx n="1" d="1"/>
        <a:sy n="1" d="1"/>
      </p:scale>
      <p:origin x="0" y="0"/>
    </p:cViewPr>
  </p:notesTextViewPr>
  <p:notesViewPr>
    <p:cSldViewPr snapToGrid="0">
      <p:cViewPr varScale="1">
        <p:scale>
          <a:sx n="85" d="100"/>
          <a:sy n="85" d="100"/>
        </p:scale>
        <p:origin x="-315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FABD2E-700A-41F6-8A86-EC83E4E96FA2}" type="datetimeFigureOut">
              <a:rPr lang="en-US" smtClean="0"/>
              <a:t>11/5/2019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86A159-AEB2-4EE5-A243-3A3C5FC5DD54}" type="slidenum">
              <a:rPr lang="en-US" smtClean="0"/>
              <a:t>‹#›</a:t>
            </a:fld>
            <a:endParaRPr lang="en-US"/>
          </a:p>
        </p:txBody>
      </p:sp>
    </p:spTree>
    <p:extLst>
      <p:ext uri="{BB962C8B-B14F-4D97-AF65-F5344CB8AC3E}">
        <p14:creationId xmlns:p14="http://schemas.microsoft.com/office/powerpoint/2010/main" val="2661122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accountingtools.com/articles/2017/5/14/control-environment"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ccountingtools.com/articles/2017/5/13/inventory-audit-procedures"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accountingtools.com/articles/2017/5/10/fixed-asset"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accountingtools.com/articles/2017/5/7/accounting-system" TargetMode="External"/><Relationship Id="rId7" Type="http://schemas.openxmlformats.org/officeDocument/2006/relationships/hyperlink" Target="https://www.accountingtools.com/articles/2017/5/10/fixed-asset"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www.accountingtools.com/articles/2017/5/13/inventory-audit-procedures" TargetMode="External"/><Relationship Id="rId5" Type="http://schemas.openxmlformats.org/officeDocument/2006/relationships/hyperlink" Target="https://www.accountingtools.com/articles/2017/8/19/risk-assessment" TargetMode="External"/><Relationship Id="rId4" Type="http://schemas.openxmlformats.org/officeDocument/2006/relationships/hyperlink" Target="https://www.accountingtools.com/articles/2017/5/14/control-environmen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82036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099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418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7791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379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3"/>
              </a:rPr>
              <a:t>inventory audits</a:t>
            </a:r>
            <a:r>
              <a:rPr lang="en-US" dirty="0"/>
              <a:t> and </a:t>
            </a:r>
            <a:r>
              <a:rPr lang="en-US" dirty="0">
                <a:hlinkClick r:id="rId4"/>
              </a:rPr>
              <a:t>fixed asset</a:t>
            </a:r>
            <a:r>
              <a:rPr lang="en-US" dirty="0"/>
              <a:t> audits. In addition, there may be off-site backups to minimize the risk of lost data.</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400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8268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49976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2467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0074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46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6823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FRAM outlines the following specific responsibilities related to the work of the external auditor:</a:t>
            </a:r>
          </a:p>
          <a:p>
            <a:endParaRPr lang="en-US" b="1" dirty="0"/>
          </a:p>
          <a:p>
            <a:r>
              <a:rPr lang="en-US" dirty="0">
                <a:latin typeface="Lato" panose="020F0502020204030203"/>
              </a:rPr>
              <a:t>The Committee shall:</a:t>
            </a:r>
          </a:p>
          <a:p>
            <a:endParaRPr lang="en-US" dirty="0">
              <a:latin typeface="Lato" panose="020F0502020204030203"/>
            </a:endParaRPr>
          </a:p>
          <a:p>
            <a:pPr marL="291636" indent="-291636">
              <a:lnSpc>
                <a:spcPct val="114000"/>
              </a:lnSpc>
              <a:spcBef>
                <a:spcPts val="612"/>
              </a:spcBef>
              <a:spcAft>
                <a:spcPts val="612"/>
              </a:spcAft>
              <a:buBlip>
                <a:blip r:embed="rId3"/>
              </a:buBlip>
            </a:pPr>
            <a:r>
              <a:rPr lang="en-US" dirty="0">
                <a:latin typeface="Lato" panose="020F0502020204030203"/>
              </a:rPr>
              <a:t>discuss the extent, timing and completion of the audit including the level of materiality to be used;</a:t>
            </a:r>
          </a:p>
          <a:p>
            <a:pPr marL="291636" indent="-291636">
              <a:lnSpc>
                <a:spcPct val="114000"/>
              </a:lnSpc>
              <a:spcBef>
                <a:spcPts val="612"/>
              </a:spcBef>
              <a:spcAft>
                <a:spcPts val="612"/>
              </a:spcAft>
              <a:buBlip>
                <a:blip r:embed="rId3"/>
              </a:buBlip>
            </a:pPr>
            <a:r>
              <a:rPr lang="en-US" dirty="0">
                <a:latin typeface="Lato" panose="020F0502020204030203"/>
              </a:rPr>
              <a:t>review estimated and final audit fee;</a:t>
            </a:r>
          </a:p>
          <a:p>
            <a:pPr marL="291636" indent="-291636">
              <a:lnSpc>
                <a:spcPct val="114000"/>
              </a:lnSpc>
              <a:spcBef>
                <a:spcPts val="612"/>
              </a:spcBef>
              <a:spcAft>
                <a:spcPts val="612"/>
              </a:spcAft>
              <a:buBlip>
                <a:blip r:embed="rId3"/>
              </a:buBlip>
            </a:pPr>
            <a:r>
              <a:rPr lang="en-US" dirty="0">
                <a:latin typeface="Lato" panose="020F0502020204030203"/>
              </a:rPr>
              <a:t>discuss whether the terms of the letter of engagement were met;</a:t>
            </a:r>
          </a:p>
          <a:p>
            <a:pPr marL="291636" indent="-291636">
              <a:lnSpc>
                <a:spcPct val="114000"/>
              </a:lnSpc>
              <a:spcBef>
                <a:spcPts val="612"/>
              </a:spcBef>
              <a:spcAft>
                <a:spcPts val="612"/>
              </a:spcAft>
              <a:buBlip>
                <a:blip r:embed="rId3"/>
              </a:buBlip>
            </a:pPr>
            <a:r>
              <a:rPr lang="en-US" dirty="0">
                <a:latin typeface="Lato" panose="020F0502020204030203"/>
              </a:rPr>
              <a:t>recommend to council or village commission the change of the municipal auditor if management questions the competence of the incumbent auditor and the committee confirms the view; the recommendation to appoint a new auditor would follow an adequate inquiry into the auditor's competence and reputation;</a:t>
            </a:r>
          </a:p>
          <a:p>
            <a:pPr marL="291636" indent="-291636">
              <a:lnSpc>
                <a:spcPct val="114000"/>
              </a:lnSpc>
              <a:spcBef>
                <a:spcPts val="612"/>
              </a:spcBef>
              <a:spcAft>
                <a:spcPts val="612"/>
              </a:spcAft>
              <a:buBlip>
                <a:blip r:embed="rId3"/>
              </a:buBlip>
            </a:pPr>
            <a:r>
              <a:rPr lang="en-US" dirty="0">
                <a:latin typeface="Lato" panose="020F0502020204030203"/>
              </a:rPr>
              <a:t>review the problems and restrictions encountered by the auditor and degree of cooperation received; and</a:t>
            </a:r>
          </a:p>
          <a:p>
            <a:pPr marL="291636" indent="-291636">
              <a:lnSpc>
                <a:spcPct val="114000"/>
              </a:lnSpc>
              <a:spcBef>
                <a:spcPts val="612"/>
              </a:spcBef>
              <a:spcAft>
                <a:spcPts val="612"/>
              </a:spcAft>
              <a:buBlip>
                <a:blip r:embed="rId3"/>
              </a:buBlip>
            </a:pPr>
            <a:r>
              <a:rPr lang="en-US" dirty="0">
                <a:latin typeface="Lato" panose="020F0502020204030203"/>
              </a:rPr>
              <a:t>promote cooperation between the management and the auditor.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644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statement is commonly called changes in net debt or accumulated surplus.</a:t>
            </a:r>
          </a:p>
          <a:p>
            <a:r>
              <a:rPr lang="en-US" sz="1200" b="0" i="0" u="none" strike="noStrike" kern="1200" baseline="0" dirty="0">
                <a:solidFill>
                  <a:schemeClr val="tx1"/>
                </a:solidFill>
                <a:latin typeface="+mn-lt"/>
                <a:ea typeface="+mn-ea"/>
                <a:cs typeface="+mn-cs"/>
              </a:rPr>
              <a:t>The statement tracks municipality’s expenditures used to acquire tangible capital assets (e.g. new</a:t>
            </a:r>
          </a:p>
          <a:p>
            <a:r>
              <a:rPr lang="en-US" sz="1200" b="0" i="0" u="none" strike="noStrike" kern="1200" baseline="0" dirty="0">
                <a:solidFill>
                  <a:schemeClr val="tx1"/>
                </a:solidFill>
                <a:latin typeface="+mn-lt"/>
                <a:ea typeface="+mn-ea"/>
                <a:cs typeface="+mn-cs"/>
              </a:rPr>
              <a:t>vehicles) and pay for its inventories of supplies during the reporting period. The disposal of tangible</a:t>
            </a:r>
          </a:p>
          <a:p>
            <a:r>
              <a:rPr lang="en-US" sz="1200" b="0" i="0" u="none" strike="noStrike" kern="1200" baseline="0" dirty="0">
                <a:solidFill>
                  <a:schemeClr val="tx1"/>
                </a:solidFill>
                <a:latin typeface="+mn-lt"/>
                <a:ea typeface="+mn-ea"/>
                <a:cs typeface="+mn-cs"/>
              </a:rPr>
              <a:t>capital assets, and the use of inventory and prepaid expenses (such as insurance paid at the beginning of</a:t>
            </a:r>
          </a:p>
          <a:p>
            <a:r>
              <a:rPr lang="en-US" sz="1200" b="0" i="0" u="none" strike="noStrike" kern="1200" baseline="0" dirty="0">
                <a:solidFill>
                  <a:schemeClr val="tx1"/>
                </a:solidFill>
                <a:latin typeface="+mn-lt"/>
                <a:ea typeface="+mn-ea"/>
                <a:cs typeface="+mn-cs"/>
              </a:rPr>
              <a:t>the year and used during the year) are also captured in the statement of changes in net debt.</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378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ato" panose="020F0502020204030203"/>
              </a:rPr>
              <a:t>The management and internal control letters must at a minimum: </a:t>
            </a:r>
          </a:p>
          <a:p>
            <a:endParaRPr lang="en-US" dirty="0">
              <a:latin typeface="Lato" panose="020F0502020204030203"/>
            </a:endParaRPr>
          </a:p>
          <a:p>
            <a:pPr marL="285750" indent="-285750">
              <a:spcBef>
                <a:spcPts val="300"/>
              </a:spcBef>
              <a:spcAft>
                <a:spcPts val="300"/>
              </a:spcAft>
              <a:buBlip>
                <a:blip r:embed="rId3"/>
              </a:buBlip>
            </a:pPr>
            <a:r>
              <a:rPr lang="en-US" dirty="0">
                <a:latin typeface="Lato" panose="020F0502020204030203"/>
              </a:rPr>
              <a:t>identify any material weakness or significant deficiencies as defined by Canadian Auditing standards in internal controls related to financial reporting noted during the audit;</a:t>
            </a:r>
          </a:p>
          <a:p>
            <a:pPr marL="285750" indent="-285750">
              <a:spcBef>
                <a:spcPts val="300"/>
              </a:spcBef>
              <a:spcAft>
                <a:spcPts val="300"/>
              </a:spcAft>
              <a:buBlip>
                <a:blip r:embed="rId3"/>
              </a:buBlip>
            </a:pPr>
            <a:r>
              <a:rPr lang="en-US" dirty="0">
                <a:latin typeface="Lato" panose="020F0502020204030203"/>
              </a:rPr>
              <a:t>describe the severity of the deficiencies or absence including potential impact/risk;</a:t>
            </a:r>
          </a:p>
          <a:p>
            <a:pPr marL="285750" indent="-285750">
              <a:spcBef>
                <a:spcPts val="300"/>
              </a:spcBef>
              <a:spcAft>
                <a:spcPts val="300"/>
              </a:spcAft>
              <a:buBlip>
                <a:blip r:embed="rId3"/>
              </a:buBlip>
            </a:pPr>
            <a:r>
              <a:rPr lang="en-US" dirty="0">
                <a:latin typeface="Lato" panose="020F0502020204030203"/>
              </a:rPr>
              <a:t>note any inefficiencies in administration that may have been observed during the financial statement audit;</a:t>
            </a:r>
          </a:p>
          <a:p>
            <a:pPr marL="285750" indent="-285750">
              <a:spcBef>
                <a:spcPts val="300"/>
              </a:spcBef>
              <a:spcAft>
                <a:spcPts val="300"/>
              </a:spcAft>
              <a:buBlip>
                <a:blip r:embed="rId3"/>
              </a:buBlip>
            </a:pPr>
            <a:r>
              <a:rPr lang="en-US" dirty="0">
                <a:latin typeface="Lato" panose="020F0502020204030203"/>
              </a:rPr>
              <a:t>describe any instances or possible instances of non-compliance with statutes or regulations noted;</a:t>
            </a:r>
          </a:p>
          <a:p>
            <a:pPr marL="285750" indent="-285750">
              <a:spcBef>
                <a:spcPts val="300"/>
              </a:spcBef>
              <a:spcAft>
                <a:spcPts val="300"/>
              </a:spcAft>
              <a:buBlip>
                <a:blip r:embed="rId3"/>
              </a:buBlip>
            </a:pPr>
            <a:r>
              <a:rPr lang="en-US" dirty="0">
                <a:latin typeface="Lato" panose="020F0502020204030203"/>
              </a:rPr>
              <a:t>outline any other irregularities that were detected;</a:t>
            </a:r>
          </a:p>
          <a:p>
            <a:pPr marL="285750" indent="-285750">
              <a:spcBef>
                <a:spcPts val="300"/>
              </a:spcBef>
              <a:spcAft>
                <a:spcPts val="300"/>
              </a:spcAft>
              <a:buBlip>
                <a:blip r:embed="rId3"/>
              </a:buBlip>
            </a:pPr>
            <a:r>
              <a:rPr lang="en-US" dirty="0">
                <a:latin typeface="Lato" panose="020F0502020204030203"/>
              </a:rPr>
              <a:t>include management’s responses on identified items; and</a:t>
            </a:r>
          </a:p>
          <a:p>
            <a:pPr marL="285750" indent="-285750">
              <a:spcBef>
                <a:spcPts val="300"/>
              </a:spcBef>
              <a:spcAft>
                <a:spcPts val="300"/>
              </a:spcAft>
              <a:buBlip>
                <a:blip r:embed="rId3"/>
              </a:buBlip>
            </a:pPr>
            <a:r>
              <a:rPr lang="en-US" dirty="0">
                <a:latin typeface="Lato" panose="020F0502020204030203"/>
              </a:rPr>
              <a:t>management’s responses to include any follow up from the previous year’s internal control letter.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72466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Deficiency Identified:</a:t>
            </a:r>
            <a:r>
              <a:rPr lang="en-US" dirty="0"/>
              <a:t> As part of the audit internal control letter, the auditor will identify what the deficiency was and issue a recommendation. Ask them about their assessment of the issue and ask them to provide meaningful and tangible recommendations. There is nothing worse than receiving an internal control letter that does not provide a meaningful recommendation on how to resolve the issue in the future. You may also have your own recommendations on how to address the issue. Discuss this with the auditor because you have valuable insight into the operations of your organization.</a:t>
            </a:r>
          </a:p>
          <a:p>
            <a:pPr>
              <a:buFont typeface="Arial" panose="020B0604020202020204" pitchFamily="34" charset="0"/>
              <a:buChar char="•"/>
            </a:pPr>
            <a:r>
              <a:rPr lang="en-US" b="1" dirty="0"/>
              <a:t>Early Communication:</a:t>
            </a:r>
            <a:r>
              <a:rPr lang="en-US" dirty="0"/>
              <a:t> Be sure to discuss any material audit adjustments or recommendations with your auditor as soon as they are identified. You’ll then want to bring this to the attention of your board. This early communication helps the board members understand that 1) the root of the deficiency has been identified, 2) tangible recommendations have been made and 3) you are proactively working on the issue. Board members appreciate this early communication as it gives them the opportunity to provide some insight they may have on the topic. Further, it prevents any surprises when the board receives the final letter and audited financial statements.</a:t>
            </a:r>
          </a:p>
          <a:p>
            <a:pPr>
              <a:buFont typeface="Arial" panose="020B0604020202020204" pitchFamily="34" charset="0"/>
              <a:buChar char="•"/>
            </a:pPr>
            <a:r>
              <a:rPr lang="en-US" b="1" dirty="0"/>
              <a:t>Response:</a:t>
            </a:r>
            <a:r>
              <a:rPr lang="en-US" dirty="0"/>
              <a:t> This is your chance to give some additional context on the issue and the steps you have taken or will take to address the deficiency. To a board member, this may be the most important part of the letter. If a deficiency has been identified they want to know what management is going to do to address the issue. Seeing new internal controls put in place or active steps towards addressing the issue puts their mind more at ease because then they know that the recommendation is being taken seriously.</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20498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financial statements look good. The independent auditors’ opinion says the financial statements are fairly stated in accordance with the basis of accounting used by your organization. </a:t>
            </a:r>
          </a:p>
          <a:p>
            <a:endParaRPr lang="en-US" dirty="0"/>
          </a:p>
          <a:p>
            <a:r>
              <a:rPr lang="en-US" dirty="0"/>
              <a:t>So why are the auditors giving you that other letter -- the one that feels like a bad report card?   The Management Letter is intended to provide management and the</a:t>
            </a:r>
            <a:r>
              <a:rPr lang="en-US" baseline="0" dirty="0"/>
              <a:t> audit committee</a:t>
            </a:r>
            <a:r>
              <a:rPr lang="en-US" dirty="0"/>
              <a:t> with valuable information regarding their municipality</a:t>
            </a:r>
            <a:r>
              <a:rPr lang="en-US" baseline="0" dirty="0"/>
              <a:t> or village</a:t>
            </a:r>
            <a:r>
              <a:rPr lang="en-US" dirty="0"/>
              <a:t>. Used properly, the Management Letter can be a beneficial tool for assisting management and</a:t>
            </a:r>
            <a:r>
              <a:rPr lang="en-US" baseline="0" dirty="0"/>
              <a:t> the audit committee</a:t>
            </a:r>
            <a:r>
              <a:rPr lang="en-US" dirty="0"/>
              <a:t> in fulfilling their responsibilities.</a:t>
            </a:r>
          </a:p>
          <a:p>
            <a:endParaRPr lang="en-US" dirty="0"/>
          </a:p>
          <a:p>
            <a:r>
              <a:rPr lang="en-US" dirty="0"/>
              <a:t>professional standards require that auditors obtain an understanding of internal controls to the extent necessary to plan the audit. Auditors use this understanding of internal controls to assess the risk of material misstatement of the financial statements and to design appropriate audit procedures to minimize that risk.</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7408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financial statements look good. The independent auditors’ opinion says the financial statements are fairly stated in accordance with the basis of accounting used by your organization. </a:t>
            </a:r>
          </a:p>
          <a:p>
            <a:endParaRPr lang="en-US" dirty="0"/>
          </a:p>
          <a:p>
            <a:r>
              <a:rPr lang="en-US" dirty="0"/>
              <a:t>So why are the auditors giving you that other letter -- the one that feels like a bad report card?   The Management Letter is intended to provide management and the</a:t>
            </a:r>
            <a:r>
              <a:rPr lang="en-US" baseline="0" dirty="0"/>
              <a:t> audit committee</a:t>
            </a:r>
            <a:r>
              <a:rPr lang="en-US" dirty="0"/>
              <a:t> with valuable information regarding their municipality</a:t>
            </a:r>
            <a:r>
              <a:rPr lang="en-US" baseline="0" dirty="0"/>
              <a:t> or village</a:t>
            </a:r>
            <a:r>
              <a:rPr lang="en-US" dirty="0"/>
              <a:t>. Used properly, the Management Letter can be a beneficial tool for assisting management and</a:t>
            </a:r>
            <a:r>
              <a:rPr lang="en-US" baseline="0" dirty="0"/>
              <a:t> the audit committee</a:t>
            </a:r>
            <a:r>
              <a:rPr lang="en-US" dirty="0"/>
              <a:t> in fulfilling their responsibilities.</a:t>
            </a:r>
          </a:p>
          <a:p>
            <a:endParaRPr lang="en-US" dirty="0"/>
          </a:p>
          <a:p>
            <a:r>
              <a:rPr lang="en-US" dirty="0"/>
              <a:t>professional standards require that auditors obtain an understanding of internal controls to the extent necessary to plan the audit. Auditors use this understanding of internal controls to assess the risk of material misstatement of the financial statements and to design appropriate audit procedures to minimize that risk.</a:t>
            </a:r>
          </a:p>
          <a:p>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25</a:t>
            </a:fld>
            <a:endParaRPr lang="en-US" dirty="0"/>
          </a:p>
        </p:txBody>
      </p:sp>
    </p:spTree>
    <p:extLst>
      <p:ext uri="{BB962C8B-B14F-4D97-AF65-F5344CB8AC3E}">
        <p14:creationId xmlns:p14="http://schemas.microsoft.com/office/powerpoint/2010/main" val="2489678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A99BAD3-9671-46FE-953B-D0F022F0F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3610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891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Lato" panose="020F0502020204030203" pitchFamily="34" charset="0"/>
              </a:rPr>
              <a:t>What happens if there is a disagreement between the auditor and management?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8379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29</a:t>
            </a:fld>
            <a:endParaRPr lang="en-US" dirty="0"/>
          </a:p>
        </p:txBody>
      </p:sp>
    </p:spTree>
    <p:extLst>
      <p:ext uri="{BB962C8B-B14F-4D97-AF65-F5344CB8AC3E}">
        <p14:creationId xmlns:p14="http://schemas.microsoft.com/office/powerpoint/2010/main" val="3994441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FDDBACE-0F8F-43FD-98F0-DEE13552DAD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531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30</a:t>
            </a:fld>
            <a:endParaRPr lang="en-US" dirty="0"/>
          </a:p>
        </p:txBody>
      </p:sp>
    </p:spTree>
    <p:extLst>
      <p:ext uri="{BB962C8B-B14F-4D97-AF65-F5344CB8AC3E}">
        <p14:creationId xmlns:p14="http://schemas.microsoft.com/office/powerpoint/2010/main" val="1398209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31</a:t>
            </a:fld>
            <a:endParaRPr lang="en-US" dirty="0"/>
          </a:p>
        </p:txBody>
      </p:sp>
    </p:spTree>
    <p:extLst>
      <p:ext uri="{BB962C8B-B14F-4D97-AF65-F5344CB8AC3E}">
        <p14:creationId xmlns:p14="http://schemas.microsoft.com/office/powerpoint/2010/main" val="23232323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An audit involves performing procedures to obtain audit evidence about the amounts and</a:t>
            </a:r>
          </a:p>
          <a:p>
            <a:r>
              <a:rPr lang="en-US" sz="1200" b="0" i="0" u="none" strike="noStrike" kern="1200" baseline="0" dirty="0">
                <a:solidFill>
                  <a:schemeClr val="tx1"/>
                </a:solidFill>
                <a:latin typeface="+mn-lt"/>
                <a:ea typeface="+mn-ea"/>
                <a:cs typeface="+mn-cs"/>
              </a:rPr>
              <a:t>disclosures in the financial statements. The procedures selected depend on the auditor’s</a:t>
            </a:r>
          </a:p>
          <a:p>
            <a:r>
              <a:rPr lang="en-US" sz="1200" b="0" i="0" u="none" strike="noStrike" kern="1200" baseline="0" dirty="0">
                <a:solidFill>
                  <a:schemeClr val="tx1"/>
                </a:solidFill>
                <a:latin typeface="+mn-lt"/>
                <a:ea typeface="+mn-ea"/>
                <a:cs typeface="+mn-cs"/>
              </a:rPr>
              <a:t>judgment, including the assessment of the risks of material misstatement of the financial</a:t>
            </a:r>
          </a:p>
          <a:p>
            <a:r>
              <a:rPr lang="en-US" sz="1200" b="0" i="0" u="none" strike="noStrike" kern="1200" baseline="0" dirty="0">
                <a:solidFill>
                  <a:schemeClr val="tx1"/>
                </a:solidFill>
                <a:latin typeface="+mn-lt"/>
                <a:ea typeface="+mn-ea"/>
                <a:cs typeface="+mn-cs"/>
              </a:rPr>
              <a:t>statements, whether due to fraud or error. In making those risk assessments, the auditor</a:t>
            </a:r>
          </a:p>
          <a:p>
            <a:r>
              <a:rPr lang="en-US" sz="1200" b="0" i="0" u="none" strike="noStrike" kern="1200" baseline="0" dirty="0">
                <a:solidFill>
                  <a:schemeClr val="tx1"/>
                </a:solidFill>
                <a:latin typeface="+mn-lt"/>
                <a:ea typeface="+mn-ea"/>
                <a:cs typeface="+mn-cs"/>
              </a:rPr>
              <a:t>considers internal control relevant to the entity’s preparation and fair presentation of the</a:t>
            </a:r>
          </a:p>
          <a:p>
            <a:r>
              <a:rPr lang="en-US" sz="1200" b="0" i="0" u="none" strike="noStrike" kern="1200" baseline="0" dirty="0">
                <a:solidFill>
                  <a:schemeClr val="tx1"/>
                </a:solidFill>
                <a:latin typeface="+mn-lt"/>
                <a:ea typeface="+mn-ea"/>
                <a:cs typeface="+mn-cs"/>
              </a:rPr>
              <a:t>consolidated financial statements in order to design audit procedures that are appropriate in the</a:t>
            </a:r>
          </a:p>
          <a:p>
            <a:r>
              <a:rPr lang="en-US" sz="1200" b="0" i="0" u="none" strike="noStrike" kern="1200" baseline="0" dirty="0">
                <a:solidFill>
                  <a:schemeClr val="tx1"/>
                </a:solidFill>
                <a:latin typeface="+mn-lt"/>
                <a:ea typeface="+mn-ea"/>
                <a:cs typeface="+mn-cs"/>
              </a:rPr>
              <a:t>circumstances, but not for the purpose of expressing an opinion on the effectiveness of the</a:t>
            </a:r>
          </a:p>
          <a:p>
            <a:r>
              <a:rPr lang="en-US" sz="1200" b="0" i="0" u="none" strike="noStrike" kern="1200" baseline="0" dirty="0">
                <a:solidFill>
                  <a:schemeClr val="tx1"/>
                </a:solidFill>
                <a:latin typeface="+mn-lt"/>
                <a:ea typeface="+mn-ea"/>
                <a:cs typeface="+mn-cs"/>
              </a:rPr>
              <a:t>entity’s internal control. An audit also includes evaluating the appropriateness of accounting policies used and the reasonableness of accounting estimates made by management, as well as</a:t>
            </a:r>
          </a:p>
          <a:p>
            <a:r>
              <a:rPr lang="en-US" sz="1200" b="0" i="0" u="none" strike="noStrike" kern="1200" baseline="0" dirty="0">
                <a:solidFill>
                  <a:schemeClr val="tx1"/>
                </a:solidFill>
                <a:latin typeface="+mn-lt"/>
                <a:ea typeface="+mn-ea"/>
                <a:cs typeface="+mn-cs"/>
              </a:rPr>
              <a:t>evaluating the overall presentation of the financial statements.</a:t>
            </a:r>
          </a:p>
          <a:p>
            <a:r>
              <a:rPr lang="en-US" dirty="0"/>
              <a:t>Although we are required to obtain an understanding of internal control to be able to design appropriate audit procedures, our audit was not designed for the purpose of identifying internal control matters to communicate. Accordingly, our audit would not usually identify all internal control matters that may be of interest to you and it is inappropriate to conclude that no such internal control matters exist beyond those included in this communication. </a:t>
            </a:r>
          </a:p>
        </p:txBody>
      </p:sp>
      <p:sp>
        <p:nvSpPr>
          <p:cNvPr id="4" name="Slide Number Placeholder 3"/>
          <p:cNvSpPr>
            <a:spLocks noGrp="1"/>
          </p:cNvSpPr>
          <p:nvPr>
            <p:ph type="sldNum" sz="quarter" idx="10"/>
          </p:nvPr>
        </p:nvSpPr>
        <p:spPr/>
        <p:txBody>
          <a:bodyPr/>
          <a:lstStyle/>
          <a:p>
            <a:fld id="{5EA4B952-DAF1-5E4E-93F1-8F986E329F0C}" type="slidenum">
              <a:rPr lang="en-US" smtClean="0"/>
              <a:t>32</a:t>
            </a:fld>
            <a:endParaRPr lang="en-US" dirty="0"/>
          </a:p>
        </p:txBody>
      </p:sp>
    </p:spTree>
    <p:extLst>
      <p:ext uri="{BB962C8B-B14F-4D97-AF65-F5344CB8AC3E}">
        <p14:creationId xmlns:p14="http://schemas.microsoft.com/office/powerpoint/2010/main" val="2712219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33</a:t>
            </a:fld>
            <a:endParaRPr lang="en-US" dirty="0"/>
          </a:p>
        </p:txBody>
      </p:sp>
    </p:spTree>
    <p:extLst>
      <p:ext uri="{BB962C8B-B14F-4D97-AF65-F5344CB8AC3E}">
        <p14:creationId xmlns:p14="http://schemas.microsoft.com/office/powerpoint/2010/main" val="19528367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34</a:t>
            </a:fld>
            <a:endParaRPr lang="en-US" dirty="0"/>
          </a:p>
        </p:txBody>
      </p:sp>
    </p:spTree>
    <p:extLst>
      <p:ext uri="{BB962C8B-B14F-4D97-AF65-F5344CB8AC3E}">
        <p14:creationId xmlns:p14="http://schemas.microsoft.com/office/powerpoint/2010/main" val="111700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A4B952-DAF1-5E4E-93F1-8F986E329F0C}" type="slidenum">
              <a:rPr lang="en-US" smtClean="0"/>
              <a:t>35</a:t>
            </a:fld>
            <a:endParaRPr lang="en-US" dirty="0"/>
          </a:p>
        </p:txBody>
      </p:sp>
    </p:spTree>
    <p:extLst>
      <p:ext uri="{BB962C8B-B14F-4D97-AF65-F5344CB8AC3E}">
        <p14:creationId xmlns:p14="http://schemas.microsoft.com/office/powerpoint/2010/main" val="360723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658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924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Lato"/>
              </a:rPr>
              <a:t>An effective internal control system will help:</a:t>
            </a:r>
          </a:p>
          <a:p>
            <a:pPr marL="285750" indent="-285750">
              <a:buFont typeface="Arial" panose="020B0604020202020204" pitchFamily="34" charset="0"/>
              <a:buChar char="•"/>
            </a:pPr>
            <a:r>
              <a:rPr lang="en-US" dirty="0">
                <a:latin typeface="Lato"/>
              </a:rPr>
              <a:t>Prevent or detect fraud;</a:t>
            </a:r>
          </a:p>
          <a:p>
            <a:pPr marL="285750" indent="-285750">
              <a:buFont typeface="Arial" panose="020B0604020202020204" pitchFamily="34" charset="0"/>
              <a:buChar char="•"/>
            </a:pPr>
            <a:r>
              <a:rPr lang="en-US" dirty="0">
                <a:latin typeface="Lato"/>
              </a:rPr>
              <a:t>Protect resources (both tangible and intangible) from theft and waste;</a:t>
            </a:r>
          </a:p>
          <a:p>
            <a:pPr marL="285750" indent="-285750">
              <a:buFont typeface="Arial" panose="020B0604020202020204" pitchFamily="34" charset="0"/>
              <a:buChar char="•"/>
            </a:pPr>
            <a:r>
              <a:rPr lang="en-US" dirty="0">
                <a:latin typeface="Lato"/>
              </a:rPr>
              <a:t>Operate efficiently;</a:t>
            </a:r>
          </a:p>
          <a:p>
            <a:pPr marL="285750" indent="-285750">
              <a:buFont typeface="Arial" panose="020B0604020202020204" pitchFamily="34" charset="0"/>
              <a:buChar char="•"/>
            </a:pPr>
            <a:r>
              <a:rPr lang="en-US" dirty="0">
                <a:latin typeface="Lato"/>
              </a:rPr>
              <a:t>Proactively identify risks as well as potential financial issues;</a:t>
            </a:r>
          </a:p>
          <a:p>
            <a:pPr marL="285750" indent="-285750">
              <a:buFont typeface="Arial" panose="020B0604020202020204" pitchFamily="34" charset="0"/>
              <a:buChar char="•"/>
            </a:pPr>
            <a:r>
              <a:rPr lang="en-US" dirty="0">
                <a:latin typeface="Lato"/>
              </a:rPr>
              <a:t>Generate timely, reliable reporting;</a:t>
            </a:r>
          </a:p>
          <a:p>
            <a:pPr marL="285750" indent="-285750">
              <a:buFont typeface="Arial" panose="020B0604020202020204" pitchFamily="34" charset="0"/>
              <a:buChar char="•"/>
            </a:pPr>
            <a:r>
              <a:rPr lang="en-US" dirty="0">
                <a:latin typeface="Lato"/>
              </a:rPr>
              <a:t>Progress towards business objectives and goals;</a:t>
            </a:r>
          </a:p>
          <a:p>
            <a:pPr marL="285750" indent="-285750">
              <a:buFont typeface="Arial" panose="020B0604020202020204" pitchFamily="34" charset="0"/>
              <a:buChar char="•"/>
            </a:pPr>
            <a:r>
              <a:rPr lang="en-US" dirty="0">
                <a:latin typeface="Lato"/>
              </a:rPr>
              <a:t>Ensure compliance with applicable laws and regulations; and</a:t>
            </a:r>
          </a:p>
          <a:p>
            <a:pPr marL="285750" indent="-285750">
              <a:buFont typeface="Arial" panose="020B0604020202020204" pitchFamily="34" charset="0"/>
              <a:buChar char="•"/>
            </a:pPr>
            <a:r>
              <a:rPr lang="en-US" dirty="0">
                <a:latin typeface="Lato"/>
              </a:rPr>
              <a:t>Reassure citizens.</a:t>
            </a:r>
            <a:endParaRPr lang="en-US" dirty="0"/>
          </a:p>
        </p:txBody>
      </p:sp>
      <p:sp>
        <p:nvSpPr>
          <p:cNvPr id="4" name="Slide Number Placeholder 3"/>
          <p:cNvSpPr>
            <a:spLocks noGrp="1"/>
          </p:cNvSpPr>
          <p:nvPr>
            <p:ph type="sldNum" sz="quarter" idx="5"/>
          </p:nvPr>
        </p:nvSpPr>
        <p:spPr/>
        <p:txBody>
          <a:bodyPr/>
          <a:lstStyle/>
          <a:p>
            <a:fld id="{5EA4B952-DAF1-5E4E-93F1-8F986E329F0C}" type="slidenum">
              <a:rPr lang="en-US" smtClean="0"/>
              <a:t>6</a:t>
            </a:fld>
            <a:endParaRPr lang="en-US" dirty="0"/>
          </a:p>
        </p:txBody>
      </p:sp>
    </p:spTree>
    <p:extLst>
      <p:ext uri="{BB962C8B-B14F-4D97-AF65-F5344CB8AC3E}">
        <p14:creationId xmlns:p14="http://schemas.microsoft.com/office/powerpoint/2010/main" val="218652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99BAD3-9671-46FE-953B-D0F022F0F2EC}" type="slidenum">
              <a:rPr lang="en-US" smtClean="0"/>
              <a:t>7</a:t>
            </a:fld>
            <a:endParaRPr lang="en-US" dirty="0"/>
          </a:p>
        </p:txBody>
      </p:sp>
    </p:spTree>
    <p:extLst>
      <p:ext uri="{BB962C8B-B14F-4D97-AF65-F5344CB8AC3E}">
        <p14:creationId xmlns:p14="http://schemas.microsoft.com/office/powerpoint/2010/main" val="2461567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Lato"/>
            </a:endParaRPr>
          </a:p>
          <a:p>
            <a:pPr defTabSz="914292">
              <a:defRPr/>
            </a:pPr>
            <a:r>
              <a:rPr lang="en-US" dirty="0"/>
              <a:t>,</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913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system of internal control has five components. An accountant must be aware of these five components when designing an </a:t>
            </a:r>
            <a:r>
              <a:rPr lang="en-US" dirty="0">
                <a:hlinkClick r:id="rId3"/>
              </a:rPr>
              <a:t>accounting system</a:t>
            </a:r>
            <a:r>
              <a:rPr lang="en-US" dirty="0"/>
              <a:t>, as does a person who audits the system. The components of an internal control system are as follows:</a:t>
            </a:r>
          </a:p>
          <a:p>
            <a:r>
              <a:rPr lang="en-US" i="1" dirty="0">
                <a:hlinkClick r:id="rId4"/>
              </a:rPr>
              <a:t>Control environment</a:t>
            </a:r>
            <a:r>
              <a:rPr lang="en-US" dirty="0"/>
              <a:t>. This is the attitude of management and their employees regarding the need for internal controls. If the controls are taken seriously, this greatly enhances the robustness of the system of internal control.</a:t>
            </a:r>
          </a:p>
          <a:p>
            <a:r>
              <a:rPr lang="en-US" i="1" dirty="0">
                <a:hlinkClick r:id="rId5"/>
              </a:rPr>
              <a:t>Risk assessment</a:t>
            </a:r>
            <a:r>
              <a:rPr lang="en-US" dirty="0"/>
              <a:t>. This is the process of reviewing the business to see where the most critical risks lie, and then designing controls to address those risks. This assessment must be conducted on a regular basis, to take into account any new risks introduced by changes in the business.</a:t>
            </a:r>
          </a:p>
          <a:p>
            <a:r>
              <a:rPr lang="en-US" i="1" dirty="0"/>
              <a:t>Control activities</a:t>
            </a:r>
            <a:r>
              <a:rPr lang="en-US" dirty="0"/>
              <a:t>. This is the use of accounting systems, information technology, and other resources to ensure that appropriate controls are put in place and operating properly. For example, there may be accounting systems in place to periodically conduct </a:t>
            </a:r>
            <a:r>
              <a:rPr lang="en-US" dirty="0">
                <a:hlinkClick r:id="rId6"/>
              </a:rPr>
              <a:t>inventory audits</a:t>
            </a:r>
            <a:r>
              <a:rPr lang="en-US" dirty="0"/>
              <a:t> and </a:t>
            </a:r>
            <a:r>
              <a:rPr lang="en-US" dirty="0">
                <a:hlinkClick r:id="rId7"/>
              </a:rPr>
              <a:t>fixed asset</a:t>
            </a:r>
            <a:r>
              <a:rPr lang="en-US" dirty="0"/>
              <a:t> audits. In addition, there may be off-site backups to minimize the risk of lost data.</a:t>
            </a:r>
          </a:p>
          <a:p>
            <a:r>
              <a:rPr lang="en-US" i="1" dirty="0"/>
              <a:t>Information and communication</a:t>
            </a:r>
            <a:r>
              <a:rPr lang="en-US" dirty="0"/>
              <a:t>. Information about controls should be communicated to management in a timely manner, so that shortfalls can be addressed promptly. The amount of information communicated should be appropriate to the needs of the recipient.</a:t>
            </a:r>
          </a:p>
          <a:p>
            <a:r>
              <a:rPr lang="en-US" i="1" dirty="0"/>
              <a:t>Monitoring</a:t>
            </a:r>
            <a:r>
              <a:rPr lang="en-US" dirty="0"/>
              <a:t>. This is the set of processes used by management to examine and assess whether its internal controls are functioning properly. Ideally, management should be able to spot control failures and make adjustments to improve the control environment.</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A4B952-DAF1-5E4E-93F1-8F986E329F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390031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05846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Divider Slide 1">
    <p:bg>
      <p:bgPr>
        <a:solidFill>
          <a:schemeClr val="bg1">
            <a:lumMod val="95000"/>
          </a:schemeClr>
        </a:solidFill>
        <a:effectLst/>
      </p:bgPr>
    </p:bg>
    <p:spTree>
      <p:nvGrpSpPr>
        <p:cNvPr id="1" name=""/>
        <p:cNvGrpSpPr/>
        <p:nvPr/>
      </p:nvGrpSpPr>
      <p:grpSpPr>
        <a:xfrm>
          <a:off x="0" y="0"/>
          <a:ext cx="0" cy="0"/>
          <a:chOff x="0" y="0"/>
          <a:chExt cx="0" cy="0"/>
        </a:xfrm>
      </p:grpSpPr>
      <p:sp>
        <p:nvSpPr>
          <p:cNvPr id="41" name="Picture Placeholder 40">
            <a:extLst>
              <a:ext uri="{FF2B5EF4-FFF2-40B4-BE49-F238E27FC236}">
                <a16:creationId xmlns:a16="http://schemas.microsoft.com/office/drawing/2014/main" id="{EB7F0EE8-BE52-4A79-8FC8-4A2487FA01FC}"/>
              </a:ext>
            </a:extLst>
          </p:cNvPr>
          <p:cNvSpPr>
            <a:spLocks noGrp="1"/>
          </p:cNvSpPr>
          <p:nvPr>
            <p:ph type="pic" sz="quarter" idx="10" hasCustomPrompt="1"/>
          </p:nvPr>
        </p:nvSpPr>
        <p:spPr>
          <a:xfrm>
            <a:off x="0" y="0"/>
            <a:ext cx="9780588" cy="6371351"/>
          </a:xfrm>
          <a:solidFill>
            <a:schemeClr val="bg1">
              <a:lumMod val="85000"/>
            </a:schemeClr>
          </a:solidFill>
        </p:spPr>
        <p:txBody>
          <a:bodyPr anchor="ctr"/>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and Drop </a:t>
            </a:r>
            <a:br>
              <a:rPr lang="en-US" noProof="0" dirty="0"/>
            </a:br>
            <a:r>
              <a:rPr lang="en-US" noProof="0" dirty="0"/>
              <a:t>your Photo Here</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235700" y="2204792"/>
            <a:ext cx="5956300" cy="1944000"/>
          </a:xfrm>
          <a:solidFill>
            <a:schemeClr val="bg1"/>
          </a:solidFill>
        </p:spPr>
        <p:txBody>
          <a:bodyPr vert="horz" lIns="180000" tIns="180000" rIns="252000" bIns="180000" rtlCol="0" anchor="t">
            <a:noAutofit/>
          </a:bodyPr>
          <a:lstStyle>
            <a:lvl1pPr algn="r">
              <a:defRPr lang="en-ZA" sz="6000" b="1" spc="-300" dirty="0"/>
            </a:lvl1pPr>
          </a:lstStyle>
          <a:p>
            <a:pPr lvl="0" algn="r"/>
            <a:r>
              <a:rPr lang="en-US" noProof="0"/>
              <a:t>Click to edit section divider</a:t>
            </a:r>
          </a:p>
        </p:txBody>
      </p:sp>
      <p:sp>
        <p:nvSpPr>
          <p:cNvPr id="7" name="Subtitle 2">
            <a:extLst>
              <a:ext uri="{FF2B5EF4-FFF2-40B4-BE49-F238E27FC236}">
                <a16:creationId xmlns:a16="http://schemas.microsoft.com/office/drawing/2014/main" id="{9E4D4535-D519-40ED-B8A4-2EA1276BB652}"/>
              </a:ext>
            </a:extLst>
          </p:cNvPr>
          <p:cNvSpPr>
            <a:spLocks noGrp="1"/>
          </p:cNvSpPr>
          <p:nvPr>
            <p:ph type="body" sz="quarter" idx="13" hasCustomPrompt="1"/>
          </p:nvPr>
        </p:nvSpPr>
        <p:spPr>
          <a:xfrm>
            <a:off x="6235700" y="4148860"/>
            <a:ext cx="5956300" cy="1100565"/>
          </a:xfrm>
          <a:solidFill>
            <a:schemeClr val="tx1">
              <a:alpha val="80000"/>
            </a:schemeClr>
          </a:solidFill>
        </p:spPr>
        <p:txBody>
          <a:bodyPr lIns="180000" tIns="180000" rIns="252000" bIns="180000"/>
          <a:lstStyle>
            <a:lvl1pPr marL="0" indent="0" algn="r">
              <a:buNone/>
              <a:defRPr sz="1800">
                <a:solidFill>
                  <a:schemeClr val="bg1"/>
                </a:solidFill>
              </a:defRPr>
            </a:lvl1pPr>
            <a:lvl2pPr marL="266700" indent="0" algn="r">
              <a:buNone/>
              <a:defRPr sz="1800">
                <a:solidFill>
                  <a:schemeClr val="bg1"/>
                </a:solidFill>
              </a:defRPr>
            </a:lvl2pPr>
            <a:lvl3pPr marL="542925" indent="0" algn="r">
              <a:buNone/>
              <a:defRPr sz="1800">
                <a:solidFill>
                  <a:schemeClr val="bg1"/>
                </a:solidFill>
              </a:defRPr>
            </a:lvl3pPr>
            <a:lvl4pPr marL="809625" indent="0" algn="r">
              <a:buNone/>
              <a:defRPr sz="1800">
                <a:solidFill>
                  <a:schemeClr val="bg1"/>
                </a:solidFill>
              </a:defRPr>
            </a:lvl4pPr>
            <a:lvl5pPr marL="1076325" indent="0" algn="r">
              <a:buNone/>
              <a:defRPr sz="1800">
                <a:solidFill>
                  <a:schemeClr val="bg1"/>
                </a:solidFill>
              </a:defRPr>
            </a:lvl5pPr>
          </a:lstStyle>
          <a:p>
            <a:pPr lvl="0"/>
            <a:r>
              <a:rPr lang="en-US" noProof="0"/>
              <a:t>Click to edit Master subtitle style</a:t>
            </a:r>
          </a:p>
        </p:txBody>
      </p:sp>
      <p:sp>
        <p:nvSpPr>
          <p:cNvPr id="4" name="Footer Placeholder 3">
            <a:extLst>
              <a:ext uri="{FF2B5EF4-FFF2-40B4-BE49-F238E27FC236}">
                <a16:creationId xmlns:a16="http://schemas.microsoft.com/office/drawing/2014/main" id="{6816FE98-6A12-44EC-8485-8B5EFABDF9B2}"/>
              </a:ext>
            </a:extLst>
          </p:cNvPr>
          <p:cNvSpPr>
            <a:spLocks noGrp="1"/>
          </p:cNvSpPr>
          <p:nvPr>
            <p:ph type="ftr" sz="quarter" idx="11"/>
          </p:nvPr>
        </p:nvSpPr>
        <p:spPr/>
        <p:txBody>
          <a:bodyPr/>
          <a:lstStyle/>
          <a:p>
            <a:r>
              <a:rPr lang="en-US" noProof="0" dirty="0"/>
              <a:t>Add a footer</a:t>
            </a:r>
          </a:p>
        </p:txBody>
      </p:sp>
      <p:sp>
        <p:nvSpPr>
          <p:cNvPr id="13" name="Rectangle 12">
            <a:extLst>
              <a:ext uri="{FF2B5EF4-FFF2-40B4-BE49-F238E27FC236}">
                <a16:creationId xmlns:a16="http://schemas.microsoft.com/office/drawing/2014/main" id="{EC0FBB1B-4F0E-4365-BF27-3150FC6C3B90}"/>
              </a:ext>
            </a:extLst>
          </p:cNvPr>
          <p:cNvSpPr/>
          <p:nvPr userDrawn="1"/>
        </p:nvSpPr>
        <p:spPr>
          <a:xfrm>
            <a:off x="9780103" y="6803351"/>
            <a:ext cx="1979897" cy="5465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7A13D8A8-6C3D-4527-959D-41C3213F7F02}"/>
              </a:ext>
            </a:extLst>
          </p:cNvPr>
          <p:cNvSpPr/>
          <p:nvPr userDrawn="1"/>
        </p:nvSpPr>
        <p:spPr>
          <a:xfrm>
            <a:off x="0" y="6803351"/>
            <a:ext cx="9780104" cy="546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9504A767-1C0B-484E-BF7D-CD42D30A52EE}"/>
              </a:ext>
            </a:extLst>
          </p:cNvPr>
          <p:cNvSpPr/>
          <p:nvPr userDrawn="1"/>
        </p:nvSpPr>
        <p:spPr>
          <a:xfrm>
            <a:off x="11760000" y="6803351"/>
            <a:ext cx="432000" cy="54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Slide Number Placeholder 4">
            <a:extLst>
              <a:ext uri="{FF2B5EF4-FFF2-40B4-BE49-F238E27FC236}">
                <a16:creationId xmlns:a16="http://schemas.microsoft.com/office/drawing/2014/main" id="{F50EF489-F21B-4E7C-9A44-D3CC8DC34F5F}"/>
              </a:ext>
            </a:extLst>
          </p:cNvPr>
          <p:cNvSpPr>
            <a:spLocks noGrp="1"/>
          </p:cNvSpPr>
          <p:nvPr>
            <p:ph type="sldNum" sz="quarter" idx="12"/>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3412636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3929261"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9" name="Freeform: Shape 28">
            <a:extLst>
              <a:ext uri="{FF2B5EF4-FFF2-40B4-BE49-F238E27FC236}">
                <a16:creationId xmlns:a16="http://schemas.microsoft.com/office/drawing/2014/main" id="{02894F00-529A-4A7B-8733-0A594CEA18B1}"/>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27" name="Picture Placeholder 26">
            <a:extLst>
              <a:ext uri="{FF2B5EF4-FFF2-40B4-BE49-F238E27FC236}">
                <a16:creationId xmlns:a16="http://schemas.microsoft.com/office/drawing/2014/main" id="{E2D51A96-8D57-433A-8417-56AE0521CFF8}"/>
              </a:ext>
            </a:extLst>
          </p:cNvPr>
          <p:cNvSpPr>
            <a:spLocks noGrp="1"/>
          </p:cNvSpPr>
          <p:nvPr>
            <p:ph type="pic" sz="quarter" idx="38" hasCustomPrompt="1"/>
          </p:nvPr>
        </p:nvSpPr>
        <p:spPr>
          <a:xfrm>
            <a:off x="7744913" y="1952049"/>
            <a:ext cx="1452550" cy="1476000"/>
          </a:xfrm>
          <a:custGeom>
            <a:avLst/>
            <a:gdLst>
              <a:gd name="connsiteX0" fmla="*/ 47661 w 1452550"/>
              <a:gd name="connsiteY0" fmla="*/ 1005292 h 1476000"/>
              <a:gd name="connsiteX1" fmla="*/ 52539 w 1452550"/>
              <a:gd name="connsiteY1" fmla="*/ 1017429 h 1476000"/>
              <a:gd name="connsiteX2" fmla="*/ 53395 w 1452550"/>
              <a:gd name="connsiteY2" fmla="*/ 1020511 h 1476000"/>
              <a:gd name="connsiteX3" fmla="*/ 62657 w 1452550"/>
              <a:gd name="connsiteY3" fmla="*/ 1043939 h 1476000"/>
              <a:gd name="connsiteX4" fmla="*/ 53395 w 1452550"/>
              <a:gd name="connsiteY4" fmla="*/ 1021056 h 1476000"/>
              <a:gd name="connsiteX5" fmla="*/ 49036 w 1452550"/>
              <a:gd name="connsiteY5" fmla="*/ 1009615 h 1476000"/>
              <a:gd name="connsiteX6" fmla="*/ 39266 w 1452550"/>
              <a:gd name="connsiteY6" fmla="*/ 980554 h 1476000"/>
              <a:gd name="connsiteX7" fmla="*/ 45222 w 1452550"/>
              <a:gd name="connsiteY7" fmla="*/ 997628 h 1476000"/>
              <a:gd name="connsiteX8" fmla="*/ 47661 w 1452550"/>
              <a:gd name="connsiteY8" fmla="*/ 1005292 h 1476000"/>
              <a:gd name="connsiteX9" fmla="*/ 41953 w 1452550"/>
              <a:gd name="connsiteY9" fmla="*/ 991090 h 1476000"/>
              <a:gd name="connsiteX10" fmla="*/ 27223 w 1452550"/>
              <a:gd name="connsiteY10" fmla="*/ 934747 h 1476000"/>
              <a:gd name="connsiteX11" fmla="*/ 31601 w 1452550"/>
              <a:gd name="connsiteY11" fmla="*/ 951861 h 1476000"/>
              <a:gd name="connsiteX12" fmla="*/ 33829 w 1452550"/>
              <a:gd name="connsiteY12" fmla="*/ 959230 h 1476000"/>
              <a:gd name="connsiteX13" fmla="*/ 39266 w 1452550"/>
              <a:gd name="connsiteY13" fmla="*/ 980554 h 1476000"/>
              <a:gd name="connsiteX14" fmla="*/ 37050 w 1452550"/>
              <a:gd name="connsiteY14" fmla="*/ 974199 h 1476000"/>
              <a:gd name="connsiteX15" fmla="*/ 30511 w 1452550"/>
              <a:gd name="connsiteY15" fmla="*/ 950226 h 1476000"/>
              <a:gd name="connsiteX16" fmla="*/ 21788 w 1452550"/>
              <a:gd name="connsiteY16" fmla="*/ 912006 h 1476000"/>
              <a:gd name="connsiteX17" fmla="*/ 25408 w 1452550"/>
              <a:gd name="connsiteY17" fmla="*/ 926205 h 1476000"/>
              <a:gd name="connsiteX18" fmla="*/ 27223 w 1452550"/>
              <a:gd name="connsiteY18" fmla="*/ 934747 h 1476000"/>
              <a:gd name="connsiteX19" fmla="*/ 25608 w 1452550"/>
              <a:gd name="connsiteY19" fmla="*/ 928433 h 1476000"/>
              <a:gd name="connsiteX20" fmla="*/ 8356 w 1452550"/>
              <a:gd name="connsiteY20" fmla="*/ 845937 h 1476000"/>
              <a:gd name="connsiteX21" fmla="*/ 17937 w 1452550"/>
              <a:gd name="connsiteY21" fmla="*/ 891038 h 1476000"/>
              <a:gd name="connsiteX22" fmla="*/ 20159 w 1452550"/>
              <a:gd name="connsiteY22" fmla="*/ 905005 h 1476000"/>
              <a:gd name="connsiteX23" fmla="*/ 21788 w 1452550"/>
              <a:gd name="connsiteY23" fmla="*/ 912006 h 1476000"/>
              <a:gd name="connsiteX24" fmla="*/ 9739 w 1452550"/>
              <a:gd name="connsiteY24" fmla="*/ 864754 h 1476000"/>
              <a:gd name="connsiteX25" fmla="*/ 0 w 1452550"/>
              <a:gd name="connsiteY25" fmla="*/ 732289 h 1476000"/>
              <a:gd name="connsiteX26" fmla="*/ 8356 w 1452550"/>
              <a:gd name="connsiteY26" fmla="*/ 845937 h 1476000"/>
              <a:gd name="connsiteX27" fmla="*/ 7492 w 1452550"/>
              <a:gd name="connsiteY27" fmla="*/ 841871 h 1476000"/>
              <a:gd name="connsiteX28" fmla="*/ 0 w 1452550"/>
              <a:gd name="connsiteY28" fmla="*/ 732289 h 1476000"/>
              <a:gd name="connsiteX29" fmla="*/ 10625 w 1452550"/>
              <a:gd name="connsiteY29" fmla="*/ 731336 h 1476000"/>
              <a:gd name="connsiteX30" fmla="*/ 6538 w 1452550"/>
              <a:gd name="connsiteY30" fmla="*/ 737193 h 1476000"/>
              <a:gd name="connsiteX31" fmla="*/ 25608 w 1452550"/>
              <a:gd name="connsiteY31" fmla="*/ 906094 h 1476000"/>
              <a:gd name="connsiteX32" fmla="*/ 77912 w 1452550"/>
              <a:gd name="connsiteY32" fmla="*/ 1062464 h 1476000"/>
              <a:gd name="connsiteX33" fmla="*/ 118776 w 1452550"/>
              <a:gd name="connsiteY33" fmla="*/ 1136563 h 1476000"/>
              <a:gd name="connsiteX34" fmla="*/ 180888 w 1452550"/>
              <a:gd name="connsiteY34" fmla="*/ 1217199 h 1476000"/>
              <a:gd name="connsiteX35" fmla="*/ 238096 w 1452550"/>
              <a:gd name="connsiteY35" fmla="*/ 1270050 h 1476000"/>
              <a:gd name="connsiteX36" fmla="*/ 254441 w 1452550"/>
              <a:gd name="connsiteY36" fmla="*/ 1273863 h 1476000"/>
              <a:gd name="connsiteX37" fmla="*/ 150377 w 1452550"/>
              <a:gd name="connsiteY37" fmla="*/ 1170343 h 1476000"/>
              <a:gd name="connsiteX38" fmla="*/ 93713 w 1452550"/>
              <a:gd name="connsiteY38" fmla="*/ 1078809 h 1476000"/>
              <a:gd name="connsiteX39" fmla="*/ 51215 w 1452550"/>
              <a:gd name="connsiteY39" fmla="*/ 974199 h 1476000"/>
              <a:gd name="connsiteX40" fmla="*/ 26697 w 1452550"/>
              <a:gd name="connsiteY40" fmla="*/ 872314 h 1476000"/>
              <a:gd name="connsiteX41" fmla="*/ 23428 w 1452550"/>
              <a:gd name="connsiteY41" fmla="*/ 848886 h 1476000"/>
              <a:gd name="connsiteX42" fmla="*/ 20704 w 1452550"/>
              <a:gd name="connsiteY42" fmla="*/ 827092 h 1476000"/>
              <a:gd name="connsiteX43" fmla="*/ 18525 w 1452550"/>
              <a:gd name="connsiteY43" fmla="*/ 806933 h 1476000"/>
              <a:gd name="connsiteX44" fmla="*/ 17435 w 1452550"/>
              <a:gd name="connsiteY44" fmla="*/ 797670 h 1476000"/>
              <a:gd name="connsiteX45" fmla="*/ 16890 w 1452550"/>
              <a:gd name="connsiteY45" fmla="*/ 788953 h 1476000"/>
              <a:gd name="connsiteX46" fmla="*/ 14711 w 1452550"/>
              <a:gd name="connsiteY46" fmla="*/ 758987 h 1476000"/>
              <a:gd name="connsiteX47" fmla="*/ 13076 w 1452550"/>
              <a:gd name="connsiteY47" fmla="*/ 739372 h 1476000"/>
              <a:gd name="connsiteX48" fmla="*/ 10625 w 1452550"/>
              <a:gd name="connsiteY48" fmla="*/ 731336 h 1476000"/>
              <a:gd name="connsiteX49" fmla="*/ 114485 w 1452550"/>
              <a:gd name="connsiteY49" fmla="*/ 356118 h 1476000"/>
              <a:gd name="connsiteX50" fmla="*/ 112874 w 1452550"/>
              <a:gd name="connsiteY50" fmla="*/ 356335 h 1476000"/>
              <a:gd name="connsiteX51" fmla="*/ 87924 w 1452550"/>
              <a:gd name="connsiteY51" fmla="*/ 398276 h 1476000"/>
              <a:gd name="connsiteX52" fmla="*/ 34938 w 1452550"/>
              <a:gd name="connsiteY52" fmla="*/ 525037 h 1476000"/>
              <a:gd name="connsiteX53" fmla="*/ 19729 w 1452550"/>
              <a:gd name="connsiteY53" fmla="*/ 583925 h 1476000"/>
              <a:gd name="connsiteX54" fmla="*/ 20636 w 1452550"/>
              <a:gd name="connsiteY54" fmla="*/ 581436 h 1476000"/>
              <a:gd name="connsiteX55" fmla="*/ 23973 w 1452550"/>
              <a:gd name="connsiteY55" fmla="*/ 571561 h 1476000"/>
              <a:gd name="connsiteX56" fmla="*/ 59933 w 1452550"/>
              <a:gd name="connsiteY56" fmla="*/ 468041 h 1476000"/>
              <a:gd name="connsiteX57" fmla="*/ 104065 w 1452550"/>
              <a:gd name="connsiteY57" fmla="*/ 375962 h 1476000"/>
              <a:gd name="connsiteX58" fmla="*/ 114485 w 1452550"/>
              <a:gd name="connsiteY58" fmla="*/ 356118 h 1476000"/>
              <a:gd name="connsiteX59" fmla="*/ 139211 w 1452550"/>
              <a:gd name="connsiteY59" fmla="*/ 316926 h 1476000"/>
              <a:gd name="connsiteX60" fmla="*/ 122590 w 1452550"/>
              <a:gd name="connsiteY60" fmla="*/ 340003 h 1476000"/>
              <a:gd name="connsiteX61" fmla="*/ 114226 w 1452550"/>
              <a:gd name="connsiteY61" fmla="*/ 354063 h 1476000"/>
              <a:gd name="connsiteX62" fmla="*/ 119320 w 1452550"/>
              <a:gd name="connsiteY62" fmla="*/ 345996 h 1476000"/>
              <a:gd name="connsiteX63" fmla="*/ 126404 w 1452550"/>
              <a:gd name="connsiteY63" fmla="*/ 335643 h 1476000"/>
              <a:gd name="connsiteX64" fmla="*/ 1148315 w 1452550"/>
              <a:gd name="connsiteY64" fmla="*/ 200910 h 1476000"/>
              <a:gd name="connsiteX65" fmla="*/ 1148572 w 1452550"/>
              <a:gd name="connsiteY65" fmla="*/ 201103 h 1476000"/>
              <a:gd name="connsiteX66" fmla="*/ 1152887 w 1452550"/>
              <a:gd name="connsiteY66" fmla="*/ 203791 h 1476000"/>
              <a:gd name="connsiteX67" fmla="*/ 288543 w 1452550"/>
              <a:gd name="connsiteY67" fmla="*/ 197530 h 1476000"/>
              <a:gd name="connsiteX68" fmla="*/ 288222 w 1452550"/>
              <a:gd name="connsiteY68" fmla="*/ 197798 h 1476000"/>
              <a:gd name="connsiteX69" fmla="*/ 261524 w 1452550"/>
              <a:gd name="connsiteY69" fmla="*/ 223951 h 1476000"/>
              <a:gd name="connsiteX70" fmla="*/ 238096 w 1452550"/>
              <a:gd name="connsiteY70" fmla="*/ 244110 h 1476000"/>
              <a:gd name="connsiteX71" fmla="*/ 252630 w 1452550"/>
              <a:gd name="connsiteY71" fmla="*/ 230144 h 1476000"/>
              <a:gd name="connsiteX72" fmla="*/ 283703 w 1452550"/>
              <a:gd name="connsiteY72" fmla="*/ 201363 h 1476000"/>
              <a:gd name="connsiteX73" fmla="*/ 315027 w 1452550"/>
              <a:gd name="connsiteY73" fmla="*/ 176550 h 1476000"/>
              <a:gd name="connsiteX74" fmla="*/ 288543 w 1452550"/>
              <a:gd name="connsiteY74" fmla="*/ 197530 h 1476000"/>
              <a:gd name="connsiteX75" fmla="*/ 305112 w 1452550"/>
              <a:gd name="connsiteY75" fmla="*/ 183633 h 1476000"/>
              <a:gd name="connsiteX76" fmla="*/ 277029 w 1452550"/>
              <a:gd name="connsiteY76" fmla="*/ 170127 h 1476000"/>
              <a:gd name="connsiteX77" fmla="*/ 253837 w 1452550"/>
              <a:gd name="connsiteY77" fmla="*/ 188758 h 1476000"/>
              <a:gd name="connsiteX78" fmla="*/ 239477 w 1452550"/>
              <a:gd name="connsiteY78" fmla="*/ 203859 h 1476000"/>
              <a:gd name="connsiteX79" fmla="*/ 233737 w 1452550"/>
              <a:gd name="connsiteY79" fmla="*/ 209240 h 1476000"/>
              <a:gd name="connsiteX80" fmla="*/ 225020 w 1452550"/>
              <a:gd name="connsiteY80" fmla="*/ 217957 h 1476000"/>
              <a:gd name="connsiteX81" fmla="*/ 207040 w 1452550"/>
              <a:gd name="connsiteY81" fmla="*/ 235937 h 1476000"/>
              <a:gd name="connsiteX82" fmla="*/ 180050 w 1452550"/>
              <a:gd name="connsiteY82" fmla="*/ 266355 h 1476000"/>
              <a:gd name="connsiteX83" fmla="*/ 161844 w 1452550"/>
              <a:gd name="connsiteY83" fmla="*/ 285501 h 1476000"/>
              <a:gd name="connsiteX84" fmla="*/ 141310 w 1452550"/>
              <a:gd name="connsiteY84" fmla="*/ 314010 h 1476000"/>
              <a:gd name="connsiteX85" fmla="*/ 172715 w 1452550"/>
              <a:gd name="connsiteY85" fmla="*/ 274621 h 1476000"/>
              <a:gd name="connsiteX86" fmla="*/ 180050 w 1452550"/>
              <a:gd name="connsiteY86" fmla="*/ 266355 h 1476000"/>
              <a:gd name="connsiteX87" fmla="*/ 239477 w 1452550"/>
              <a:gd name="connsiteY87" fmla="*/ 203859 h 1476000"/>
              <a:gd name="connsiteX88" fmla="*/ 242455 w 1452550"/>
              <a:gd name="connsiteY88" fmla="*/ 201068 h 1476000"/>
              <a:gd name="connsiteX89" fmla="*/ 257711 w 1452550"/>
              <a:gd name="connsiteY89" fmla="*/ 186902 h 1476000"/>
              <a:gd name="connsiteX90" fmla="*/ 273511 w 1452550"/>
              <a:gd name="connsiteY90" fmla="*/ 173280 h 1476000"/>
              <a:gd name="connsiteX91" fmla="*/ 1151774 w 1452550"/>
              <a:gd name="connsiteY91" fmla="*/ 138606 h 1476000"/>
              <a:gd name="connsiteX92" fmla="*/ 1154573 w 1452550"/>
              <a:gd name="connsiteY92" fmla="*/ 138955 h 1476000"/>
              <a:gd name="connsiteX93" fmla="*/ 1169232 w 1452550"/>
              <a:gd name="connsiteY93" fmla="*/ 144948 h 1476000"/>
              <a:gd name="connsiteX94" fmla="*/ 1167598 w 1452550"/>
              <a:gd name="connsiteY94" fmla="*/ 148763 h 1476000"/>
              <a:gd name="connsiteX95" fmla="*/ 1151774 w 1452550"/>
              <a:gd name="connsiteY95" fmla="*/ 138606 h 1476000"/>
              <a:gd name="connsiteX96" fmla="*/ 988783 w 1452550"/>
              <a:gd name="connsiteY96" fmla="*/ 109779 h 1476000"/>
              <a:gd name="connsiteX97" fmla="*/ 1006869 w 1452550"/>
              <a:gd name="connsiteY97" fmla="*/ 117162 h 1476000"/>
              <a:gd name="connsiteX98" fmla="*/ 1034657 w 1452550"/>
              <a:gd name="connsiteY98" fmla="*/ 129693 h 1476000"/>
              <a:gd name="connsiteX99" fmla="*/ 1061353 w 1452550"/>
              <a:gd name="connsiteY99" fmla="*/ 143314 h 1476000"/>
              <a:gd name="connsiteX100" fmla="*/ 1036835 w 1452550"/>
              <a:gd name="connsiteY100" fmla="*/ 129693 h 1476000"/>
              <a:gd name="connsiteX101" fmla="*/ 1027353 w 1452550"/>
              <a:gd name="connsiteY101" fmla="*/ 125158 h 1476000"/>
              <a:gd name="connsiteX102" fmla="*/ 1006084 w 1452550"/>
              <a:gd name="connsiteY102" fmla="*/ 116094 h 1476000"/>
              <a:gd name="connsiteX103" fmla="*/ 995972 w 1452550"/>
              <a:gd name="connsiteY103" fmla="*/ 112258 h 1476000"/>
              <a:gd name="connsiteX104" fmla="*/ 428791 w 1452550"/>
              <a:gd name="connsiteY104" fmla="*/ 107354 h 1476000"/>
              <a:gd name="connsiteX105" fmla="*/ 324181 w 1452550"/>
              <a:gd name="connsiteY105" fmla="*/ 170011 h 1476000"/>
              <a:gd name="connsiteX106" fmla="*/ 315027 w 1452550"/>
              <a:gd name="connsiteY106" fmla="*/ 176550 h 1476000"/>
              <a:gd name="connsiteX107" fmla="*/ 323024 w 1452550"/>
              <a:gd name="connsiteY107" fmla="*/ 170216 h 1476000"/>
              <a:gd name="connsiteX108" fmla="*/ 428791 w 1452550"/>
              <a:gd name="connsiteY108" fmla="*/ 107354 h 1476000"/>
              <a:gd name="connsiteX109" fmla="*/ 503306 w 1452550"/>
              <a:gd name="connsiteY109" fmla="*/ 102128 h 1476000"/>
              <a:gd name="connsiteX110" fmla="*/ 493083 w 1452550"/>
              <a:gd name="connsiteY110" fmla="*/ 105720 h 1476000"/>
              <a:gd name="connsiteX111" fmla="*/ 490686 w 1452550"/>
              <a:gd name="connsiteY111" fmla="*/ 106747 h 1476000"/>
              <a:gd name="connsiteX112" fmla="*/ 378666 w 1452550"/>
              <a:gd name="connsiteY112" fmla="*/ 97003 h 1476000"/>
              <a:gd name="connsiteX113" fmla="*/ 351423 w 1452550"/>
              <a:gd name="connsiteY113" fmla="*/ 114438 h 1476000"/>
              <a:gd name="connsiteX114" fmla="*/ 325271 w 1452550"/>
              <a:gd name="connsiteY114" fmla="*/ 130238 h 1476000"/>
              <a:gd name="connsiteX115" fmla="*/ 341071 w 1452550"/>
              <a:gd name="connsiteY115" fmla="*/ 118251 h 1476000"/>
              <a:gd name="connsiteX116" fmla="*/ 378666 w 1452550"/>
              <a:gd name="connsiteY116" fmla="*/ 97003 h 1476000"/>
              <a:gd name="connsiteX117" fmla="*/ 872355 w 1452550"/>
              <a:gd name="connsiteY117" fmla="*/ 74171 h 1476000"/>
              <a:gd name="connsiteX118" fmla="*/ 952930 w 1452550"/>
              <a:gd name="connsiteY118" fmla="*/ 95912 h 1476000"/>
              <a:gd name="connsiteX119" fmla="*/ 912067 w 1452550"/>
              <a:gd name="connsiteY119" fmla="*/ 85016 h 1476000"/>
              <a:gd name="connsiteX120" fmla="*/ 891363 w 1452550"/>
              <a:gd name="connsiteY120" fmla="*/ 80657 h 1476000"/>
              <a:gd name="connsiteX121" fmla="*/ 880157 w 1452550"/>
              <a:gd name="connsiteY121" fmla="*/ 78593 h 1476000"/>
              <a:gd name="connsiteX122" fmla="*/ 940198 w 1452550"/>
              <a:gd name="connsiteY122" fmla="*/ 94031 h 1476000"/>
              <a:gd name="connsiteX123" fmla="*/ 955051 w 1452550"/>
              <a:gd name="connsiteY123" fmla="*/ 99468 h 1476000"/>
              <a:gd name="connsiteX124" fmla="*/ 974073 w 1452550"/>
              <a:gd name="connsiteY124" fmla="*/ 104614 h 1476000"/>
              <a:gd name="connsiteX125" fmla="*/ 952930 w 1452550"/>
              <a:gd name="connsiteY125" fmla="*/ 97003 h 1476000"/>
              <a:gd name="connsiteX126" fmla="*/ 973088 w 1452550"/>
              <a:gd name="connsiteY126" fmla="*/ 102996 h 1476000"/>
              <a:gd name="connsiteX127" fmla="*/ 976023 w 1452550"/>
              <a:gd name="connsiteY127" fmla="*/ 104026 h 1476000"/>
              <a:gd name="connsiteX128" fmla="*/ 967640 w 1452550"/>
              <a:gd name="connsiteY128" fmla="*/ 100816 h 1476000"/>
              <a:gd name="connsiteX129" fmla="*/ 942577 w 1452550"/>
              <a:gd name="connsiteY129" fmla="*/ 92099 h 1476000"/>
              <a:gd name="connsiteX130" fmla="*/ 891362 w 1452550"/>
              <a:gd name="connsiteY130" fmla="*/ 77933 h 1476000"/>
              <a:gd name="connsiteX131" fmla="*/ 791155 w 1452550"/>
              <a:gd name="connsiteY131" fmla="*/ 62643 h 1476000"/>
              <a:gd name="connsiteX132" fmla="*/ 866399 w 1452550"/>
              <a:gd name="connsiteY132" fmla="*/ 72992 h 1476000"/>
              <a:gd name="connsiteX133" fmla="*/ 839057 w 1452550"/>
              <a:gd name="connsiteY133" fmla="*/ 67581 h 1476000"/>
              <a:gd name="connsiteX134" fmla="*/ 682395 w 1452550"/>
              <a:gd name="connsiteY134" fmla="*/ 62526 h 1476000"/>
              <a:gd name="connsiteX135" fmla="*/ 679419 w 1452550"/>
              <a:gd name="connsiteY135" fmla="*/ 62677 h 1476000"/>
              <a:gd name="connsiteX136" fmla="*/ 663578 w 1452550"/>
              <a:gd name="connsiteY136" fmla="*/ 64456 h 1476000"/>
              <a:gd name="connsiteX137" fmla="*/ 675605 w 1452550"/>
              <a:gd name="connsiteY137" fmla="*/ 63222 h 1476000"/>
              <a:gd name="connsiteX138" fmla="*/ 732813 w 1452550"/>
              <a:gd name="connsiteY138" fmla="*/ 59953 h 1476000"/>
              <a:gd name="connsiteX139" fmla="*/ 709860 w 1452550"/>
              <a:gd name="connsiteY139" fmla="*/ 61124 h 1476000"/>
              <a:gd name="connsiteX140" fmla="*/ 770914 w 1452550"/>
              <a:gd name="connsiteY140" fmla="*/ 61509 h 1476000"/>
              <a:gd name="connsiteX141" fmla="*/ 999786 w 1452550"/>
              <a:gd name="connsiteY141" fmla="*/ 58864 h 1476000"/>
              <a:gd name="connsiteX142" fmla="*/ 1018456 w 1452550"/>
              <a:gd name="connsiteY142" fmla="*/ 64198 h 1476000"/>
              <a:gd name="connsiteX143" fmla="*/ 1036988 w 1452550"/>
              <a:gd name="connsiteY143" fmla="*/ 70456 h 1476000"/>
              <a:gd name="connsiteX144" fmla="*/ 1055360 w 1452550"/>
              <a:gd name="connsiteY144" fmla="*/ 77388 h 1476000"/>
              <a:gd name="connsiteX145" fmla="*/ 1189936 w 1452550"/>
              <a:gd name="connsiteY145" fmla="*/ 152577 h 1476000"/>
              <a:gd name="connsiteX146" fmla="*/ 1197019 w 1452550"/>
              <a:gd name="connsiteY146" fmla="*/ 158025 h 1476000"/>
              <a:gd name="connsiteX147" fmla="*/ 1168687 w 1452550"/>
              <a:gd name="connsiteY147" fmla="*/ 144404 h 1476000"/>
              <a:gd name="connsiteX148" fmla="*/ 1156156 w 1452550"/>
              <a:gd name="connsiteY148" fmla="*/ 136231 h 1476000"/>
              <a:gd name="connsiteX149" fmla="*/ 1138721 w 1452550"/>
              <a:gd name="connsiteY149" fmla="*/ 125879 h 1476000"/>
              <a:gd name="connsiteX150" fmla="*/ 1085871 w 1452550"/>
              <a:gd name="connsiteY150" fmla="*/ 98637 h 1476000"/>
              <a:gd name="connsiteX151" fmla="*/ 1042828 w 1452550"/>
              <a:gd name="connsiteY151" fmla="*/ 77388 h 1476000"/>
              <a:gd name="connsiteX152" fmla="*/ 1021580 w 1452550"/>
              <a:gd name="connsiteY152" fmla="*/ 67581 h 1476000"/>
              <a:gd name="connsiteX153" fmla="*/ 486000 w 1452550"/>
              <a:gd name="connsiteY153" fmla="*/ 56139 h 1476000"/>
              <a:gd name="connsiteX154" fmla="*/ 360686 w 1452550"/>
              <a:gd name="connsiteY154" fmla="*/ 117162 h 1476000"/>
              <a:gd name="connsiteX155" fmla="*/ 486000 w 1452550"/>
              <a:gd name="connsiteY155" fmla="*/ 56139 h 1476000"/>
              <a:gd name="connsiteX156" fmla="*/ 654039 w 1452550"/>
              <a:gd name="connsiteY156" fmla="*/ 38416 h 1476000"/>
              <a:gd name="connsiteX157" fmla="*/ 630247 w 1452550"/>
              <a:gd name="connsiteY157" fmla="*/ 40815 h 1476000"/>
              <a:gd name="connsiteX158" fmla="*/ 596058 w 1452550"/>
              <a:gd name="connsiteY158" fmla="*/ 46877 h 1476000"/>
              <a:gd name="connsiteX159" fmla="*/ 569204 w 1452550"/>
              <a:gd name="connsiteY159" fmla="*/ 53920 h 1476000"/>
              <a:gd name="connsiteX160" fmla="*/ 613697 w 1452550"/>
              <a:gd name="connsiteY160" fmla="*/ 44425 h 1476000"/>
              <a:gd name="connsiteX161" fmla="*/ 688681 w 1452550"/>
              <a:gd name="connsiteY161" fmla="*/ 35980 h 1476000"/>
              <a:gd name="connsiteX162" fmla="*/ 667175 w 1452550"/>
              <a:gd name="connsiteY162" fmla="*/ 37004 h 1476000"/>
              <a:gd name="connsiteX163" fmla="*/ 671246 w 1452550"/>
              <a:gd name="connsiteY163" fmla="*/ 36525 h 1476000"/>
              <a:gd name="connsiteX164" fmla="*/ 665798 w 1452550"/>
              <a:gd name="connsiteY164" fmla="*/ 37069 h 1476000"/>
              <a:gd name="connsiteX165" fmla="*/ 667175 w 1452550"/>
              <a:gd name="connsiteY165" fmla="*/ 37004 h 1476000"/>
              <a:gd name="connsiteX166" fmla="*/ 666613 w 1452550"/>
              <a:gd name="connsiteY166" fmla="*/ 37070 h 1476000"/>
              <a:gd name="connsiteX167" fmla="*/ 666887 w 1452550"/>
              <a:gd name="connsiteY167" fmla="*/ 37070 h 1476000"/>
              <a:gd name="connsiteX168" fmla="*/ 551926 w 1452550"/>
              <a:gd name="connsiteY168" fmla="*/ 61043 h 1476000"/>
              <a:gd name="connsiteX169" fmla="*/ 428791 w 1452550"/>
              <a:gd name="connsiteY169" fmla="*/ 107354 h 1476000"/>
              <a:gd name="connsiteX170" fmla="*/ 495943 w 1452550"/>
              <a:gd name="connsiteY170" fmla="*/ 77525 h 1476000"/>
              <a:gd name="connsiteX171" fmla="*/ 561041 w 1452550"/>
              <a:gd name="connsiteY171" fmla="*/ 55999 h 1476000"/>
              <a:gd name="connsiteX172" fmla="*/ 550836 w 1452550"/>
              <a:gd name="connsiteY172" fmla="*/ 58319 h 1476000"/>
              <a:gd name="connsiteX173" fmla="*/ 540484 w 1452550"/>
              <a:gd name="connsiteY173" fmla="*/ 61588 h 1476000"/>
              <a:gd name="connsiteX174" fmla="*/ 517056 w 1452550"/>
              <a:gd name="connsiteY174" fmla="*/ 68670 h 1476000"/>
              <a:gd name="connsiteX175" fmla="*/ 493628 w 1452550"/>
              <a:gd name="connsiteY175" fmla="*/ 76843 h 1476000"/>
              <a:gd name="connsiteX176" fmla="*/ 482186 w 1452550"/>
              <a:gd name="connsiteY176" fmla="*/ 81202 h 1476000"/>
              <a:gd name="connsiteX177" fmla="*/ 470744 w 1452550"/>
              <a:gd name="connsiteY177" fmla="*/ 86105 h 1476000"/>
              <a:gd name="connsiteX178" fmla="*/ 383024 w 1452550"/>
              <a:gd name="connsiteY178" fmla="*/ 129148 h 1476000"/>
              <a:gd name="connsiteX179" fmla="*/ 362320 w 1452550"/>
              <a:gd name="connsiteY179" fmla="*/ 141679 h 1476000"/>
              <a:gd name="connsiteX180" fmla="*/ 342161 w 1452550"/>
              <a:gd name="connsiteY180" fmla="*/ 154756 h 1476000"/>
              <a:gd name="connsiteX181" fmla="*/ 304022 w 1452550"/>
              <a:gd name="connsiteY181" fmla="*/ 182543 h 1476000"/>
              <a:gd name="connsiteX182" fmla="*/ 283703 w 1452550"/>
              <a:gd name="connsiteY182" fmla="*/ 201363 h 1476000"/>
              <a:gd name="connsiteX183" fmla="*/ 277316 w 1452550"/>
              <a:gd name="connsiteY183" fmla="*/ 206422 h 1476000"/>
              <a:gd name="connsiteX184" fmla="*/ 252630 w 1452550"/>
              <a:gd name="connsiteY184" fmla="*/ 230144 h 1476000"/>
              <a:gd name="connsiteX185" fmla="*/ 237552 w 1452550"/>
              <a:gd name="connsiteY185" fmla="*/ 244110 h 1476000"/>
              <a:gd name="connsiteX186" fmla="*/ 219572 w 1452550"/>
              <a:gd name="connsiteY186" fmla="*/ 263724 h 1476000"/>
              <a:gd name="connsiteX187" fmla="*/ 202682 w 1452550"/>
              <a:gd name="connsiteY187" fmla="*/ 283339 h 1476000"/>
              <a:gd name="connsiteX188" fmla="*/ 172715 w 1452550"/>
              <a:gd name="connsiteY188" fmla="*/ 323657 h 1476000"/>
              <a:gd name="connsiteX189" fmla="*/ 145473 w 1452550"/>
              <a:gd name="connsiteY189" fmla="*/ 365610 h 1476000"/>
              <a:gd name="connsiteX190" fmla="*/ 120410 w 1452550"/>
              <a:gd name="connsiteY190" fmla="*/ 410832 h 1476000"/>
              <a:gd name="connsiteX191" fmla="*/ 129128 w 1452550"/>
              <a:gd name="connsiteY191" fmla="*/ 396121 h 1476000"/>
              <a:gd name="connsiteX192" fmla="*/ 139480 w 1452550"/>
              <a:gd name="connsiteY192" fmla="*/ 380321 h 1476000"/>
              <a:gd name="connsiteX193" fmla="*/ 149832 w 1452550"/>
              <a:gd name="connsiteY193" fmla="*/ 364520 h 1476000"/>
              <a:gd name="connsiteX194" fmla="*/ 160729 w 1452550"/>
              <a:gd name="connsiteY194" fmla="*/ 351989 h 1476000"/>
              <a:gd name="connsiteX195" fmla="*/ 189060 w 1452550"/>
              <a:gd name="connsiteY195" fmla="*/ 310581 h 1476000"/>
              <a:gd name="connsiteX196" fmla="*/ 221206 w 1452550"/>
              <a:gd name="connsiteY196" fmla="*/ 271352 h 1476000"/>
              <a:gd name="connsiteX197" fmla="*/ 256621 w 1452550"/>
              <a:gd name="connsiteY197" fmla="*/ 234303 h 1476000"/>
              <a:gd name="connsiteX198" fmla="*/ 295305 w 1452550"/>
              <a:gd name="connsiteY198" fmla="*/ 199978 h 1476000"/>
              <a:gd name="connsiteX199" fmla="*/ 315464 w 1452550"/>
              <a:gd name="connsiteY199" fmla="*/ 183633 h 1476000"/>
              <a:gd name="connsiteX200" fmla="*/ 336168 w 1452550"/>
              <a:gd name="connsiteY200" fmla="*/ 168377 h 1476000"/>
              <a:gd name="connsiteX201" fmla="*/ 357417 w 1452550"/>
              <a:gd name="connsiteY201" fmla="*/ 153666 h 1476000"/>
              <a:gd name="connsiteX202" fmla="*/ 379211 w 1452550"/>
              <a:gd name="connsiteY202" fmla="*/ 140045 h 1476000"/>
              <a:gd name="connsiteX203" fmla="*/ 390108 w 1452550"/>
              <a:gd name="connsiteY203" fmla="*/ 133507 h 1476000"/>
              <a:gd name="connsiteX204" fmla="*/ 401549 w 1452550"/>
              <a:gd name="connsiteY204" fmla="*/ 127513 h 1476000"/>
              <a:gd name="connsiteX205" fmla="*/ 423888 w 1452550"/>
              <a:gd name="connsiteY205" fmla="*/ 115527 h 1476000"/>
              <a:gd name="connsiteX206" fmla="*/ 469655 w 1452550"/>
              <a:gd name="connsiteY206" fmla="*/ 94278 h 1476000"/>
              <a:gd name="connsiteX207" fmla="*/ 622211 w 1452550"/>
              <a:gd name="connsiteY207" fmla="*/ 51780 h 1476000"/>
              <a:gd name="connsiteX208" fmla="*/ 773132 w 1452550"/>
              <a:gd name="connsiteY208" fmla="*/ 40338 h 1476000"/>
              <a:gd name="connsiteX209" fmla="*/ 773132 w 1452550"/>
              <a:gd name="connsiteY209" fmla="*/ 37069 h 1476000"/>
              <a:gd name="connsiteX210" fmla="*/ 762780 w 1452550"/>
              <a:gd name="connsiteY210" fmla="*/ 37615 h 1476000"/>
              <a:gd name="connsiteX211" fmla="*/ 736627 w 1452550"/>
              <a:gd name="connsiteY211" fmla="*/ 36525 h 1476000"/>
              <a:gd name="connsiteX212" fmla="*/ 712109 w 1452550"/>
              <a:gd name="connsiteY212" fmla="*/ 35980 h 1476000"/>
              <a:gd name="connsiteX213" fmla="*/ 688681 w 1452550"/>
              <a:gd name="connsiteY213" fmla="*/ 35980 h 1476000"/>
              <a:gd name="connsiteX214" fmla="*/ 713812 w 1452550"/>
              <a:gd name="connsiteY214" fmla="*/ 906 h 1476000"/>
              <a:gd name="connsiteX215" fmla="*/ 804732 w 1452550"/>
              <a:gd name="connsiteY215" fmla="*/ 1655 h 1476000"/>
              <a:gd name="connsiteX216" fmla="*/ 987799 w 1452550"/>
              <a:gd name="connsiteY216" fmla="*/ 37615 h 1476000"/>
              <a:gd name="connsiteX217" fmla="*/ 1166509 w 1452550"/>
              <a:gd name="connsiteY217" fmla="*/ 127513 h 1476000"/>
              <a:gd name="connsiteX218" fmla="*/ 900080 w 1452550"/>
              <a:gd name="connsiteY218" fmla="*/ 20724 h 1476000"/>
              <a:gd name="connsiteX219" fmla="*/ 863778 w 1452550"/>
              <a:gd name="connsiteY219" fmla="*/ 15932 h 1476000"/>
              <a:gd name="connsiteX220" fmla="*/ 823700 w 1452550"/>
              <a:gd name="connsiteY220" fmla="*/ 10040 h 1476000"/>
              <a:gd name="connsiteX221" fmla="*/ 816853 w 1452550"/>
              <a:gd name="connsiteY221" fmla="*/ 9738 h 1476000"/>
              <a:gd name="connsiteX222" fmla="*/ 763869 w 1452550"/>
              <a:gd name="connsiteY222" fmla="*/ 2745 h 1476000"/>
              <a:gd name="connsiteX223" fmla="*/ 642369 w 1452550"/>
              <a:gd name="connsiteY223" fmla="*/ 12552 h 1476000"/>
              <a:gd name="connsiteX224" fmla="*/ 616762 w 1452550"/>
              <a:gd name="connsiteY224" fmla="*/ 17455 h 1476000"/>
              <a:gd name="connsiteX225" fmla="*/ 591699 w 1452550"/>
              <a:gd name="connsiteY225" fmla="*/ 23449 h 1476000"/>
              <a:gd name="connsiteX226" fmla="*/ 746298 w 1452550"/>
              <a:gd name="connsiteY226" fmla="*/ 6627 h 1476000"/>
              <a:gd name="connsiteX227" fmla="*/ 816853 w 1452550"/>
              <a:gd name="connsiteY227" fmla="*/ 9738 h 1476000"/>
              <a:gd name="connsiteX228" fmla="*/ 863778 w 1452550"/>
              <a:gd name="connsiteY228" fmla="*/ 15932 h 1476000"/>
              <a:gd name="connsiteX229" fmla="*/ 900080 w 1452550"/>
              <a:gd name="connsiteY229" fmla="*/ 21269 h 1476000"/>
              <a:gd name="connsiteX230" fmla="*/ 1059174 w 1452550"/>
              <a:gd name="connsiteY230" fmla="*/ 77933 h 1476000"/>
              <a:gd name="connsiteX231" fmla="*/ 1055905 w 1452550"/>
              <a:gd name="connsiteY231" fmla="*/ 76843 h 1476000"/>
              <a:gd name="connsiteX232" fmla="*/ 1036988 w 1452550"/>
              <a:gd name="connsiteY232" fmla="*/ 70456 h 1476000"/>
              <a:gd name="connsiteX233" fmla="*/ 1026483 w 1452550"/>
              <a:gd name="connsiteY233" fmla="*/ 66492 h 1476000"/>
              <a:gd name="connsiteX234" fmla="*/ 1018456 w 1452550"/>
              <a:gd name="connsiteY234" fmla="*/ 64198 h 1476000"/>
              <a:gd name="connsiteX235" fmla="*/ 994469 w 1452550"/>
              <a:gd name="connsiteY235" fmla="*/ 56099 h 1476000"/>
              <a:gd name="connsiteX236" fmla="*/ 1000331 w 1452550"/>
              <a:gd name="connsiteY236" fmla="*/ 57773 h 1476000"/>
              <a:gd name="connsiteX237" fmla="*/ 930046 w 1452550"/>
              <a:gd name="connsiteY237" fmla="*/ 34345 h 1476000"/>
              <a:gd name="connsiteX238" fmla="*/ 810181 w 1452550"/>
              <a:gd name="connsiteY238" fmla="*/ 12007 h 1476000"/>
              <a:gd name="connsiteX239" fmla="*/ 699578 w 1452550"/>
              <a:gd name="connsiteY239" fmla="*/ 12007 h 1476000"/>
              <a:gd name="connsiteX240" fmla="*/ 674515 w 1452550"/>
              <a:gd name="connsiteY240" fmla="*/ 15276 h 1476000"/>
              <a:gd name="connsiteX241" fmla="*/ 623845 w 1452550"/>
              <a:gd name="connsiteY241" fmla="*/ 23449 h 1476000"/>
              <a:gd name="connsiteX242" fmla="*/ 813995 w 1452550"/>
              <a:gd name="connsiteY242" fmla="*/ 15276 h 1476000"/>
              <a:gd name="connsiteX243" fmla="*/ 930046 w 1452550"/>
              <a:gd name="connsiteY243" fmla="*/ 34345 h 1476000"/>
              <a:gd name="connsiteX244" fmla="*/ 994469 w 1452550"/>
              <a:gd name="connsiteY244" fmla="*/ 56099 h 1476000"/>
              <a:gd name="connsiteX245" fmla="*/ 992703 w 1452550"/>
              <a:gd name="connsiteY245" fmla="*/ 55594 h 1476000"/>
              <a:gd name="connsiteX246" fmla="*/ 971454 w 1452550"/>
              <a:gd name="connsiteY246" fmla="*/ 51235 h 1476000"/>
              <a:gd name="connsiteX247" fmla="*/ 947482 w 1452550"/>
              <a:gd name="connsiteY247" fmla="*/ 48511 h 1476000"/>
              <a:gd name="connsiteX248" fmla="*/ 940398 w 1452550"/>
              <a:gd name="connsiteY248" fmla="*/ 56139 h 1476000"/>
              <a:gd name="connsiteX249" fmla="*/ 1061353 w 1452550"/>
              <a:gd name="connsiteY249" fmla="*/ 102996 h 1476000"/>
              <a:gd name="connsiteX250" fmla="*/ 1170322 w 1452550"/>
              <a:gd name="connsiteY250" fmla="*/ 167832 h 1476000"/>
              <a:gd name="connsiteX251" fmla="*/ 1212820 w 1452550"/>
              <a:gd name="connsiteY251" fmla="*/ 201068 h 1476000"/>
              <a:gd name="connsiteX252" fmla="*/ 1230255 w 1452550"/>
              <a:gd name="connsiteY252" fmla="*/ 215778 h 1476000"/>
              <a:gd name="connsiteX253" fmla="*/ 1244966 w 1452550"/>
              <a:gd name="connsiteY253" fmla="*/ 229399 h 1476000"/>
              <a:gd name="connsiteX254" fmla="*/ 1265125 w 1452550"/>
              <a:gd name="connsiteY254" fmla="*/ 249014 h 1476000"/>
              <a:gd name="connsiteX255" fmla="*/ 1270573 w 1452550"/>
              <a:gd name="connsiteY255" fmla="*/ 254462 h 1476000"/>
              <a:gd name="connsiteX256" fmla="*/ 1272208 w 1452550"/>
              <a:gd name="connsiteY256" fmla="*/ 256641 h 1476000"/>
              <a:gd name="connsiteX257" fmla="*/ 1265125 w 1452550"/>
              <a:gd name="connsiteY257" fmla="*/ 251738 h 1476000"/>
              <a:gd name="connsiteX258" fmla="*/ 1243876 w 1452550"/>
              <a:gd name="connsiteY258" fmla="*/ 232668 h 1476000"/>
              <a:gd name="connsiteX259" fmla="*/ 1228621 w 1452550"/>
              <a:gd name="connsiteY259" fmla="*/ 219592 h 1476000"/>
              <a:gd name="connsiteX260" fmla="*/ 1211185 w 1452550"/>
              <a:gd name="connsiteY260" fmla="*/ 205426 h 1476000"/>
              <a:gd name="connsiteX261" fmla="*/ 1171957 w 1452550"/>
              <a:gd name="connsiteY261" fmla="*/ 176005 h 1476000"/>
              <a:gd name="connsiteX262" fmla="*/ 1094589 w 1452550"/>
              <a:gd name="connsiteY262" fmla="*/ 128058 h 1476000"/>
              <a:gd name="connsiteX263" fmla="*/ 1079878 w 1452550"/>
              <a:gd name="connsiteY263" fmla="*/ 120431 h 1476000"/>
              <a:gd name="connsiteX264" fmla="*/ 1068981 w 1452550"/>
              <a:gd name="connsiteY264" fmla="*/ 114982 h 1476000"/>
              <a:gd name="connsiteX265" fmla="*/ 1061353 w 1452550"/>
              <a:gd name="connsiteY265" fmla="*/ 111713 h 1476000"/>
              <a:gd name="connsiteX266" fmla="*/ 1081512 w 1452550"/>
              <a:gd name="connsiteY266" fmla="*/ 123155 h 1476000"/>
              <a:gd name="connsiteX267" fmla="*/ 1101127 w 1452550"/>
              <a:gd name="connsiteY267" fmla="*/ 135141 h 1476000"/>
              <a:gd name="connsiteX268" fmla="*/ 1062988 w 1452550"/>
              <a:gd name="connsiteY268" fmla="*/ 117162 h 1476000"/>
              <a:gd name="connsiteX269" fmla="*/ 1040649 w 1452550"/>
              <a:gd name="connsiteY269" fmla="*/ 106265 h 1476000"/>
              <a:gd name="connsiteX270" fmla="*/ 1017221 w 1452550"/>
              <a:gd name="connsiteY270" fmla="*/ 95912 h 1476000"/>
              <a:gd name="connsiteX271" fmla="*/ 994883 w 1452550"/>
              <a:gd name="connsiteY271" fmla="*/ 87195 h 1476000"/>
              <a:gd name="connsiteX272" fmla="*/ 976903 w 1452550"/>
              <a:gd name="connsiteY272" fmla="*/ 81202 h 1476000"/>
              <a:gd name="connsiteX273" fmla="*/ 864665 w 1452550"/>
              <a:gd name="connsiteY273" fmla="*/ 56139 h 1476000"/>
              <a:gd name="connsiteX274" fmla="*/ 849955 w 1452550"/>
              <a:gd name="connsiteY274" fmla="*/ 53960 h 1476000"/>
              <a:gd name="connsiteX275" fmla="*/ 834699 w 1452550"/>
              <a:gd name="connsiteY275" fmla="*/ 51780 h 1476000"/>
              <a:gd name="connsiteX276" fmla="*/ 804188 w 1452550"/>
              <a:gd name="connsiteY276" fmla="*/ 48511 h 1476000"/>
              <a:gd name="connsiteX277" fmla="*/ 773677 w 1452550"/>
              <a:gd name="connsiteY277" fmla="*/ 46877 h 1476000"/>
              <a:gd name="connsiteX278" fmla="*/ 743165 w 1452550"/>
              <a:gd name="connsiteY278" fmla="*/ 47422 h 1476000"/>
              <a:gd name="connsiteX279" fmla="*/ 733358 w 1452550"/>
              <a:gd name="connsiteY279" fmla="*/ 47966 h 1476000"/>
              <a:gd name="connsiteX280" fmla="*/ 723551 w 1452550"/>
              <a:gd name="connsiteY280" fmla="*/ 49056 h 1476000"/>
              <a:gd name="connsiteX281" fmla="*/ 703392 w 1452550"/>
              <a:gd name="connsiteY281" fmla="*/ 50691 h 1476000"/>
              <a:gd name="connsiteX282" fmla="*/ 682143 w 1452550"/>
              <a:gd name="connsiteY282" fmla="*/ 53415 h 1476000"/>
              <a:gd name="connsiteX283" fmla="*/ 660894 w 1452550"/>
              <a:gd name="connsiteY283" fmla="*/ 56684 h 1476000"/>
              <a:gd name="connsiteX284" fmla="*/ 573175 w 1452550"/>
              <a:gd name="connsiteY284" fmla="*/ 77933 h 1476000"/>
              <a:gd name="connsiteX285" fmla="*/ 560098 w 1452550"/>
              <a:gd name="connsiteY285" fmla="*/ 82836 h 1476000"/>
              <a:gd name="connsiteX286" fmla="*/ 554650 w 1452550"/>
              <a:gd name="connsiteY286" fmla="*/ 86105 h 1476000"/>
              <a:gd name="connsiteX287" fmla="*/ 545598 w 1452550"/>
              <a:gd name="connsiteY287" fmla="*/ 88845 h 1476000"/>
              <a:gd name="connsiteX288" fmla="*/ 592263 w 1452550"/>
              <a:gd name="connsiteY288" fmla="*/ 76846 h 1476000"/>
              <a:gd name="connsiteX289" fmla="*/ 600190 w 1452550"/>
              <a:gd name="connsiteY289" fmla="*/ 75636 h 1476000"/>
              <a:gd name="connsiteX290" fmla="*/ 612948 w 1452550"/>
              <a:gd name="connsiteY290" fmla="*/ 72484 h 1476000"/>
              <a:gd name="connsiteX291" fmla="*/ 652838 w 1452550"/>
              <a:gd name="connsiteY291" fmla="*/ 65661 h 1476000"/>
              <a:gd name="connsiteX292" fmla="*/ 626024 w 1452550"/>
              <a:gd name="connsiteY292" fmla="*/ 68671 h 1476000"/>
              <a:gd name="connsiteX293" fmla="*/ 572630 w 1452550"/>
              <a:gd name="connsiteY293" fmla="*/ 79023 h 1476000"/>
              <a:gd name="connsiteX294" fmla="*/ 875562 w 1452550"/>
              <a:gd name="connsiteY294" fmla="*/ 61043 h 1476000"/>
              <a:gd name="connsiteX295" fmla="*/ 1035746 w 1452550"/>
              <a:gd name="connsiteY295" fmla="*/ 109534 h 1476000"/>
              <a:gd name="connsiteX296" fmla="*/ 1169232 w 1452550"/>
              <a:gd name="connsiteY296" fmla="*/ 184178 h 1476000"/>
              <a:gd name="connsiteX297" fmla="*/ 1173046 w 1452550"/>
              <a:gd name="connsiteY297" fmla="*/ 186902 h 1476000"/>
              <a:gd name="connsiteX298" fmla="*/ 1364285 w 1452550"/>
              <a:gd name="connsiteY298" fmla="*/ 405928 h 1476000"/>
              <a:gd name="connsiteX299" fmla="*/ 1452550 w 1452550"/>
              <a:gd name="connsiteY299" fmla="*/ 683254 h 1476000"/>
              <a:gd name="connsiteX300" fmla="*/ 1443288 w 1452550"/>
              <a:gd name="connsiteY300" fmla="*/ 684888 h 1476000"/>
              <a:gd name="connsiteX301" fmla="*/ 1362651 w 1452550"/>
              <a:gd name="connsiteY301" fmla="*/ 426633 h 1476000"/>
              <a:gd name="connsiteX302" fmla="*/ 1334038 w 1452550"/>
              <a:gd name="connsiteY302" fmla="*/ 384181 h 1476000"/>
              <a:gd name="connsiteX303" fmla="*/ 1332141 w 1452550"/>
              <a:gd name="connsiteY303" fmla="*/ 380866 h 1476000"/>
              <a:gd name="connsiteX304" fmla="*/ 1330235 w 1452550"/>
              <a:gd name="connsiteY304" fmla="*/ 378539 h 1476000"/>
              <a:gd name="connsiteX305" fmla="*/ 1287599 w 1452550"/>
              <a:gd name="connsiteY305" fmla="*/ 315280 h 1476000"/>
              <a:gd name="connsiteX306" fmla="*/ 1239066 w 1452550"/>
              <a:gd name="connsiteY306" fmla="*/ 267222 h 1476000"/>
              <a:gd name="connsiteX307" fmla="*/ 1233524 w 1452550"/>
              <a:gd name="connsiteY307" fmla="*/ 260455 h 1476000"/>
              <a:gd name="connsiteX308" fmla="*/ 1223161 w 1452550"/>
              <a:gd name="connsiteY308" fmla="*/ 251472 h 1476000"/>
              <a:gd name="connsiteX309" fmla="*/ 1197019 w 1452550"/>
              <a:gd name="connsiteY309" fmla="*/ 225586 h 1476000"/>
              <a:gd name="connsiteX310" fmla="*/ 1155611 w 1452550"/>
              <a:gd name="connsiteY310" fmla="*/ 195075 h 1476000"/>
              <a:gd name="connsiteX311" fmla="*/ 1130766 w 1452550"/>
              <a:gd name="connsiteY311" fmla="*/ 179547 h 1476000"/>
              <a:gd name="connsiteX312" fmla="*/ 1175226 w 1452550"/>
              <a:gd name="connsiteY312" fmla="*/ 209921 h 1476000"/>
              <a:gd name="connsiteX313" fmla="*/ 1223161 w 1452550"/>
              <a:gd name="connsiteY313" fmla="*/ 251472 h 1476000"/>
              <a:gd name="connsiteX314" fmla="*/ 1239066 w 1452550"/>
              <a:gd name="connsiteY314" fmla="*/ 267222 h 1476000"/>
              <a:gd name="connsiteX315" fmla="*/ 1330235 w 1452550"/>
              <a:gd name="connsiteY315" fmla="*/ 378539 h 1476000"/>
              <a:gd name="connsiteX316" fmla="*/ 1334038 w 1452550"/>
              <a:gd name="connsiteY316" fmla="*/ 384181 h 1476000"/>
              <a:gd name="connsiteX317" fmla="*/ 1371012 w 1452550"/>
              <a:gd name="connsiteY317" fmla="*/ 448792 h 1476000"/>
              <a:gd name="connsiteX318" fmla="*/ 1436750 w 1452550"/>
              <a:gd name="connsiteY318" fmla="*/ 672902 h 1476000"/>
              <a:gd name="connsiteX319" fmla="*/ 1431301 w 1452550"/>
              <a:gd name="connsiteY319" fmla="*/ 659825 h 1476000"/>
              <a:gd name="connsiteX320" fmla="*/ 1394797 w 1452550"/>
              <a:gd name="connsiteY320" fmla="*/ 517621 h 1476000"/>
              <a:gd name="connsiteX321" fmla="*/ 1333230 w 1452550"/>
              <a:gd name="connsiteY321" fmla="*/ 400480 h 1476000"/>
              <a:gd name="connsiteX322" fmla="*/ 1352845 w 1452550"/>
              <a:gd name="connsiteY322" fmla="*/ 435350 h 1476000"/>
              <a:gd name="connsiteX323" fmla="*/ 1369735 w 1452550"/>
              <a:gd name="connsiteY323" fmla="*/ 468041 h 1476000"/>
              <a:gd name="connsiteX324" fmla="*/ 1377362 w 1452550"/>
              <a:gd name="connsiteY324" fmla="*/ 484386 h 1476000"/>
              <a:gd name="connsiteX325" fmla="*/ 1384445 w 1452550"/>
              <a:gd name="connsiteY325" fmla="*/ 501276 h 1476000"/>
              <a:gd name="connsiteX326" fmla="*/ 1391528 w 1452550"/>
              <a:gd name="connsiteY326" fmla="*/ 518711 h 1476000"/>
              <a:gd name="connsiteX327" fmla="*/ 1398066 w 1452550"/>
              <a:gd name="connsiteY327" fmla="*/ 537781 h 1476000"/>
              <a:gd name="connsiteX328" fmla="*/ 1394797 w 1452550"/>
              <a:gd name="connsiteY328" fmla="*/ 534511 h 1476000"/>
              <a:gd name="connsiteX329" fmla="*/ 1425853 w 1452550"/>
              <a:gd name="connsiteY329" fmla="*/ 646749 h 1476000"/>
              <a:gd name="connsiteX330" fmla="*/ 1416824 w 1452550"/>
              <a:gd name="connsiteY330" fmla="*/ 624643 h 1476000"/>
              <a:gd name="connsiteX331" fmla="*/ 1426611 w 1452550"/>
              <a:gd name="connsiteY331" fmla="*/ 688772 h 1476000"/>
              <a:gd name="connsiteX332" fmla="*/ 1430212 w 1452550"/>
              <a:gd name="connsiteY332" fmla="*/ 760076 h 1476000"/>
              <a:gd name="connsiteX333" fmla="*/ 1375407 w 1452550"/>
              <a:gd name="connsiteY333" fmla="*/ 1031536 h 1476000"/>
              <a:gd name="connsiteX334" fmla="*/ 1367117 w 1452550"/>
              <a:gd name="connsiteY334" fmla="*/ 1048744 h 1476000"/>
              <a:gd name="connsiteX335" fmla="*/ 1364218 w 1452550"/>
              <a:gd name="connsiteY335" fmla="*/ 1058106 h 1476000"/>
              <a:gd name="connsiteX336" fmla="*/ 1365376 w 1452550"/>
              <a:gd name="connsiteY336" fmla="*/ 1063009 h 1476000"/>
              <a:gd name="connsiteX337" fmla="*/ 1378997 w 1452550"/>
              <a:gd name="connsiteY337" fmla="*/ 1034677 h 1476000"/>
              <a:gd name="connsiteX338" fmla="*/ 1387169 w 1452550"/>
              <a:gd name="connsiteY338" fmla="*/ 1011794 h 1476000"/>
              <a:gd name="connsiteX339" fmla="*/ 1391528 w 1452550"/>
              <a:gd name="connsiteY339" fmla="*/ 998718 h 1476000"/>
              <a:gd name="connsiteX340" fmla="*/ 1395342 w 1452550"/>
              <a:gd name="connsiteY340" fmla="*/ 985096 h 1476000"/>
              <a:gd name="connsiteX341" fmla="*/ 1398611 w 1452550"/>
              <a:gd name="connsiteY341" fmla="*/ 978014 h 1476000"/>
              <a:gd name="connsiteX342" fmla="*/ 1395342 w 1452550"/>
              <a:gd name="connsiteY342" fmla="*/ 1000897 h 1476000"/>
              <a:gd name="connsiteX343" fmla="*/ 1396432 w 1452550"/>
              <a:gd name="connsiteY343" fmla="*/ 1009615 h 1476000"/>
              <a:gd name="connsiteX344" fmla="*/ 1344127 w 1452550"/>
              <a:gd name="connsiteY344" fmla="*/ 1120763 h 1476000"/>
              <a:gd name="connsiteX345" fmla="*/ 1274387 w 1452550"/>
              <a:gd name="connsiteY345" fmla="*/ 1219379 h 1476000"/>
              <a:gd name="connsiteX346" fmla="*/ 1255317 w 1452550"/>
              <a:gd name="connsiteY346" fmla="*/ 1241173 h 1476000"/>
              <a:gd name="connsiteX347" fmla="*/ 1235158 w 1452550"/>
              <a:gd name="connsiteY347" fmla="*/ 1262422 h 1476000"/>
              <a:gd name="connsiteX348" fmla="*/ 1214455 w 1452550"/>
              <a:gd name="connsiteY348" fmla="*/ 1282581 h 1476000"/>
              <a:gd name="connsiteX349" fmla="*/ 1193205 w 1452550"/>
              <a:gd name="connsiteY349" fmla="*/ 1301650 h 1476000"/>
              <a:gd name="connsiteX350" fmla="*/ 1100582 w 1452550"/>
              <a:gd name="connsiteY350" fmla="*/ 1370301 h 1476000"/>
              <a:gd name="connsiteX351" fmla="*/ 993793 w 1452550"/>
              <a:gd name="connsiteY351" fmla="*/ 1425330 h 1476000"/>
              <a:gd name="connsiteX352" fmla="*/ 973634 w 1452550"/>
              <a:gd name="connsiteY352" fmla="*/ 1433502 h 1476000"/>
              <a:gd name="connsiteX353" fmla="*/ 860307 w 1452550"/>
              <a:gd name="connsiteY353" fmla="*/ 1465103 h 1476000"/>
              <a:gd name="connsiteX354" fmla="*/ 802553 w 1452550"/>
              <a:gd name="connsiteY354" fmla="*/ 1473276 h 1476000"/>
              <a:gd name="connsiteX355" fmla="*/ 773677 w 1452550"/>
              <a:gd name="connsiteY355" fmla="*/ 1475455 h 1476000"/>
              <a:gd name="connsiteX356" fmla="*/ 744255 w 1452550"/>
              <a:gd name="connsiteY356" fmla="*/ 1476000 h 1476000"/>
              <a:gd name="connsiteX357" fmla="*/ 759511 w 1452550"/>
              <a:gd name="connsiteY357" fmla="*/ 1473276 h 1476000"/>
              <a:gd name="connsiteX358" fmla="*/ 571540 w 1452550"/>
              <a:gd name="connsiteY358" fmla="*/ 1456386 h 1476000"/>
              <a:gd name="connsiteX359" fmla="*/ 353603 w 1452550"/>
              <a:gd name="connsiteY359" fmla="*/ 1373570 h 1476000"/>
              <a:gd name="connsiteX360" fmla="*/ 168901 w 1452550"/>
              <a:gd name="connsiteY360" fmla="*/ 1216655 h 1476000"/>
              <a:gd name="connsiteX361" fmla="*/ 66156 w 1452550"/>
              <a:gd name="connsiteY361" fmla="*/ 1051312 h 1476000"/>
              <a:gd name="connsiteX362" fmla="*/ 52539 w 1452550"/>
              <a:gd name="connsiteY362" fmla="*/ 1017429 h 1476000"/>
              <a:gd name="connsiteX363" fmla="*/ 50670 w 1452550"/>
              <a:gd name="connsiteY363" fmla="*/ 1010704 h 1476000"/>
              <a:gd name="connsiteX364" fmla="*/ 46857 w 1452550"/>
              <a:gd name="connsiteY364" fmla="*/ 998718 h 1476000"/>
              <a:gd name="connsiteX365" fmla="*/ 38684 w 1452550"/>
              <a:gd name="connsiteY365" fmla="*/ 975289 h 1476000"/>
              <a:gd name="connsiteX366" fmla="*/ 33829 w 1452550"/>
              <a:gd name="connsiteY366" fmla="*/ 959230 h 1476000"/>
              <a:gd name="connsiteX367" fmla="*/ 25408 w 1452550"/>
              <a:gd name="connsiteY367" fmla="*/ 926205 h 1476000"/>
              <a:gd name="connsiteX368" fmla="*/ 17937 w 1452550"/>
              <a:gd name="connsiteY368" fmla="*/ 891038 h 1476000"/>
              <a:gd name="connsiteX369" fmla="*/ 12531 w 1452550"/>
              <a:gd name="connsiteY369" fmla="*/ 857059 h 1476000"/>
              <a:gd name="connsiteX370" fmla="*/ 9807 w 1452550"/>
              <a:gd name="connsiteY370" fmla="*/ 833085 h 1476000"/>
              <a:gd name="connsiteX371" fmla="*/ 8173 w 1452550"/>
              <a:gd name="connsiteY371" fmla="*/ 809112 h 1476000"/>
              <a:gd name="connsiteX372" fmla="*/ 7083 w 1452550"/>
              <a:gd name="connsiteY372" fmla="*/ 797126 h 1476000"/>
              <a:gd name="connsiteX373" fmla="*/ 6538 w 1452550"/>
              <a:gd name="connsiteY373" fmla="*/ 785139 h 1476000"/>
              <a:gd name="connsiteX374" fmla="*/ 5449 w 1452550"/>
              <a:gd name="connsiteY374" fmla="*/ 761711 h 1476000"/>
              <a:gd name="connsiteX375" fmla="*/ 8309 w 1452550"/>
              <a:gd name="connsiteY375" fmla="*/ 672425 h 1476000"/>
              <a:gd name="connsiteX376" fmla="*/ 16464 w 1452550"/>
              <a:gd name="connsiteY376" fmla="*/ 595720 h 1476000"/>
              <a:gd name="connsiteX377" fmla="*/ 16345 w 1452550"/>
              <a:gd name="connsiteY377" fmla="*/ 596079 h 1476000"/>
              <a:gd name="connsiteX378" fmla="*/ 1634 w 1452550"/>
              <a:gd name="connsiteY378" fmla="*/ 733379 h 1476000"/>
              <a:gd name="connsiteX379" fmla="*/ 61567 w 1452550"/>
              <a:gd name="connsiteY379" fmla="*/ 450606 h 1476000"/>
              <a:gd name="connsiteX380" fmla="*/ 92623 w 1452550"/>
              <a:gd name="connsiteY380" fmla="*/ 382501 h 1476000"/>
              <a:gd name="connsiteX381" fmla="*/ 189605 w 1452550"/>
              <a:gd name="connsiteY381" fmla="*/ 244110 h 1476000"/>
              <a:gd name="connsiteX382" fmla="*/ 204316 w 1452550"/>
              <a:gd name="connsiteY382" fmla="*/ 228310 h 1476000"/>
              <a:gd name="connsiteX383" fmla="*/ 220116 w 1452550"/>
              <a:gd name="connsiteY383" fmla="*/ 213054 h 1476000"/>
              <a:gd name="connsiteX384" fmla="*/ 228289 w 1452550"/>
              <a:gd name="connsiteY384" fmla="*/ 205426 h 1476000"/>
              <a:gd name="connsiteX385" fmla="*/ 236461 w 1452550"/>
              <a:gd name="connsiteY385" fmla="*/ 198344 h 1476000"/>
              <a:gd name="connsiteX386" fmla="*/ 253352 w 1452550"/>
              <a:gd name="connsiteY386" fmla="*/ 183633 h 1476000"/>
              <a:gd name="connsiteX387" fmla="*/ 270787 w 1452550"/>
              <a:gd name="connsiteY387" fmla="*/ 169467 h 1476000"/>
              <a:gd name="connsiteX388" fmla="*/ 288766 w 1452550"/>
              <a:gd name="connsiteY388" fmla="*/ 155846 h 1476000"/>
              <a:gd name="connsiteX389" fmla="*/ 325816 w 1452550"/>
              <a:gd name="connsiteY389" fmla="*/ 130783 h 1476000"/>
              <a:gd name="connsiteX390" fmla="*/ 316998 w 1452550"/>
              <a:gd name="connsiteY390" fmla="*/ 137744 h 1476000"/>
              <a:gd name="connsiteX391" fmla="*/ 377713 w 1452550"/>
              <a:gd name="connsiteY391" fmla="*/ 98160 h 1476000"/>
              <a:gd name="connsiteX392" fmla="*/ 456033 w 1452550"/>
              <a:gd name="connsiteY392" fmla="*/ 59408 h 1476000"/>
              <a:gd name="connsiteX393" fmla="*/ 624934 w 1452550"/>
              <a:gd name="connsiteY393" fmla="*/ 10372 h 1476000"/>
              <a:gd name="connsiteX394" fmla="*/ 713812 w 1452550"/>
              <a:gd name="connsiteY394" fmla="*/ 906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452550" h="1476000">
                <a:moveTo>
                  <a:pt x="47661" y="1005292"/>
                </a:moveTo>
                <a:lnTo>
                  <a:pt x="52539" y="1017429"/>
                </a:lnTo>
                <a:lnTo>
                  <a:pt x="53395" y="1020511"/>
                </a:lnTo>
                <a:cubicBezTo>
                  <a:pt x="56664" y="1028139"/>
                  <a:pt x="59388" y="1036312"/>
                  <a:pt x="62657" y="1043939"/>
                </a:cubicBezTo>
                <a:cubicBezTo>
                  <a:pt x="59388" y="1036312"/>
                  <a:pt x="56664" y="1028684"/>
                  <a:pt x="53395" y="1021056"/>
                </a:cubicBezTo>
                <a:cubicBezTo>
                  <a:pt x="52305" y="1017242"/>
                  <a:pt x="50670" y="1013428"/>
                  <a:pt x="49036" y="1009615"/>
                </a:cubicBezTo>
                <a:close/>
                <a:moveTo>
                  <a:pt x="39266" y="980554"/>
                </a:moveTo>
                <a:lnTo>
                  <a:pt x="45222" y="997628"/>
                </a:lnTo>
                <a:lnTo>
                  <a:pt x="47661" y="1005292"/>
                </a:lnTo>
                <a:lnTo>
                  <a:pt x="41953" y="991090"/>
                </a:lnTo>
                <a:close/>
                <a:moveTo>
                  <a:pt x="27223" y="934747"/>
                </a:moveTo>
                <a:lnTo>
                  <a:pt x="31601" y="951861"/>
                </a:lnTo>
                <a:lnTo>
                  <a:pt x="33829" y="959230"/>
                </a:lnTo>
                <a:lnTo>
                  <a:pt x="39266" y="980554"/>
                </a:lnTo>
                <a:lnTo>
                  <a:pt x="37050" y="974199"/>
                </a:lnTo>
                <a:cubicBezTo>
                  <a:pt x="34870" y="966572"/>
                  <a:pt x="32691" y="958399"/>
                  <a:pt x="30511" y="950226"/>
                </a:cubicBezTo>
                <a:close/>
                <a:moveTo>
                  <a:pt x="21788" y="912006"/>
                </a:moveTo>
                <a:lnTo>
                  <a:pt x="25408" y="926205"/>
                </a:lnTo>
                <a:lnTo>
                  <a:pt x="27223" y="934747"/>
                </a:lnTo>
                <a:lnTo>
                  <a:pt x="25608" y="928433"/>
                </a:lnTo>
                <a:close/>
                <a:moveTo>
                  <a:pt x="8356" y="845937"/>
                </a:moveTo>
                <a:lnTo>
                  <a:pt x="17937" y="891038"/>
                </a:lnTo>
                <a:lnTo>
                  <a:pt x="20159" y="905005"/>
                </a:lnTo>
                <a:lnTo>
                  <a:pt x="21788" y="912006"/>
                </a:lnTo>
                <a:lnTo>
                  <a:pt x="9739" y="864754"/>
                </a:lnTo>
                <a:close/>
                <a:moveTo>
                  <a:pt x="0" y="732289"/>
                </a:moveTo>
                <a:lnTo>
                  <a:pt x="8356" y="845937"/>
                </a:lnTo>
                <a:lnTo>
                  <a:pt x="7492" y="841871"/>
                </a:lnTo>
                <a:cubicBezTo>
                  <a:pt x="2452" y="805571"/>
                  <a:pt x="0" y="769066"/>
                  <a:pt x="0" y="732289"/>
                </a:cubicBezTo>
                <a:close/>
                <a:moveTo>
                  <a:pt x="10625" y="731336"/>
                </a:moveTo>
                <a:cubicBezTo>
                  <a:pt x="9535" y="730927"/>
                  <a:pt x="8173" y="732834"/>
                  <a:pt x="6538" y="737193"/>
                </a:cubicBezTo>
                <a:cubicBezTo>
                  <a:pt x="7083" y="792222"/>
                  <a:pt x="13076" y="850520"/>
                  <a:pt x="25608" y="906094"/>
                </a:cubicBezTo>
                <a:cubicBezTo>
                  <a:pt x="38139" y="961668"/>
                  <a:pt x="56664" y="1015063"/>
                  <a:pt x="77912" y="1062464"/>
                </a:cubicBezTo>
                <a:cubicBezTo>
                  <a:pt x="86630" y="1081534"/>
                  <a:pt x="100796" y="1108231"/>
                  <a:pt x="118776" y="1136563"/>
                </a:cubicBezTo>
                <a:cubicBezTo>
                  <a:pt x="136755" y="1164895"/>
                  <a:pt x="159094" y="1193226"/>
                  <a:pt x="180888" y="1217199"/>
                </a:cubicBezTo>
                <a:cubicBezTo>
                  <a:pt x="203226" y="1240628"/>
                  <a:pt x="223930" y="1259697"/>
                  <a:pt x="238096" y="1270050"/>
                </a:cubicBezTo>
                <a:cubicBezTo>
                  <a:pt x="252262" y="1280401"/>
                  <a:pt x="259345" y="1283126"/>
                  <a:pt x="254441" y="1273863"/>
                </a:cubicBezTo>
                <a:cubicBezTo>
                  <a:pt x="232103" y="1261332"/>
                  <a:pt x="190150" y="1224283"/>
                  <a:pt x="150377" y="1170343"/>
                </a:cubicBezTo>
                <a:cubicBezTo>
                  <a:pt x="130217" y="1143101"/>
                  <a:pt x="110603" y="1112045"/>
                  <a:pt x="93713" y="1078809"/>
                </a:cubicBezTo>
                <a:cubicBezTo>
                  <a:pt x="76823" y="1045029"/>
                  <a:pt x="62112" y="1009615"/>
                  <a:pt x="51215" y="974199"/>
                </a:cubicBezTo>
                <a:cubicBezTo>
                  <a:pt x="40319" y="938785"/>
                  <a:pt x="32146" y="903915"/>
                  <a:pt x="26697" y="872314"/>
                </a:cubicBezTo>
                <a:cubicBezTo>
                  <a:pt x="25608" y="864141"/>
                  <a:pt x="24518" y="856513"/>
                  <a:pt x="23428" y="848886"/>
                </a:cubicBezTo>
                <a:cubicBezTo>
                  <a:pt x="22338" y="841258"/>
                  <a:pt x="21249" y="834175"/>
                  <a:pt x="20704" y="827092"/>
                </a:cubicBezTo>
                <a:cubicBezTo>
                  <a:pt x="20159" y="820009"/>
                  <a:pt x="19615" y="813471"/>
                  <a:pt x="18525" y="806933"/>
                </a:cubicBezTo>
                <a:cubicBezTo>
                  <a:pt x="17980" y="803664"/>
                  <a:pt x="17980" y="800395"/>
                  <a:pt x="17435" y="797670"/>
                </a:cubicBezTo>
                <a:cubicBezTo>
                  <a:pt x="17435" y="794401"/>
                  <a:pt x="16890" y="791677"/>
                  <a:pt x="16890" y="788953"/>
                </a:cubicBezTo>
                <a:cubicBezTo>
                  <a:pt x="16346" y="777511"/>
                  <a:pt x="15256" y="767704"/>
                  <a:pt x="14711" y="758987"/>
                </a:cubicBezTo>
                <a:cubicBezTo>
                  <a:pt x="14166" y="750814"/>
                  <a:pt x="13621" y="744276"/>
                  <a:pt x="13076" y="739372"/>
                </a:cubicBezTo>
                <a:cubicBezTo>
                  <a:pt x="12531" y="734469"/>
                  <a:pt x="11714" y="731745"/>
                  <a:pt x="10625" y="731336"/>
                </a:cubicBezTo>
                <a:close/>
                <a:moveTo>
                  <a:pt x="114485" y="356118"/>
                </a:moveTo>
                <a:lnTo>
                  <a:pt x="112874" y="356335"/>
                </a:lnTo>
                <a:lnTo>
                  <a:pt x="87924" y="398276"/>
                </a:lnTo>
                <a:cubicBezTo>
                  <a:pt x="66539" y="438338"/>
                  <a:pt x="48695" y="480751"/>
                  <a:pt x="34938" y="525037"/>
                </a:cubicBezTo>
                <a:lnTo>
                  <a:pt x="19729" y="583925"/>
                </a:lnTo>
                <a:lnTo>
                  <a:pt x="20636" y="581436"/>
                </a:lnTo>
                <a:cubicBezTo>
                  <a:pt x="21657" y="578916"/>
                  <a:pt x="22611" y="576465"/>
                  <a:pt x="23973" y="571561"/>
                </a:cubicBezTo>
                <a:cubicBezTo>
                  <a:pt x="33235" y="535601"/>
                  <a:pt x="46312" y="500731"/>
                  <a:pt x="59933" y="468041"/>
                </a:cubicBezTo>
                <a:cubicBezTo>
                  <a:pt x="73554" y="435350"/>
                  <a:pt x="89354" y="404839"/>
                  <a:pt x="104065" y="375962"/>
                </a:cubicBezTo>
                <a:cubicBezTo>
                  <a:pt x="103247" y="375553"/>
                  <a:pt x="112850" y="360434"/>
                  <a:pt x="114485" y="356118"/>
                </a:cubicBezTo>
                <a:close/>
                <a:moveTo>
                  <a:pt x="139211" y="316926"/>
                </a:moveTo>
                <a:lnTo>
                  <a:pt x="122590" y="340003"/>
                </a:lnTo>
                <a:lnTo>
                  <a:pt x="114226" y="354063"/>
                </a:lnTo>
                <a:lnTo>
                  <a:pt x="119320" y="345996"/>
                </a:lnTo>
                <a:cubicBezTo>
                  <a:pt x="121500" y="342727"/>
                  <a:pt x="124224" y="339458"/>
                  <a:pt x="126404" y="335643"/>
                </a:cubicBezTo>
                <a:close/>
                <a:moveTo>
                  <a:pt x="1148315" y="200910"/>
                </a:moveTo>
                <a:lnTo>
                  <a:pt x="1148572" y="201103"/>
                </a:lnTo>
                <a:lnTo>
                  <a:pt x="1152887" y="203791"/>
                </a:lnTo>
                <a:close/>
                <a:moveTo>
                  <a:pt x="288543" y="197530"/>
                </a:moveTo>
                <a:lnTo>
                  <a:pt x="288222" y="197798"/>
                </a:lnTo>
                <a:cubicBezTo>
                  <a:pt x="277325" y="207060"/>
                  <a:pt x="268607" y="216323"/>
                  <a:pt x="261524" y="223951"/>
                </a:cubicBezTo>
                <a:cubicBezTo>
                  <a:pt x="253896" y="230489"/>
                  <a:pt x="245724" y="237027"/>
                  <a:pt x="238096" y="244110"/>
                </a:cubicBezTo>
                <a:lnTo>
                  <a:pt x="252630" y="230144"/>
                </a:lnTo>
                <a:lnTo>
                  <a:pt x="283703" y="201363"/>
                </a:lnTo>
                <a:close/>
                <a:moveTo>
                  <a:pt x="315027" y="176550"/>
                </a:moveTo>
                <a:lnTo>
                  <a:pt x="288543" y="197530"/>
                </a:lnTo>
                <a:lnTo>
                  <a:pt x="305112" y="183633"/>
                </a:lnTo>
                <a:close/>
                <a:moveTo>
                  <a:pt x="277029" y="170127"/>
                </a:moveTo>
                <a:lnTo>
                  <a:pt x="253837" y="188758"/>
                </a:lnTo>
                <a:lnTo>
                  <a:pt x="239477" y="203859"/>
                </a:lnTo>
                <a:lnTo>
                  <a:pt x="233737" y="209240"/>
                </a:lnTo>
                <a:cubicBezTo>
                  <a:pt x="231014" y="211964"/>
                  <a:pt x="227744" y="215233"/>
                  <a:pt x="225020" y="217957"/>
                </a:cubicBezTo>
                <a:cubicBezTo>
                  <a:pt x="219027" y="223951"/>
                  <a:pt x="213033" y="229944"/>
                  <a:pt x="207040" y="235937"/>
                </a:cubicBezTo>
                <a:lnTo>
                  <a:pt x="180050" y="266355"/>
                </a:lnTo>
                <a:lnTo>
                  <a:pt x="161844" y="285501"/>
                </a:lnTo>
                <a:lnTo>
                  <a:pt x="141310" y="314010"/>
                </a:lnTo>
                <a:lnTo>
                  <a:pt x="172715" y="274621"/>
                </a:lnTo>
                <a:lnTo>
                  <a:pt x="180050" y="266355"/>
                </a:lnTo>
                <a:lnTo>
                  <a:pt x="239477" y="203859"/>
                </a:lnTo>
                <a:lnTo>
                  <a:pt x="242455" y="201068"/>
                </a:lnTo>
                <a:cubicBezTo>
                  <a:pt x="247359" y="196164"/>
                  <a:pt x="252807" y="191805"/>
                  <a:pt x="257711" y="186902"/>
                </a:cubicBezTo>
                <a:lnTo>
                  <a:pt x="273511" y="173280"/>
                </a:lnTo>
                <a:close/>
                <a:moveTo>
                  <a:pt x="1151774" y="138606"/>
                </a:moveTo>
                <a:cubicBezTo>
                  <a:pt x="1151754" y="138253"/>
                  <a:pt x="1152594" y="138317"/>
                  <a:pt x="1154573" y="138955"/>
                </a:cubicBezTo>
                <a:cubicBezTo>
                  <a:pt x="1157212" y="139806"/>
                  <a:pt x="1161877" y="141679"/>
                  <a:pt x="1169232" y="144948"/>
                </a:cubicBezTo>
                <a:cubicBezTo>
                  <a:pt x="1196475" y="163473"/>
                  <a:pt x="1181219" y="156935"/>
                  <a:pt x="1167598" y="148763"/>
                </a:cubicBezTo>
                <a:cubicBezTo>
                  <a:pt x="1159629" y="144472"/>
                  <a:pt x="1151833" y="139664"/>
                  <a:pt x="1151774" y="138606"/>
                </a:cubicBezTo>
                <a:close/>
                <a:moveTo>
                  <a:pt x="988783" y="109779"/>
                </a:moveTo>
                <a:lnTo>
                  <a:pt x="1006869" y="117162"/>
                </a:lnTo>
                <a:lnTo>
                  <a:pt x="1034657" y="129693"/>
                </a:lnTo>
                <a:lnTo>
                  <a:pt x="1061353" y="143314"/>
                </a:lnTo>
                <a:cubicBezTo>
                  <a:pt x="1053181" y="138955"/>
                  <a:pt x="1045008" y="134597"/>
                  <a:pt x="1036835" y="129693"/>
                </a:cubicBezTo>
                <a:lnTo>
                  <a:pt x="1027353" y="125158"/>
                </a:lnTo>
                <a:lnTo>
                  <a:pt x="1006084" y="116094"/>
                </a:lnTo>
                <a:lnTo>
                  <a:pt x="995972" y="112258"/>
                </a:lnTo>
                <a:close/>
                <a:moveTo>
                  <a:pt x="428791" y="107354"/>
                </a:moveTo>
                <a:cubicBezTo>
                  <a:pt x="392832" y="125334"/>
                  <a:pt x="357416" y="146583"/>
                  <a:pt x="324181" y="170011"/>
                </a:cubicBezTo>
                <a:lnTo>
                  <a:pt x="315027" y="176550"/>
                </a:lnTo>
                <a:lnTo>
                  <a:pt x="323024" y="170216"/>
                </a:lnTo>
                <a:cubicBezTo>
                  <a:pt x="355374" y="146855"/>
                  <a:pt x="391197" y="125335"/>
                  <a:pt x="428791" y="107354"/>
                </a:cubicBezTo>
                <a:close/>
                <a:moveTo>
                  <a:pt x="503306" y="102128"/>
                </a:moveTo>
                <a:lnTo>
                  <a:pt x="493083" y="105720"/>
                </a:lnTo>
                <a:lnTo>
                  <a:pt x="490686" y="106747"/>
                </a:lnTo>
                <a:close/>
                <a:moveTo>
                  <a:pt x="378666" y="97003"/>
                </a:moveTo>
                <a:cubicBezTo>
                  <a:pt x="369403" y="102451"/>
                  <a:pt x="360685" y="108989"/>
                  <a:pt x="351423" y="114438"/>
                </a:cubicBezTo>
                <a:cubicBezTo>
                  <a:pt x="342161" y="119341"/>
                  <a:pt x="333988" y="124789"/>
                  <a:pt x="325271" y="130238"/>
                </a:cubicBezTo>
                <a:cubicBezTo>
                  <a:pt x="330719" y="126424"/>
                  <a:pt x="335623" y="122610"/>
                  <a:pt x="341071" y="118251"/>
                </a:cubicBezTo>
                <a:cubicBezTo>
                  <a:pt x="350334" y="112803"/>
                  <a:pt x="368858" y="101906"/>
                  <a:pt x="378666" y="97003"/>
                </a:cubicBezTo>
                <a:close/>
                <a:moveTo>
                  <a:pt x="872355" y="74171"/>
                </a:moveTo>
                <a:lnTo>
                  <a:pt x="952930" y="95912"/>
                </a:lnTo>
                <a:cubicBezTo>
                  <a:pt x="939309" y="91554"/>
                  <a:pt x="925688" y="88285"/>
                  <a:pt x="912067" y="85016"/>
                </a:cubicBezTo>
                <a:cubicBezTo>
                  <a:pt x="905529" y="83381"/>
                  <a:pt x="898446" y="82292"/>
                  <a:pt x="891363" y="80657"/>
                </a:cubicBezTo>
                <a:lnTo>
                  <a:pt x="880157" y="78593"/>
                </a:lnTo>
                <a:lnTo>
                  <a:pt x="940198" y="94031"/>
                </a:lnTo>
                <a:lnTo>
                  <a:pt x="955051" y="99468"/>
                </a:lnTo>
                <a:lnTo>
                  <a:pt x="974073" y="104614"/>
                </a:lnTo>
                <a:lnTo>
                  <a:pt x="952930" y="97003"/>
                </a:lnTo>
                <a:cubicBezTo>
                  <a:pt x="959468" y="99182"/>
                  <a:pt x="966550" y="101361"/>
                  <a:pt x="973088" y="102996"/>
                </a:cubicBezTo>
                <a:lnTo>
                  <a:pt x="976023" y="104026"/>
                </a:lnTo>
                <a:lnTo>
                  <a:pt x="967640" y="100816"/>
                </a:lnTo>
                <a:cubicBezTo>
                  <a:pt x="959468" y="98092"/>
                  <a:pt x="950750" y="94823"/>
                  <a:pt x="942577" y="92099"/>
                </a:cubicBezTo>
                <a:cubicBezTo>
                  <a:pt x="925687" y="87196"/>
                  <a:pt x="908797" y="81747"/>
                  <a:pt x="891362" y="77933"/>
                </a:cubicBezTo>
                <a:close/>
                <a:moveTo>
                  <a:pt x="791155" y="62643"/>
                </a:moveTo>
                <a:lnTo>
                  <a:pt x="866399" y="72992"/>
                </a:lnTo>
                <a:lnTo>
                  <a:pt x="839057" y="67581"/>
                </a:lnTo>
                <a:close/>
                <a:moveTo>
                  <a:pt x="682395" y="62526"/>
                </a:moveTo>
                <a:lnTo>
                  <a:pt x="679419" y="62677"/>
                </a:lnTo>
                <a:lnTo>
                  <a:pt x="663578" y="64456"/>
                </a:lnTo>
                <a:lnTo>
                  <a:pt x="675605" y="63222"/>
                </a:lnTo>
                <a:close/>
                <a:moveTo>
                  <a:pt x="732813" y="59953"/>
                </a:moveTo>
                <a:lnTo>
                  <a:pt x="709860" y="61124"/>
                </a:lnTo>
                <a:lnTo>
                  <a:pt x="770914" y="61509"/>
                </a:lnTo>
                <a:close/>
                <a:moveTo>
                  <a:pt x="999786" y="58864"/>
                </a:moveTo>
                <a:lnTo>
                  <a:pt x="1018456" y="64198"/>
                </a:lnTo>
                <a:lnTo>
                  <a:pt x="1036988" y="70456"/>
                </a:lnTo>
                <a:lnTo>
                  <a:pt x="1055360" y="77388"/>
                </a:lnTo>
                <a:cubicBezTo>
                  <a:pt x="1103306" y="98092"/>
                  <a:pt x="1147983" y="123155"/>
                  <a:pt x="1189936" y="152577"/>
                </a:cubicBezTo>
                <a:cubicBezTo>
                  <a:pt x="1192115" y="154211"/>
                  <a:pt x="1194840" y="156390"/>
                  <a:pt x="1197019" y="158025"/>
                </a:cubicBezTo>
                <a:cubicBezTo>
                  <a:pt x="1185033" y="151487"/>
                  <a:pt x="1175770" y="147673"/>
                  <a:pt x="1168687" y="144404"/>
                </a:cubicBezTo>
                <a:cubicBezTo>
                  <a:pt x="1165418" y="142224"/>
                  <a:pt x="1161059" y="139500"/>
                  <a:pt x="1156156" y="136231"/>
                </a:cubicBezTo>
                <a:cubicBezTo>
                  <a:pt x="1151252" y="132962"/>
                  <a:pt x="1145259" y="129693"/>
                  <a:pt x="1138721" y="125879"/>
                </a:cubicBezTo>
                <a:cubicBezTo>
                  <a:pt x="1125644" y="117707"/>
                  <a:pt x="1107665" y="108989"/>
                  <a:pt x="1085871" y="98637"/>
                </a:cubicBezTo>
                <a:cubicBezTo>
                  <a:pt x="1071705" y="91554"/>
                  <a:pt x="1058084" y="84471"/>
                  <a:pt x="1042828" y="77388"/>
                </a:cubicBezTo>
                <a:cubicBezTo>
                  <a:pt x="1035746" y="74119"/>
                  <a:pt x="1028662" y="70850"/>
                  <a:pt x="1021580" y="67581"/>
                </a:cubicBezTo>
                <a:close/>
                <a:moveTo>
                  <a:pt x="486000" y="56139"/>
                </a:moveTo>
                <a:cubicBezTo>
                  <a:pt x="444047" y="73029"/>
                  <a:pt x="404818" y="92099"/>
                  <a:pt x="360686" y="117162"/>
                </a:cubicBezTo>
                <a:cubicBezTo>
                  <a:pt x="400459" y="93189"/>
                  <a:pt x="442412" y="72484"/>
                  <a:pt x="486000" y="56139"/>
                </a:cubicBezTo>
                <a:close/>
                <a:moveTo>
                  <a:pt x="654039" y="38416"/>
                </a:moveTo>
                <a:lnTo>
                  <a:pt x="630247" y="40815"/>
                </a:lnTo>
                <a:cubicBezTo>
                  <a:pt x="619350" y="42246"/>
                  <a:pt x="608045" y="44152"/>
                  <a:pt x="596058" y="46877"/>
                </a:cubicBezTo>
                <a:lnTo>
                  <a:pt x="569204" y="53920"/>
                </a:lnTo>
                <a:lnTo>
                  <a:pt x="613697" y="44425"/>
                </a:lnTo>
                <a:close/>
                <a:moveTo>
                  <a:pt x="688681" y="35980"/>
                </a:moveTo>
                <a:lnTo>
                  <a:pt x="667175" y="37004"/>
                </a:lnTo>
                <a:lnTo>
                  <a:pt x="671246" y="36525"/>
                </a:lnTo>
                <a:cubicBezTo>
                  <a:pt x="669611" y="36525"/>
                  <a:pt x="667432" y="37069"/>
                  <a:pt x="665798" y="37069"/>
                </a:cubicBezTo>
                <a:lnTo>
                  <a:pt x="667175" y="37004"/>
                </a:lnTo>
                <a:lnTo>
                  <a:pt x="666613" y="37070"/>
                </a:lnTo>
                <a:lnTo>
                  <a:pt x="666887" y="37070"/>
                </a:lnTo>
                <a:cubicBezTo>
                  <a:pt x="632562" y="41973"/>
                  <a:pt x="593334" y="49601"/>
                  <a:pt x="551926" y="61043"/>
                </a:cubicBezTo>
                <a:cubicBezTo>
                  <a:pt x="511607" y="72484"/>
                  <a:pt x="469109" y="87740"/>
                  <a:pt x="428791" y="107354"/>
                </a:cubicBezTo>
                <a:cubicBezTo>
                  <a:pt x="450857" y="96185"/>
                  <a:pt x="473332" y="86242"/>
                  <a:pt x="495943" y="77525"/>
                </a:cubicBezTo>
                <a:lnTo>
                  <a:pt x="561041" y="55999"/>
                </a:lnTo>
                <a:lnTo>
                  <a:pt x="550836" y="58319"/>
                </a:lnTo>
                <a:lnTo>
                  <a:pt x="540484" y="61588"/>
                </a:lnTo>
                <a:cubicBezTo>
                  <a:pt x="532856" y="63767"/>
                  <a:pt x="524683" y="66491"/>
                  <a:pt x="517056" y="68670"/>
                </a:cubicBezTo>
                <a:lnTo>
                  <a:pt x="493628" y="76843"/>
                </a:lnTo>
                <a:cubicBezTo>
                  <a:pt x="489813" y="78477"/>
                  <a:pt x="486000" y="79567"/>
                  <a:pt x="482186" y="81202"/>
                </a:cubicBezTo>
                <a:lnTo>
                  <a:pt x="470744" y="86105"/>
                </a:lnTo>
                <a:cubicBezTo>
                  <a:pt x="440233" y="98092"/>
                  <a:pt x="410812" y="113347"/>
                  <a:pt x="383024" y="129148"/>
                </a:cubicBezTo>
                <a:cubicBezTo>
                  <a:pt x="375942" y="133507"/>
                  <a:pt x="369404" y="137321"/>
                  <a:pt x="362320" y="141679"/>
                </a:cubicBezTo>
                <a:cubicBezTo>
                  <a:pt x="355238" y="146038"/>
                  <a:pt x="349244" y="150397"/>
                  <a:pt x="342161" y="154756"/>
                </a:cubicBezTo>
                <a:cubicBezTo>
                  <a:pt x="329085" y="163473"/>
                  <a:pt x="316554" y="173280"/>
                  <a:pt x="304022" y="182543"/>
                </a:cubicBezTo>
                <a:lnTo>
                  <a:pt x="283703" y="201363"/>
                </a:lnTo>
                <a:lnTo>
                  <a:pt x="277316" y="206422"/>
                </a:lnTo>
                <a:lnTo>
                  <a:pt x="252630" y="230144"/>
                </a:lnTo>
                <a:lnTo>
                  <a:pt x="237552" y="244110"/>
                </a:lnTo>
                <a:cubicBezTo>
                  <a:pt x="231014" y="250648"/>
                  <a:pt x="225020" y="257186"/>
                  <a:pt x="219572" y="263724"/>
                </a:cubicBezTo>
                <a:cubicBezTo>
                  <a:pt x="214123" y="270262"/>
                  <a:pt x="208130" y="276800"/>
                  <a:pt x="202682" y="283339"/>
                </a:cubicBezTo>
                <a:cubicBezTo>
                  <a:pt x="192329" y="296960"/>
                  <a:pt x="181978" y="310036"/>
                  <a:pt x="172715" y="323657"/>
                </a:cubicBezTo>
                <a:cubicBezTo>
                  <a:pt x="162908" y="337278"/>
                  <a:pt x="154736" y="351444"/>
                  <a:pt x="145473" y="365610"/>
                </a:cubicBezTo>
                <a:cubicBezTo>
                  <a:pt x="137301" y="380321"/>
                  <a:pt x="128583" y="395032"/>
                  <a:pt x="120410" y="410832"/>
                </a:cubicBezTo>
                <a:cubicBezTo>
                  <a:pt x="123135" y="406473"/>
                  <a:pt x="125859" y="401570"/>
                  <a:pt x="129128" y="396121"/>
                </a:cubicBezTo>
                <a:cubicBezTo>
                  <a:pt x="132397" y="391217"/>
                  <a:pt x="135666" y="385769"/>
                  <a:pt x="139480" y="380321"/>
                </a:cubicBezTo>
                <a:cubicBezTo>
                  <a:pt x="142749" y="374872"/>
                  <a:pt x="146563" y="369969"/>
                  <a:pt x="149832" y="364520"/>
                </a:cubicBezTo>
                <a:cubicBezTo>
                  <a:pt x="154736" y="361251"/>
                  <a:pt x="158005" y="356347"/>
                  <a:pt x="160729" y="351989"/>
                </a:cubicBezTo>
                <a:cubicBezTo>
                  <a:pt x="169446" y="337823"/>
                  <a:pt x="179253" y="324747"/>
                  <a:pt x="189060" y="310581"/>
                </a:cubicBezTo>
                <a:cubicBezTo>
                  <a:pt x="199413" y="297504"/>
                  <a:pt x="209764" y="283884"/>
                  <a:pt x="221206" y="271352"/>
                </a:cubicBezTo>
                <a:cubicBezTo>
                  <a:pt x="232103" y="258276"/>
                  <a:pt x="244634" y="246289"/>
                  <a:pt x="256621" y="234303"/>
                </a:cubicBezTo>
                <a:cubicBezTo>
                  <a:pt x="269152" y="222861"/>
                  <a:pt x="281684" y="210875"/>
                  <a:pt x="295305" y="199978"/>
                </a:cubicBezTo>
                <a:cubicBezTo>
                  <a:pt x="301843" y="194529"/>
                  <a:pt x="308381" y="189081"/>
                  <a:pt x="315464" y="183633"/>
                </a:cubicBezTo>
                <a:cubicBezTo>
                  <a:pt x="322547" y="178729"/>
                  <a:pt x="329085" y="173280"/>
                  <a:pt x="336168" y="168377"/>
                </a:cubicBezTo>
                <a:cubicBezTo>
                  <a:pt x="343251" y="163473"/>
                  <a:pt x="350334" y="158570"/>
                  <a:pt x="357417" y="153666"/>
                </a:cubicBezTo>
                <a:cubicBezTo>
                  <a:pt x="364500" y="148763"/>
                  <a:pt x="372127" y="144404"/>
                  <a:pt x="379211" y="140045"/>
                </a:cubicBezTo>
                <a:lnTo>
                  <a:pt x="390108" y="133507"/>
                </a:lnTo>
                <a:cubicBezTo>
                  <a:pt x="393921" y="131328"/>
                  <a:pt x="397735" y="129148"/>
                  <a:pt x="401549" y="127513"/>
                </a:cubicBezTo>
                <a:cubicBezTo>
                  <a:pt x="409177" y="123700"/>
                  <a:pt x="416260" y="119341"/>
                  <a:pt x="423888" y="115527"/>
                </a:cubicBezTo>
                <a:cubicBezTo>
                  <a:pt x="439143" y="107899"/>
                  <a:pt x="454399" y="100271"/>
                  <a:pt x="469655" y="94278"/>
                </a:cubicBezTo>
                <a:cubicBezTo>
                  <a:pt x="517056" y="73574"/>
                  <a:pt x="569906" y="59953"/>
                  <a:pt x="622211" y="51780"/>
                </a:cubicBezTo>
                <a:cubicBezTo>
                  <a:pt x="674515" y="43608"/>
                  <a:pt x="726275" y="41428"/>
                  <a:pt x="773132" y="40338"/>
                </a:cubicBezTo>
                <a:lnTo>
                  <a:pt x="773132" y="37069"/>
                </a:lnTo>
                <a:cubicBezTo>
                  <a:pt x="769862" y="37069"/>
                  <a:pt x="766049" y="37615"/>
                  <a:pt x="762780" y="37615"/>
                </a:cubicBezTo>
                <a:cubicBezTo>
                  <a:pt x="753517" y="37069"/>
                  <a:pt x="744800" y="36525"/>
                  <a:pt x="736627" y="36525"/>
                </a:cubicBezTo>
                <a:cubicBezTo>
                  <a:pt x="728454" y="35980"/>
                  <a:pt x="720282" y="35980"/>
                  <a:pt x="712109" y="35980"/>
                </a:cubicBezTo>
                <a:cubicBezTo>
                  <a:pt x="703937" y="35980"/>
                  <a:pt x="696309" y="35435"/>
                  <a:pt x="688681" y="35980"/>
                </a:cubicBezTo>
                <a:close/>
                <a:moveTo>
                  <a:pt x="713812" y="906"/>
                </a:moveTo>
                <a:cubicBezTo>
                  <a:pt x="743847" y="-525"/>
                  <a:pt x="774221" y="-252"/>
                  <a:pt x="804732" y="1655"/>
                </a:cubicBezTo>
                <a:cubicBezTo>
                  <a:pt x="865755" y="6014"/>
                  <a:pt x="927322" y="18000"/>
                  <a:pt x="987799" y="37615"/>
                </a:cubicBezTo>
                <a:cubicBezTo>
                  <a:pt x="1048277" y="57229"/>
                  <a:pt x="1113658" y="91009"/>
                  <a:pt x="1166509" y="127513"/>
                </a:cubicBezTo>
                <a:cubicBezTo>
                  <a:pt x="1086961" y="76843"/>
                  <a:pt x="995972" y="39249"/>
                  <a:pt x="900080" y="20724"/>
                </a:cubicBezTo>
                <a:lnTo>
                  <a:pt x="863778" y="15932"/>
                </a:lnTo>
                <a:lnTo>
                  <a:pt x="823700" y="10040"/>
                </a:lnTo>
                <a:lnTo>
                  <a:pt x="816853" y="9738"/>
                </a:lnTo>
                <a:lnTo>
                  <a:pt x="763869" y="2745"/>
                </a:lnTo>
                <a:cubicBezTo>
                  <a:pt x="720282" y="1110"/>
                  <a:pt x="678874" y="5469"/>
                  <a:pt x="642369" y="12552"/>
                </a:cubicBezTo>
                <a:cubicBezTo>
                  <a:pt x="633652" y="14186"/>
                  <a:pt x="625480" y="15821"/>
                  <a:pt x="616762" y="17455"/>
                </a:cubicBezTo>
                <a:cubicBezTo>
                  <a:pt x="608589" y="19634"/>
                  <a:pt x="599872" y="21269"/>
                  <a:pt x="591699" y="23449"/>
                </a:cubicBezTo>
                <a:cubicBezTo>
                  <a:pt x="642642" y="12552"/>
                  <a:pt x="694538" y="6967"/>
                  <a:pt x="746298" y="6627"/>
                </a:cubicBezTo>
                <a:lnTo>
                  <a:pt x="816853" y="9738"/>
                </a:lnTo>
                <a:lnTo>
                  <a:pt x="863778" y="15932"/>
                </a:lnTo>
                <a:lnTo>
                  <a:pt x="900080" y="21269"/>
                </a:lnTo>
                <a:cubicBezTo>
                  <a:pt x="954564" y="33800"/>
                  <a:pt x="1008504" y="53415"/>
                  <a:pt x="1059174" y="77933"/>
                </a:cubicBezTo>
                <a:cubicBezTo>
                  <a:pt x="1058085" y="77388"/>
                  <a:pt x="1056995" y="77388"/>
                  <a:pt x="1055905" y="76843"/>
                </a:cubicBezTo>
                <a:lnTo>
                  <a:pt x="1036988" y="70456"/>
                </a:lnTo>
                <a:lnTo>
                  <a:pt x="1026483" y="66492"/>
                </a:lnTo>
                <a:lnTo>
                  <a:pt x="1018456" y="64198"/>
                </a:lnTo>
                <a:lnTo>
                  <a:pt x="994469" y="56099"/>
                </a:lnTo>
                <a:lnTo>
                  <a:pt x="1000331" y="57773"/>
                </a:lnTo>
                <a:cubicBezTo>
                  <a:pt x="977448" y="49056"/>
                  <a:pt x="953475" y="40884"/>
                  <a:pt x="930046" y="34345"/>
                </a:cubicBezTo>
                <a:cubicBezTo>
                  <a:pt x="889728" y="22903"/>
                  <a:pt x="849410" y="15821"/>
                  <a:pt x="810181" y="12007"/>
                </a:cubicBezTo>
                <a:cubicBezTo>
                  <a:pt x="770952" y="8738"/>
                  <a:pt x="733903" y="8738"/>
                  <a:pt x="699578" y="12007"/>
                </a:cubicBezTo>
                <a:cubicBezTo>
                  <a:pt x="690861" y="12552"/>
                  <a:pt x="682688" y="14186"/>
                  <a:pt x="674515" y="15276"/>
                </a:cubicBezTo>
                <a:cubicBezTo>
                  <a:pt x="657625" y="17455"/>
                  <a:pt x="640735" y="20724"/>
                  <a:pt x="623845" y="23449"/>
                </a:cubicBezTo>
                <a:cubicBezTo>
                  <a:pt x="686502" y="13096"/>
                  <a:pt x="750793" y="10372"/>
                  <a:pt x="813995" y="15276"/>
                </a:cubicBezTo>
                <a:cubicBezTo>
                  <a:pt x="853224" y="18545"/>
                  <a:pt x="891907" y="25083"/>
                  <a:pt x="930046" y="34345"/>
                </a:cubicBezTo>
                <a:lnTo>
                  <a:pt x="994469" y="56099"/>
                </a:lnTo>
                <a:lnTo>
                  <a:pt x="992703" y="55594"/>
                </a:lnTo>
                <a:cubicBezTo>
                  <a:pt x="987799" y="53960"/>
                  <a:pt x="979627" y="52325"/>
                  <a:pt x="971454" y="51235"/>
                </a:cubicBezTo>
                <a:cubicBezTo>
                  <a:pt x="963282" y="50146"/>
                  <a:pt x="954564" y="48511"/>
                  <a:pt x="947482" y="48511"/>
                </a:cubicBezTo>
                <a:cubicBezTo>
                  <a:pt x="933315" y="48511"/>
                  <a:pt x="925688" y="50146"/>
                  <a:pt x="940398" y="56139"/>
                </a:cubicBezTo>
                <a:cubicBezTo>
                  <a:pt x="979627" y="67581"/>
                  <a:pt x="1021580" y="83381"/>
                  <a:pt x="1061353" y="102996"/>
                </a:cubicBezTo>
                <a:cubicBezTo>
                  <a:pt x="1101127" y="122610"/>
                  <a:pt x="1138721" y="145494"/>
                  <a:pt x="1170322" y="167832"/>
                </a:cubicBezTo>
                <a:cubicBezTo>
                  <a:pt x="1185578" y="179274"/>
                  <a:pt x="1200289" y="190171"/>
                  <a:pt x="1212820" y="201068"/>
                </a:cubicBezTo>
                <a:cubicBezTo>
                  <a:pt x="1218813" y="206516"/>
                  <a:pt x="1224806" y="210875"/>
                  <a:pt x="1230255" y="215778"/>
                </a:cubicBezTo>
                <a:cubicBezTo>
                  <a:pt x="1235703" y="220682"/>
                  <a:pt x="1240607" y="225041"/>
                  <a:pt x="1244966" y="229399"/>
                </a:cubicBezTo>
                <a:cubicBezTo>
                  <a:pt x="1253683" y="237572"/>
                  <a:pt x="1260221" y="244655"/>
                  <a:pt x="1265125" y="249014"/>
                </a:cubicBezTo>
                <a:cubicBezTo>
                  <a:pt x="1267304" y="251193"/>
                  <a:pt x="1268939" y="253372"/>
                  <a:pt x="1270573" y="254462"/>
                </a:cubicBezTo>
                <a:cubicBezTo>
                  <a:pt x="1271663" y="255552"/>
                  <a:pt x="1272208" y="256641"/>
                  <a:pt x="1272208" y="256641"/>
                </a:cubicBezTo>
                <a:cubicBezTo>
                  <a:pt x="1272753" y="257731"/>
                  <a:pt x="1270029" y="256096"/>
                  <a:pt x="1265125" y="251738"/>
                </a:cubicBezTo>
                <a:cubicBezTo>
                  <a:pt x="1260221" y="247379"/>
                  <a:pt x="1253138" y="240296"/>
                  <a:pt x="1243876" y="232668"/>
                </a:cubicBezTo>
                <a:cubicBezTo>
                  <a:pt x="1239517" y="228854"/>
                  <a:pt x="1234069" y="224495"/>
                  <a:pt x="1228621" y="219592"/>
                </a:cubicBezTo>
                <a:cubicBezTo>
                  <a:pt x="1223172" y="214688"/>
                  <a:pt x="1217179" y="210330"/>
                  <a:pt x="1211185" y="205426"/>
                </a:cubicBezTo>
                <a:cubicBezTo>
                  <a:pt x="1199199" y="195619"/>
                  <a:pt x="1185578" y="185812"/>
                  <a:pt x="1171957" y="176005"/>
                </a:cubicBezTo>
                <a:cubicBezTo>
                  <a:pt x="1144715" y="156935"/>
                  <a:pt x="1116383" y="139500"/>
                  <a:pt x="1094589" y="128058"/>
                </a:cubicBezTo>
                <a:cubicBezTo>
                  <a:pt x="1089141" y="125334"/>
                  <a:pt x="1084237" y="122610"/>
                  <a:pt x="1079878" y="120431"/>
                </a:cubicBezTo>
                <a:cubicBezTo>
                  <a:pt x="1075519" y="118251"/>
                  <a:pt x="1071705" y="116616"/>
                  <a:pt x="1068981" y="114982"/>
                </a:cubicBezTo>
                <a:cubicBezTo>
                  <a:pt x="1062988" y="112258"/>
                  <a:pt x="1060264" y="111168"/>
                  <a:pt x="1061353" y="111713"/>
                </a:cubicBezTo>
                <a:cubicBezTo>
                  <a:pt x="1067892" y="115527"/>
                  <a:pt x="1074974" y="118796"/>
                  <a:pt x="1081512" y="123155"/>
                </a:cubicBezTo>
                <a:cubicBezTo>
                  <a:pt x="1088051" y="126969"/>
                  <a:pt x="1094589" y="131328"/>
                  <a:pt x="1101127" y="135141"/>
                </a:cubicBezTo>
                <a:cubicBezTo>
                  <a:pt x="1088051" y="128603"/>
                  <a:pt x="1074974" y="122065"/>
                  <a:pt x="1062988" y="117162"/>
                </a:cubicBezTo>
                <a:cubicBezTo>
                  <a:pt x="1055905" y="113893"/>
                  <a:pt x="1048277" y="110078"/>
                  <a:pt x="1040649" y="106265"/>
                </a:cubicBezTo>
                <a:cubicBezTo>
                  <a:pt x="1033022" y="102996"/>
                  <a:pt x="1024849" y="99182"/>
                  <a:pt x="1017221" y="95912"/>
                </a:cubicBezTo>
                <a:cubicBezTo>
                  <a:pt x="1009593" y="92643"/>
                  <a:pt x="1001966" y="89919"/>
                  <a:pt x="994883" y="87195"/>
                </a:cubicBezTo>
                <a:cubicBezTo>
                  <a:pt x="987799" y="85016"/>
                  <a:pt x="981807" y="82292"/>
                  <a:pt x="976903" y="81202"/>
                </a:cubicBezTo>
                <a:cubicBezTo>
                  <a:pt x="941488" y="71939"/>
                  <a:pt x="903894" y="62677"/>
                  <a:pt x="864665" y="56139"/>
                </a:cubicBezTo>
                <a:cubicBezTo>
                  <a:pt x="859762" y="55594"/>
                  <a:pt x="854858" y="54504"/>
                  <a:pt x="849955" y="53960"/>
                </a:cubicBezTo>
                <a:cubicBezTo>
                  <a:pt x="845051" y="52870"/>
                  <a:pt x="840147" y="52325"/>
                  <a:pt x="834699" y="51780"/>
                </a:cubicBezTo>
                <a:cubicBezTo>
                  <a:pt x="824892" y="50691"/>
                  <a:pt x="814539" y="49601"/>
                  <a:pt x="804188" y="48511"/>
                </a:cubicBezTo>
                <a:cubicBezTo>
                  <a:pt x="793835" y="47966"/>
                  <a:pt x="784029" y="47422"/>
                  <a:pt x="773677" y="46877"/>
                </a:cubicBezTo>
                <a:cubicBezTo>
                  <a:pt x="763325" y="46332"/>
                  <a:pt x="752973" y="46877"/>
                  <a:pt x="743165" y="47422"/>
                </a:cubicBezTo>
                <a:cubicBezTo>
                  <a:pt x="739896" y="47422"/>
                  <a:pt x="736627" y="47422"/>
                  <a:pt x="733358" y="47966"/>
                </a:cubicBezTo>
                <a:cubicBezTo>
                  <a:pt x="730089" y="48511"/>
                  <a:pt x="726820" y="48511"/>
                  <a:pt x="723551" y="49056"/>
                </a:cubicBezTo>
                <a:cubicBezTo>
                  <a:pt x="717013" y="49601"/>
                  <a:pt x="709930" y="50146"/>
                  <a:pt x="703392" y="50691"/>
                </a:cubicBezTo>
                <a:cubicBezTo>
                  <a:pt x="696309" y="51235"/>
                  <a:pt x="689226" y="52325"/>
                  <a:pt x="682143" y="53415"/>
                </a:cubicBezTo>
                <a:cubicBezTo>
                  <a:pt x="675060" y="54504"/>
                  <a:pt x="667977" y="55594"/>
                  <a:pt x="660894" y="56684"/>
                </a:cubicBezTo>
                <a:cubicBezTo>
                  <a:pt x="632018" y="62132"/>
                  <a:pt x="602051" y="68670"/>
                  <a:pt x="573175" y="77933"/>
                </a:cubicBezTo>
                <a:cubicBezTo>
                  <a:pt x="573175" y="79023"/>
                  <a:pt x="566091" y="80657"/>
                  <a:pt x="560098" y="82836"/>
                </a:cubicBezTo>
                <a:cubicBezTo>
                  <a:pt x="554105" y="84471"/>
                  <a:pt x="549202" y="86650"/>
                  <a:pt x="554650" y="86105"/>
                </a:cubicBezTo>
                <a:lnTo>
                  <a:pt x="545598" y="88845"/>
                </a:lnTo>
                <a:lnTo>
                  <a:pt x="592263" y="76846"/>
                </a:lnTo>
                <a:lnTo>
                  <a:pt x="600190" y="75636"/>
                </a:lnTo>
                <a:lnTo>
                  <a:pt x="612948" y="72484"/>
                </a:lnTo>
                <a:lnTo>
                  <a:pt x="652838" y="65661"/>
                </a:lnTo>
                <a:lnTo>
                  <a:pt x="626024" y="68671"/>
                </a:lnTo>
                <a:cubicBezTo>
                  <a:pt x="608044" y="71940"/>
                  <a:pt x="590065" y="74664"/>
                  <a:pt x="572630" y="79023"/>
                </a:cubicBezTo>
                <a:cubicBezTo>
                  <a:pt x="669611" y="50691"/>
                  <a:pt x="773676" y="46877"/>
                  <a:pt x="875562" y="61043"/>
                </a:cubicBezTo>
                <a:cubicBezTo>
                  <a:pt x="926777" y="68671"/>
                  <a:pt x="983985" y="86106"/>
                  <a:pt x="1035746" y="109534"/>
                </a:cubicBezTo>
                <a:cubicBezTo>
                  <a:pt x="1088051" y="132417"/>
                  <a:pt x="1134362" y="161294"/>
                  <a:pt x="1169232" y="184178"/>
                </a:cubicBezTo>
                <a:cubicBezTo>
                  <a:pt x="1170321" y="185267"/>
                  <a:pt x="1171956" y="185812"/>
                  <a:pt x="1173046" y="186902"/>
                </a:cubicBezTo>
                <a:cubicBezTo>
                  <a:pt x="1249869" y="246834"/>
                  <a:pt x="1315795" y="320933"/>
                  <a:pt x="1364285" y="405928"/>
                </a:cubicBezTo>
                <a:cubicBezTo>
                  <a:pt x="1413321" y="490379"/>
                  <a:pt x="1444378" y="585727"/>
                  <a:pt x="1452550" y="683254"/>
                </a:cubicBezTo>
                <a:cubicBezTo>
                  <a:pt x="1450371" y="690337"/>
                  <a:pt x="1447102" y="689792"/>
                  <a:pt x="1443288" y="684888"/>
                </a:cubicBezTo>
                <a:cubicBezTo>
                  <a:pt x="1433481" y="596624"/>
                  <a:pt x="1405693" y="506725"/>
                  <a:pt x="1362651" y="426633"/>
                </a:cubicBezTo>
                <a:lnTo>
                  <a:pt x="1334038" y="384181"/>
                </a:lnTo>
                <a:lnTo>
                  <a:pt x="1332141" y="380866"/>
                </a:lnTo>
                <a:lnTo>
                  <a:pt x="1330235" y="378539"/>
                </a:lnTo>
                <a:lnTo>
                  <a:pt x="1287599" y="315280"/>
                </a:lnTo>
                <a:lnTo>
                  <a:pt x="1239066" y="267222"/>
                </a:lnTo>
                <a:lnTo>
                  <a:pt x="1233524" y="260455"/>
                </a:lnTo>
                <a:lnTo>
                  <a:pt x="1223161" y="251472"/>
                </a:lnTo>
                <a:lnTo>
                  <a:pt x="1197019" y="225586"/>
                </a:lnTo>
                <a:cubicBezTo>
                  <a:pt x="1183398" y="214689"/>
                  <a:pt x="1169232" y="204882"/>
                  <a:pt x="1155611" y="195075"/>
                </a:cubicBezTo>
                <a:lnTo>
                  <a:pt x="1130766" y="179547"/>
                </a:lnTo>
                <a:lnTo>
                  <a:pt x="1175226" y="209921"/>
                </a:lnTo>
                <a:lnTo>
                  <a:pt x="1223161" y="251472"/>
                </a:lnTo>
                <a:lnTo>
                  <a:pt x="1239066" y="267222"/>
                </a:lnTo>
                <a:lnTo>
                  <a:pt x="1330235" y="378539"/>
                </a:lnTo>
                <a:lnTo>
                  <a:pt x="1334038" y="384181"/>
                </a:lnTo>
                <a:lnTo>
                  <a:pt x="1371012" y="448792"/>
                </a:lnTo>
                <a:cubicBezTo>
                  <a:pt x="1405797" y="519051"/>
                  <a:pt x="1428169" y="595670"/>
                  <a:pt x="1436750" y="672902"/>
                </a:cubicBezTo>
                <a:cubicBezTo>
                  <a:pt x="1435116" y="669087"/>
                  <a:pt x="1432936" y="664729"/>
                  <a:pt x="1431301" y="659825"/>
                </a:cubicBezTo>
                <a:cubicBezTo>
                  <a:pt x="1424219" y="610789"/>
                  <a:pt x="1411687" y="562298"/>
                  <a:pt x="1394797" y="517621"/>
                </a:cubicBezTo>
                <a:cubicBezTo>
                  <a:pt x="1377907" y="473489"/>
                  <a:pt x="1356658" y="433171"/>
                  <a:pt x="1333230" y="400480"/>
                </a:cubicBezTo>
                <a:cubicBezTo>
                  <a:pt x="1340313" y="413011"/>
                  <a:pt x="1347396" y="423908"/>
                  <a:pt x="1352845" y="435350"/>
                </a:cubicBezTo>
                <a:cubicBezTo>
                  <a:pt x="1358838" y="446247"/>
                  <a:pt x="1364831" y="457144"/>
                  <a:pt x="1369735" y="468041"/>
                </a:cubicBezTo>
                <a:cubicBezTo>
                  <a:pt x="1372459" y="473489"/>
                  <a:pt x="1374638" y="478937"/>
                  <a:pt x="1377362" y="484386"/>
                </a:cubicBezTo>
                <a:cubicBezTo>
                  <a:pt x="1380087" y="489834"/>
                  <a:pt x="1382266" y="495283"/>
                  <a:pt x="1384445" y="501276"/>
                </a:cubicBezTo>
                <a:cubicBezTo>
                  <a:pt x="1386625" y="506724"/>
                  <a:pt x="1389349" y="512718"/>
                  <a:pt x="1391528" y="518711"/>
                </a:cubicBezTo>
                <a:cubicBezTo>
                  <a:pt x="1393707" y="524704"/>
                  <a:pt x="1395887" y="531242"/>
                  <a:pt x="1398066" y="537781"/>
                </a:cubicBezTo>
                <a:cubicBezTo>
                  <a:pt x="1397522" y="537781"/>
                  <a:pt x="1396977" y="538870"/>
                  <a:pt x="1394797" y="534511"/>
                </a:cubicBezTo>
                <a:cubicBezTo>
                  <a:pt x="1407329" y="567202"/>
                  <a:pt x="1419315" y="606975"/>
                  <a:pt x="1425853" y="646749"/>
                </a:cubicBezTo>
                <a:lnTo>
                  <a:pt x="1416824" y="624643"/>
                </a:lnTo>
                <a:lnTo>
                  <a:pt x="1426611" y="688772"/>
                </a:lnTo>
                <a:cubicBezTo>
                  <a:pt x="1428992" y="712216"/>
                  <a:pt x="1430212" y="736004"/>
                  <a:pt x="1430212" y="760076"/>
                </a:cubicBezTo>
                <a:cubicBezTo>
                  <a:pt x="1430212" y="856367"/>
                  <a:pt x="1410697" y="948100"/>
                  <a:pt x="1375407" y="1031536"/>
                </a:cubicBezTo>
                <a:lnTo>
                  <a:pt x="1367117" y="1048744"/>
                </a:lnTo>
                <a:lnTo>
                  <a:pt x="1364218" y="1058106"/>
                </a:lnTo>
                <a:cubicBezTo>
                  <a:pt x="1362788" y="1063554"/>
                  <a:pt x="1362924" y="1065734"/>
                  <a:pt x="1365376" y="1063009"/>
                </a:cubicBezTo>
                <a:cubicBezTo>
                  <a:pt x="1368645" y="1058650"/>
                  <a:pt x="1373549" y="1048298"/>
                  <a:pt x="1378997" y="1034677"/>
                </a:cubicBezTo>
                <a:cubicBezTo>
                  <a:pt x="1381721" y="1027594"/>
                  <a:pt x="1384445" y="1019966"/>
                  <a:pt x="1387169" y="1011794"/>
                </a:cubicBezTo>
                <a:cubicBezTo>
                  <a:pt x="1388804" y="1007435"/>
                  <a:pt x="1390439" y="1003621"/>
                  <a:pt x="1391528" y="998718"/>
                </a:cubicBezTo>
                <a:cubicBezTo>
                  <a:pt x="1392618" y="994359"/>
                  <a:pt x="1394253" y="990000"/>
                  <a:pt x="1395342" y="985096"/>
                </a:cubicBezTo>
                <a:cubicBezTo>
                  <a:pt x="1396432" y="982917"/>
                  <a:pt x="1397522" y="980738"/>
                  <a:pt x="1398611" y="978014"/>
                </a:cubicBezTo>
                <a:cubicBezTo>
                  <a:pt x="1390984" y="1001987"/>
                  <a:pt x="1392618" y="1002531"/>
                  <a:pt x="1395342" y="1000897"/>
                </a:cubicBezTo>
                <a:cubicBezTo>
                  <a:pt x="1397522" y="999262"/>
                  <a:pt x="1401881" y="994903"/>
                  <a:pt x="1396432" y="1009615"/>
                </a:cubicBezTo>
                <a:cubicBezTo>
                  <a:pt x="1382266" y="1047754"/>
                  <a:pt x="1365376" y="1085347"/>
                  <a:pt x="1344127" y="1120763"/>
                </a:cubicBezTo>
                <a:cubicBezTo>
                  <a:pt x="1322878" y="1156722"/>
                  <a:pt x="1299450" y="1189413"/>
                  <a:pt x="1274387" y="1219379"/>
                </a:cubicBezTo>
                <a:cubicBezTo>
                  <a:pt x="1267849" y="1227007"/>
                  <a:pt x="1261856" y="1234634"/>
                  <a:pt x="1255317" y="1241173"/>
                </a:cubicBezTo>
                <a:cubicBezTo>
                  <a:pt x="1248779" y="1248256"/>
                  <a:pt x="1242241" y="1255338"/>
                  <a:pt x="1235158" y="1262422"/>
                </a:cubicBezTo>
                <a:cubicBezTo>
                  <a:pt x="1228075" y="1268960"/>
                  <a:pt x="1221537" y="1276043"/>
                  <a:pt x="1214455" y="1282581"/>
                </a:cubicBezTo>
                <a:cubicBezTo>
                  <a:pt x="1207371" y="1289119"/>
                  <a:pt x="1200289" y="1295112"/>
                  <a:pt x="1193205" y="1301650"/>
                </a:cubicBezTo>
                <a:cubicBezTo>
                  <a:pt x="1164329" y="1326713"/>
                  <a:pt x="1133273" y="1349597"/>
                  <a:pt x="1100582" y="1370301"/>
                </a:cubicBezTo>
                <a:cubicBezTo>
                  <a:pt x="1067347" y="1391005"/>
                  <a:pt x="1031932" y="1408984"/>
                  <a:pt x="993793" y="1425330"/>
                </a:cubicBezTo>
                <a:cubicBezTo>
                  <a:pt x="987255" y="1428054"/>
                  <a:pt x="980717" y="1431323"/>
                  <a:pt x="973634" y="1433502"/>
                </a:cubicBezTo>
                <a:cubicBezTo>
                  <a:pt x="936040" y="1447668"/>
                  <a:pt x="898446" y="1458020"/>
                  <a:pt x="860307" y="1465103"/>
                </a:cubicBezTo>
                <a:cubicBezTo>
                  <a:pt x="841237" y="1468917"/>
                  <a:pt x="822168" y="1471096"/>
                  <a:pt x="802553" y="1473276"/>
                </a:cubicBezTo>
                <a:cubicBezTo>
                  <a:pt x="792746" y="1473821"/>
                  <a:pt x="782939" y="1474911"/>
                  <a:pt x="773677" y="1475455"/>
                </a:cubicBezTo>
                <a:cubicBezTo>
                  <a:pt x="763869" y="1476000"/>
                  <a:pt x="754062" y="1476000"/>
                  <a:pt x="744255" y="1476000"/>
                </a:cubicBezTo>
                <a:cubicBezTo>
                  <a:pt x="749158" y="1475455"/>
                  <a:pt x="754607" y="1474365"/>
                  <a:pt x="759511" y="1473276"/>
                </a:cubicBezTo>
                <a:cubicBezTo>
                  <a:pt x="696853" y="1474911"/>
                  <a:pt x="633652" y="1469462"/>
                  <a:pt x="571540" y="1456386"/>
                </a:cubicBezTo>
                <a:cubicBezTo>
                  <a:pt x="495807" y="1441675"/>
                  <a:pt x="422253" y="1413343"/>
                  <a:pt x="353603" y="1373570"/>
                </a:cubicBezTo>
                <a:cubicBezTo>
                  <a:pt x="284953" y="1333251"/>
                  <a:pt x="222296" y="1280946"/>
                  <a:pt x="168901" y="1216655"/>
                </a:cubicBezTo>
                <a:cubicBezTo>
                  <a:pt x="127221" y="1165985"/>
                  <a:pt x="92896" y="1110411"/>
                  <a:pt x="66156" y="1051312"/>
                </a:cubicBezTo>
                <a:lnTo>
                  <a:pt x="52539" y="1017429"/>
                </a:lnTo>
                <a:lnTo>
                  <a:pt x="50670" y="1010704"/>
                </a:lnTo>
                <a:lnTo>
                  <a:pt x="46857" y="998718"/>
                </a:lnTo>
                <a:cubicBezTo>
                  <a:pt x="44132" y="991090"/>
                  <a:pt x="41408" y="982917"/>
                  <a:pt x="38684" y="975289"/>
                </a:cubicBezTo>
                <a:lnTo>
                  <a:pt x="33829" y="959230"/>
                </a:lnTo>
                <a:lnTo>
                  <a:pt x="25408" y="926205"/>
                </a:lnTo>
                <a:lnTo>
                  <a:pt x="17937" y="891038"/>
                </a:lnTo>
                <a:lnTo>
                  <a:pt x="12531" y="857059"/>
                </a:lnTo>
                <a:cubicBezTo>
                  <a:pt x="11442" y="848886"/>
                  <a:pt x="10352" y="841258"/>
                  <a:pt x="9807" y="833085"/>
                </a:cubicBezTo>
                <a:cubicBezTo>
                  <a:pt x="9262" y="824912"/>
                  <a:pt x="8718" y="817285"/>
                  <a:pt x="8173" y="809112"/>
                </a:cubicBezTo>
                <a:cubicBezTo>
                  <a:pt x="7628" y="805298"/>
                  <a:pt x="7628" y="801485"/>
                  <a:pt x="7083" y="797126"/>
                </a:cubicBezTo>
                <a:cubicBezTo>
                  <a:pt x="7083" y="793312"/>
                  <a:pt x="7083" y="789498"/>
                  <a:pt x="6538" y="785139"/>
                </a:cubicBezTo>
                <a:cubicBezTo>
                  <a:pt x="5993" y="777511"/>
                  <a:pt x="5993" y="769338"/>
                  <a:pt x="5449" y="761711"/>
                </a:cubicBezTo>
                <a:cubicBezTo>
                  <a:pt x="4904" y="730927"/>
                  <a:pt x="6129" y="700961"/>
                  <a:pt x="8309" y="672425"/>
                </a:cubicBezTo>
                <a:lnTo>
                  <a:pt x="16464" y="595720"/>
                </a:lnTo>
                <a:lnTo>
                  <a:pt x="16345" y="596079"/>
                </a:lnTo>
                <a:cubicBezTo>
                  <a:pt x="7083" y="642390"/>
                  <a:pt x="2179" y="688157"/>
                  <a:pt x="1634" y="733379"/>
                </a:cubicBezTo>
                <a:cubicBezTo>
                  <a:pt x="2179" y="639121"/>
                  <a:pt x="20159" y="542684"/>
                  <a:pt x="61567" y="450606"/>
                </a:cubicBezTo>
                <a:cubicBezTo>
                  <a:pt x="70285" y="431536"/>
                  <a:pt x="82816" y="401570"/>
                  <a:pt x="92623" y="382501"/>
                </a:cubicBezTo>
                <a:cubicBezTo>
                  <a:pt x="117686" y="334009"/>
                  <a:pt x="150376" y="287153"/>
                  <a:pt x="189605" y="244110"/>
                </a:cubicBezTo>
                <a:cubicBezTo>
                  <a:pt x="194509" y="239207"/>
                  <a:pt x="198868" y="233214"/>
                  <a:pt x="204316" y="228310"/>
                </a:cubicBezTo>
                <a:cubicBezTo>
                  <a:pt x="209764" y="223406"/>
                  <a:pt x="214668" y="217958"/>
                  <a:pt x="220116" y="213054"/>
                </a:cubicBezTo>
                <a:lnTo>
                  <a:pt x="228289" y="205426"/>
                </a:lnTo>
                <a:lnTo>
                  <a:pt x="236461" y="198344"/>
                </a:lnTo>
                <a:cubicBezTo>
                  <a:pt x="242455" y="193440"/>
                  <a:pt x="247903" y="188536"/>
                  <a:pt x="253352" y="183633"/>
                </a:cubicBezTo>
                <a:cubicBezTo>
                  <a:pt x="258800" y="178729"/>
                  <a:pt x="264793" y="174370"/>
                  <a:pt x="270787" y="169467"/>
                </a:cubicBezTo>
                <a:cubicBezTo>
                  <a:pt x="276780" y="165108"/>
                  <a:pt x="282773" y="160205"/>
                  <a:pt x="288766" y="155846"/>
                </a:cubicBezTo>
                <a:cubicBezTo>
                  <a:pt x="301298" y="147673"/>
                  <a:pt x="313284" y="138411"/>
                  <a:pt x="325816" y="130783"/>
                </a:cubicBezTo>
                <a:lnTo>
                  <a:pt x="316998" y="137744"/>
                </a:lnTo>
                <a:lnTo>
                  <a:pt x="377713" y="98160"/>
                </a:lnTo>
                <a:cubicBezTo>
                  <a:pt x="402912" y="83790"/>
                  <a:pt x="429064" y="70850"/>
                  <a:pt x="456033" y="59408"/>
                </a:cubicBezTo>
                <a:cubicBezTo>
                  <a:pt x="509428" y="36525"/>
                  <a:pt x="566091" y="19634"/>
                  <a:pt x="624934" y="10372"/>
                </a:cubicBezTo>
                <a:cubicBezTo>
                  <a:pt x="654083" y="5469"/>
                  <a:pt x="683778" y="2336"/>
                  <a:pt x="713812" y="906"/>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6" name="Picture Placeholder 25">
            <a:extLst>
              <a:ext uri="{FF2B5EF4-FFF2-40B4-BE49-F238E27FC236}">
                <a16:creationId xmlns:a16="http://schemas.microsoft.com/office/drawing/2014/main" id="{C767C20B-2D13-4512-AD83-31BC7BE5297E}"/>
              </a:ext>
            </a:extLst>
          </p:cNvPr>
          <p:cNvSpPr>
            <a:spLocks noGrp="1"/>
          </p:cNvSpPr>
          <p:nvPr>
            <p:ph type="pic" sz="quarter" idx="34" hasCustomPrompt="1"/>
          </p:nvPr>
        </p:nvSpPr>
        <p:spPr>
          <a:xfrm>
            <a:off x="4088297" y="1952049"/>
            <a:ext cx="1476951" cy="1476000"/>
          </a:xfrm>
          <a:custGeom>
            <a:avLst/>
            <a:gdLst>
              <a:gd name="connsiteX0" fmla="*/ 435532 w 1476951"/>
              <a:gd name="connsiteY0" fmla="*/ 1435186 h 1476000"/>
              <a:gd name="connsiteX1" fmla="*/ 461809 w 1476951"/>
              <a:gd name="connsiteY1" fmla="*/ 1445250 h 1476000"/>
              <a:gd name="connsiteX2" fmla="*/ 497032 w 1476951"/>
              <a:gd name="connsiteY2" fmla="*/ 1459786 h 1476000"/>
              <a:gd name="connsiteX3" fmla="*/ 480260 w 1476951"/>
              <a:gd name="connsiteY3" fmla="*/ 1456991 h 1476000"/>
              <a:gd name="connsiteX4" fmla="*/ 461809 w 1476951"/>
              <a:gd name="connsiteY4" fmla="*/ 1449163 h 1476000"/>
              <a:gd name="connsiteX5" fmla="*/ 435532 w 1476951"/>
              <a:gd name="connsiteY5" fmla="*/ 1435186 h 1476000"/>
              <a:gd name="connsiteX6" fmla="*/ 369000 w 1476951"/>
              <a:gd name="connsiteY6" fmla="*/ 1376971 h 1476000"/>
              <a:gd name="connsiteX7" fmla="*/ 375150 w 1476951"/>
              <a:gd name="connsiteY7" fmla="*/ 1380395 h 1476000"/>
              <a:gd name="connsiteX8" fmla="*/ 396395 w 1476951"/>
              <a:gd name="connsiteY8" fmla="*/ 1393814 h 1476000"/>
              <a:gd name="connsiteX9" fmla="*/ 409814 w 1476951"/>
              <a:gd name="connsiteY9" fmla="*/ 1405555 h 1476000"/>
              <a:gd name="connsiteX10" fmla="*/ 378504 w 1476951"/>
              <a:gd name="connsiteY10" fmla="*/ 1387104 h 1476000"/>
              <a:gd name="connsiteX11" fmla="*/ 367882 w 1476951"/>
              <a:gd name="connsiteY11" fmla="*/ 1378159 h 1476000"/>
              <a:gd name="connsiteX12" fmla="*/ 369000 w 1476951"/>
              <a:gd name="connsiteY12" fmla="*/ 1376971 h 1476000"/>
              <a:gd name="connsiteX13" fmla="*/ 318123 w 1476951"/>
              <a:gd name="connsiteY13" fmla="*/ 1356355 h 1476000"/>
              <a:gd name="connsiteX14" fmla="*/ 337691 w 1476951"/>
              <a:gd name="connsiteY14" fmla="*/ 1370332 h 1476000"/>
              <a:gd name="connsiteX15" fmla="*/ 357818 w 1476951"/>
              <a:gd name="connsiteY15" fmla="*/ 1383191 h 1476000"/>
              <a:gd name="connsiteX16" fmla="*/ 371237 w 1476951"/>
              <a:gd name="connsiteY16" fmla="*/ 1393814 h 1476000"/>
              <a:gd name="connsiteX17" fmla="*/ 355582 w 1476951"/>
              <a:gd name="connsiteY17" fmla="*/ 1387104 h 1476000"/>
              <a:gd name="connsiteX18" fmla="*/ 361173 w 1476951"/>
              <a:gd name="connsiteY18" fmla="*/ 1394932 h 1476000"/>
              <a:gd name="connsiteX19" fmla="*/ 343282 w 1476951"/>
              <a:gd name="connsiteY19" fmla="*/ 1383750 h 1476000"/>
              <a:gd name="connsiteX20" fmla="*/ 334337 w 1476951"/>
              <a:gd name="connsiteY20" fmla="*/ 1378159 h 1476000"/>
              <a:gd name="connsiteX21" fmla="*/ 325391 w 1476951"/>
              <a:gd name="connsiteY21" fmla="*/ 1372568 h 1476000"/>
              <a:gd name="connsiteX22" fmla="*/ 153675 w 1476951"/>
              <a:gd name="connsiteY22" fmla="*/ 1210202 h 1476000"/>
              <a:gd name="connsiteX23" fmla="*/ 162696 w 1476951"/>
              <a:gd name="connsiteY23" fmla="*/ 1222732 h 1476000"/>
              <a:gd name="connsiteX24" fmla="*/ 155078 w 1476951"/>
              <a:gd name="connsiteY24" fmla="*/ 1213262 h 1476000"/>
              <a:gd name="connsiteX25" fmla="*/ 128015 w 1476951"/>
              <a:gd name="connsiteY25" fmla="*/ 1117684 h 1476000"/>
              <a:gd name="connsiteX26" fmla="*/ 136978 w 1476951"/>
              <a:gd name="connsiteY26" fmla="*/ 1131600 h 1476000"/>
              <a:gd name="connsiteX27" fmla="*/ 152073 w 1476951"/>
              <a:gd name="connsiteY27" fmla="*/ 1157877 h 1476000"/>
              <a:gd name="connsiteX28" fmla="*/ 163814 w 1476951"/>
              <a:gd name="connsiteY28" fmla="*/ 1179123 h 1476000"/>
              <a:gd name="connsiteX29" fmla="*/ 152632 w 1476951"/>
              <a:gd name="connsiteY29" fmla="*/ 1165145 h 1476000"/>
              <a:gd name="connsiteX30" fmla="*/ 142009 w 1476951"/>
              <a:gd name="connsiteY30" fmla="*/ 1149491 h 1476000"/>
              <a:gd name="connsiteX31" fmla="*/ 132505 w 1476951"/>
              <a:gd name="connsiteY31" fmla="*/ 1133836 h 1476000"/>
              <a:gd name="connsiteX32" fmla="*/ 126914 w 1476951"/>
              <a:gd name="connsiteY32" fmla="*/ 1119300 h 1476000"/>
              <a:gd name="connsiteX33" fmla="*/ 128015 w 1476951"/>
              <a:gd name="connsiteY33" fmla="*/ 1117684 h 1476000"/>
              <a:gd name="connsiteX34" fmla="*/ 88896 w 1476951"/>
              <a:gd name="connsiteY34" fmla="*/ 1079046 h 1476000"/>
              <a:gd name="connsiteX35" fmla="*/ 106787 w 1476951"/>
              <a:gd name="connsiteY35" fmla="*/ 1113709 h 1476000"/>
              <a:gd name="connsiteX36" fmla="*/ 128591 w 1476951"/>
              <a:gd name="connsiteY36" fmla="*/ 1153964 h 1476000"/>
              <a:gd name="connsiteX37" fmla="*/ 138655 w 1476951"/>
              <a:gd name="connsiteY37" fmla="*/ 1172414 h 1476000"/>
              <a:gd name="connsiteX38" fmla="*/ 147041 w 1476951"/>
              <a:gd name="connsiteY38" fmla="*/ 1188068 h 1476000"/>
              <a:gd name="connsiteX39" fmla="*/ 153191 w 1476951"/>
              <a:gd name="connsiteY39" fmla="*/ 1205400 h 1476000"/>
              <a:gd name="connsiteX40" fmla="*/ 153331 w 1476951"/>
              <a:gd name="connsiteY40" fmla="*/ 1209454 h 1476000"/>
              <a:gd name="connsiteX41" fmla="*/ 153675 w 1476951"/>
              <a:gd name="connsiteY41" fmla="*/ 1210202 h 1476000"/>
              <a:gd name="connsiteX42" fmla="*/ 152632 w 1476951"/>
              <a:gd name="connsiteY42" fmla="*/ 1208755 h 1476000"/>
              <a:gd name="connsiteX43" fmla="*/ 140891 w 1476951"/>
              <a:gd name="connsiteY43" fmla="*/ 1190304 h 1476000"/>
              <a:gd name="connsiteX44" fmla="*/ 115173 w 1476951"/>
              <a:gd name="connsiteY44" fmla="*/ 1147255 h 1476000"/>
              <a:gd name="connsiteX45" fmla="*/ 103991 w 1476951"/>
              <a:gd name="connsiteY45" fmla="*/ 1125450 h 1476000"/>
              <a:gd name="connsiteX46" fmla="*/ 95605 w 1476951"/>
              <a:gd name="connsiteY46" fmla="*/ 1105882 h 1476000"/>
              <a:gd name="connsiteX47" fmla="*/ 88896 w 1476951"/>
              <a:gd name="connsiteY47" fmla="*/ 1079046 h 1476000"/>
              <a:gd name="connsiteX48" fmla="*/ 7827 w 1476951"/>
              <a:gd name="connsiteY48" fmla="*/ 672027 h 1476000"/>
              <a:gd name="connsiteX49" fmla="*/ 5591 w 1476951"/>
              <a:gd name="connsiteY49" fmla="*/ 740237 h 1476000"/>
              <a:gd name="connsiteX50" fmla="*/ 7827 w 1476951"/>
              <a:gd name="connsiteY50" fmla="*/ 758127 h 1476000"/>
              <a:gd name="connsiteX51" fmla="*/ 10623 w 1476951"/>
              <a:gd name="connsiteY51" fmla="*/ 770986 h 1476000"/>
              <a:gd name="connsiteX52" fmla="*/ 24041 w 1476951"/>
              <a:gd name="connsiteY52" fmla="*/ 863795 h 1476000"/>
              <a:gd name="connsiteX53" fmla="*/ 20127 w 1476951"/>
              <a:gd name="connsiteY53" fmla="*/ 865473 h 1476000"/>
              <a:gd name="connsiteX54" fmla="*/ 20127 w 1476951"/>
              <a:gd name="connsiteY54" fmla="*/ 886718 h 1476000"/>
              <a:gd name="connsiteX55" fmla="*/ 30750 w 1476951"/>
              <a:gd name="connsiteY55" fmla="*/ 952132 h 1476000"/>
              <a:gd name="connsiteX56" fmla="*/ 74359 w 1476951"/>
              <a:gd name="connsiteY56" fmla="*/ 1070100 h 1476000"/>
              <a:gd name="connsiteX57" fmla="*/ 55909 w 1476951"/>
              <a:gd name="connsiteY57" fmla="*/ 1048855 h 1476000"/>
              <a:gd name="connsiteX58" fmla="*/ 42491 w 1476951"/>
              <a:gd name="connsiteY58" fmla="*/ 1004686 h 1476000"/>
              <a:gd name="connsiteX59" fmla="*/ 35782 w 1476951"/>
              <a:gd name="connsiteY59" fmla="*/ 981764 h 1476000"/>
              <a:gd name="connsiteX60" fmla="*/ 29632 w 1476951"/>
              <a:gd name="connsiteY60" fmla="*/ 958282 h 1476000"/>
              <a:gd name="connsiteX61" fmla="*/ 26277 w 1476951"/>
              <a:gd name="connsiteY61" fmla="*/ 946541 h 1476000"/>
              <a:gd name="connsiteX62" fmla="*/ 23482 w 1476951"/>
              <a:gd name="connsiteY62" fmla="*/ 934800 h 1476000"/>
              <a:gd name="connsiteX63" fmla="*/ 17332 w 1476951"/>
              <a:gd name="connsiteY63" fmla="*/ 910759 h 1476000"/>
              <a:gd name="connsiteX64" fmla="*/ 12300 w 1476951"/>
              <a:gd name="connsiteY64" fmla="*/ 886159 h 1476000"/>
              <a:gd name="connsiteX65" fmla="*/ 10064 w 1476951"/>
              <a:gd name="connsiteY65" fmla="*/ 873859 h 1476000"/>
              <a:gd name="connsiteX66" fmla="*/ 8386 w 1476951"/>
              <a:gd name="connsiteY66" fmla="*/ 861559 h 1476000"/>
              <a:gd name="connsiteX67" fmla="*/ 4473 w 1476951"/>
              <a:gd name="connsiteY67" fmla="*/ 836959 h 1476000"/>
              <a:gd name="connsiteX68" fmla="*/ 2236 w 1476951"/>
              <a:gd name="connsiteY68" fmla="*/ 812359 h 1476000"/>
              <a:gd name="connsiteX69" fmla="*/ 1118 w 1476951"/>
              <a:gd name="connsiteY69" fmla="*/ 800059 h 1476000"/>
              <a:gd name="connsiteX70" fmla="*/ 559 w 1476951"/>
              <a:gd name="connsiteY70" fmla="*/ 787759 h 1476000"/>
              <a:gd name="connsiteX71" fmla="*/ 0 w 1476951"/>
              <a:gd name="connsiteY71" fmla="*/ 763718 h 1476000"/>
              <a:gd name="connsiteX72" fmla="*/ 559 w 1476951"/>
              <a:gd name="connsiteY72" fmla="*/ 740237 h 1476000"/>
              <a:gd name="connsiteX73" fmla="*/ 2236 w 1476951"/>
              <a:gd name="connsiteY73" fmla="*/ 717313 h 1476000"/>
              <a:gd name="connsiteX74" fmla="*/ 5032 w 1476951"/>
              <a:gd name="connsiteY74" fmla="*/ 694950 h 1476000"/>
              <a:gd name="connsiteX75" fmla="*/ 6709 w 1476951"/>
              <a:gd name="connsiteY75" fmla="*/ 684327 h 1476000"/>
              <a:gd name="connsiteX76" fmla="*/ 7827 w 1476951"/>
              <a:gd name="connsiteY76" fmla="*/ 672027 h 1476000"/>
              <a:gd name="connsiteX77" fmla="*/ 530018 w 1476951"/>
              <a:gd name="connsiteY77" fmla="*/ 39695 h 1476000"/>
              <a:gd name="connsiteX78" fmla="*/ 515482 w 1476951"/>
              <a:gd name="connsiteY78" fmla="*/ 50318 h 1476000"/>
              <a:gd name="connsiteX79" fmla="*/ 486968 w 1476951"/>
              <a:gd name="connsiteY79" fmla="*/ 60381 h 1476000"/>
              <a:gd name="connsiteX80" fmla="*/ 457895 w 1476951"/>
              <a:gd name="connsiteY80" fmla="*/ 71004 h 1476000"/>
              <a:gd name="connsiteX81" fmla="*/ 431618 w 1476951"/>
              <a:gd name="connsiteY81" fmla="*/ 76595 h 1476000"/>
              <a:gd name="connsiteX82" fmla="*/ 423791 w 1476951"/>
              <a:gd name="connsiteY82" fmla="*/ 76595 h 1476000"/>
              <a:gd name="connsiteX83" fmla="*/ 457895 w 1476951"/>
              <a:gd name="connsiteY83" fmla="*/ 62059 h 1476000"/>
              <a:gd name="connsiteX84" fmla="*/ 480259 w 1476951"/>
              <a:gd name="connsiteY84" fmla="*/ 53672 h 1476000"/>
              <a:gd name="connsiteX85" fmla="*/ 491441 w 1476951"/>
              <a:gd name="connsiteY85" fmla="*/ 49759 h 1476000"/>
              <a:gd name="connsiteX86" fmla="*/ 502064 w 1476951"/>
              <a:gd name="connsiteY86" fmla="*/ 46404 h 1476000"/>
              <a:gd name="connsiteX87" fmla="*/ 530018 w 1476951"/>
              <a:gd name="connsiteY87" fmla="*/ 39695 h 1476000"/>
              <a:gd name="connsiteX88" fmla="*/ 949896 w 1476951"/>
              <a:gd name="connsiteY88" fmla="*/ 32986 h 1476000"/>
              <a:gd name="connsiteX89" fmla="*/ 978969 w 1476951"/>
              <a:gd name="connsiteY89" fmla="*/ 39136 h 1476000"/>
              <a:gd name="connsiteX90" fmla="*/ 1008041 w 1476951"/>
              <a:gd name="connsiteY90" fmla="*/ 46963 h 1476000"/>
              <a:gd name="connsiteX91" fmla="*/ 1019782 w 1476951"/>
              <a:gd name="connsiteY91" fmla="*/ 54232 h 1476000"/>
              <a:gd name="connsiteX92" fmla="*/ 987355 w 1476951"/>
              <a:gd name="connsiteY92" fmla="*/ 45286 h 1476000"/>
              <a:gd name="connsiteX93" fmla="*/ 949896 w 1476951"/>
              <a:gd name="connsiteY93" fmla="*/ 32986 h 1476000"/>
              <a:gd name="connsiteX94" fmla="*/ 760364 w 1476951"/>
              <a:gd name="connsiteY94" fmla="*/ 18450 h 1476000"/>
              <a:gd name="connsiteX95" fmla="*/ 792232 w 1476951"/>
              <a:gd name="connsiteY95" fmla="*/ 19568 h 1476000"/>
              <a:gd name="connsiteX96" fmla="*/ 824100 w 1476951"/>
              <a:gd name="connsiteY96" fmla="*/ 21804 h 1476000"/>
              <a:gd name="connsiteX97" fmla="*/ 874418 w 1476951"/>
              <a:gd name="connsiteY97" fmla="*/ 27395 h 1476000"/>
              <a:gd name="connsiteX98" fmla="*/ 1034877 w 1476951"/>
              <a:gd name="connsiteY98" fmla="*/ 72682 h 1476000"/>
              <a:gd name="connsiteX99" fmla="*/ 1162350 w 1476951"/>
              <a:gd name="connsiteY99" fmla="*/ 143127 h 1476000"/>
              <a:gd name="connsiteX100" fmla="*/ 1190304 w 1476951"/>
              <a:gd name="connsiteY100" fmla="*/ 161577 h 1476000"/>
              <a:gd name="connsiteX101" fmla="*/ 1214904 w 1476951"/>
              <a:gd name="connsiteY101" fmla="*/ 177791 h 1476000"/>
              <a:gd name="connsiteX102" fmla="*/ 1213227 w 1476951"/>
              <a:gd name="connsiteY102" fmla="*/ 171082 h 1476000"/>
              <a:gd name="connsiteX103" fmla="*/ 1274168 w 1476951"/>
              <a:gd name="connsiteY103" fmla="*/ 230904 h 1476000"/>
              <a:gd name="connsiteX104" fmla="*/ 1301004 w 1476951"/>
              <a:gd name="connsiteY104" fmla="*/ 259977 h 1476000"/>
              <a:gd name="connsiteX105" fmla="*/ 1329518 w 1476951"/>
              <a:gd name="connsiteY105" fmla="*/ 286255 h 1476000"/>
              <a:gd name="connsiteX106" fmla="*/ 1304918 w 1476951"/>
              <a:gd name="connsiteY106" fmla="*/ 255504 h 1476000"/>
              <a:gd name="connsiteX107" fmla="*/ 1288704 w 1476951"/>
              <a:gd name="connsiteY107" fmla="*/ 236495 h 1476000"/>
              <a:gd name="connsiteX108" fmla="*/ 1281995 w 1476951"/>
              <a:gd name="connsiteY108" fmla="*/ 228668 h 1476000"/>
              <a:gd name="connsiteX109" fmla="*/ 1275286 w 1476951"/>
              <a:gd name="connsiteY109" fmla="*/ 220841 h 1476000"/>
              <a:gd name="connsiteX110" fmla="*/ 1257395 w 1476951"/>
              <a:gd name="connsiteY110" fmla="*/ 201832 h 1476000"/>
              <a:gd name="connsiteX111" fmla="*/ 1363623 w 1476951"/>
              <a:gd name="connsiteY111" fmla="*/ 310855 h 1476000"/>
              <a:gd name="connsiteX112" fmla="*/ 1436864 w 1476951"/>
              <a:gd name="connsiteY112" fmla="*/ 437209 h 1476000"/>
              <a:gd name="connsiteX113" fmla="*/ 1444691 w 1476951"/>
              <a:gd name="connsiteY113" fmla="*/ 441123 h 1476000"/>
              <a:gd name="connsiteX114" fmla="*/ 1461464 w 1476951"/>
              <a:gd name="connsiteY114" fmla="*/ 499268 h 1476000"/>
              <a:gd name="connsiteX115" fmla="*/ 1472086 w 1476951"/>
              <a:gd name="connsiteY115" fmla="*/ 554059 h 1476000"/>
              <a:gd name="connsiteX116" fmla="*/ 1476951 w 1476951"/>
              <a:gd name="connsiteY116" fmla="*/ 602707 h 1476000"/>
              <a:gd name="connsiteX117" fmla="*/ 1476951 w 1476951"/>
              <a:gd name="connsiteY117" fmla="*/ 659123 h 1476000"/>
              <a:gd name="connsiteX118" fmla="*/ 1474882 w 1476951"/>
              <a:gd name="connsiteY118" fmla="*/ 687682 h 1476000"/>
              <a:gd name="connsiteX119" fmla="*/ 1469850 w 1476951"/>
              <a:gd name="connsiteY119" fmla="*/ 718991 h 1476000"/>
              <a:gd name="connsiteX120" fmla="*/ 1464695 w 1476951"/>
              <a:gd name="connsiteY120" fmla="*/ 735783 h 1476000"/>
              <a:gd name="connsiteX121" fmla="*/ 1465936 w 1476951"/>
              <a:gd name="connsiteY121" fmla="*/ 760364 h 1476000"/>
              <a:gd name="connsiteX122" fmla="*/ 1205511 w 1476951"/>
              <a:gd name="connsiteY122" fmla="*/ 1312584 h 1476000"/>
              <a:gd name="connsiteX123" fmla="*/ 1203721 w 1476951"/>
              <a:gd name="connsiteY123" fmla="*/ 1313923 h 1476000"/>
              <a:gd name="connsiteX124" fmla="*/ 1202605 w 1476951"/>
              <a:gd name="connsiteY124" fmla="*/ 1314982 h 1476000"/>
              <a:gd name="connsiteX125" fmla="*/ 1077368 w 1476951"/>
              <a:gd name="connsiteY125" fmla="*/ 1403318 h 1476000"/>
              <a:gd name="connsiteX126" fmla="*/ 1047247 w 1476951"/>
              <a:gd name="connsiteY126" fmla="*/ 1412054 h 1476000"/>
              <a:gd name="connsiteX127" fmla="*/ 1041832 w 1476951"/>
              <a:gd name="connsiteY127" fmla="*/ 1413512 h 1476000"/>
              <a:gd name="connsiteX128" fmla="*/ 1028858 w 1476951"/>
              <a:gd name="connsiteY128" fmla="*/ 1419762 h 1476000"/>
              <a:gd name="connsiteX129" fmla="*/ 750300 w 1476951"/>
              <a:gd name="connsiteY129" fmla="*/ 1476000 h 1476000"/>
              <a:gd name="connsiteX130" fmla="*/ 537492 w 1476951"/>
              <a:gd name="connsiteY130" fmla="*/ 1443826 h 1476000"/>
              <a:gd name="connsiteX131" fmla="*/ 487883 w 1476951"/>
              <a:gd name="connsiteY131" fmla="*/ 1425670 h 1476000"/>
              <a:gd name="connsiteX132" fmla="*/ 481937 w 1476951"/>
              <a:gd name="connsiteY132" fmla="*/ 1424004 h 1476000"/>
              <a:gd name="connsiteX133" fmla="*/ 462369 w 1476951"/>
              <a:gd name="connsiteY133" fmla="*/ 1416737 h 1476000"/>
              <a:gd name="connsiteX134" fmla="*/ 380182 w 1476951"/>
              <a:gd name="connsiteY134" fmla="*/ 1378159 h 1476000"/>
              <a:gd name="connsiteX135" fmla="*/ 354464 w 1476951"/>
              <a:gd name="connsiteY135" fmla="*/ 1359150 h 1476000"/>
              <a:gd name="connsiteX136" fmla="*/ 324273 w 1476951"/>
              <a:gd name="connsiteY136" fmla="*/ 1337346 h 1476000"/>
              <a:gd name="connsiteX137" fmla="*/ 292964 w 1476951"/>
              <a:gd name="connsiteY137" fmla="*/ 1313304 h 1476000"/>
              <a:gd name="connsiteX138" fmla="*/ 265009 w 1476951"/>
              <a:gd name="connsiteY138" fmla="*/ 1289264 h 1476000"/>
              <a:gd name="connsiteX139" fmla="*/ 241527 w 1476951"/>
              <a:gd name="connsiteY139" fmla="*/ 1274727 h 1476000"/>
              <a:gd name="connsiteX140" fmla="*/ 271160 w 1476951"/>
              <a:gd name="connsiteY140" fmla="*/ 1302682 h 1476000"/>
              <a:gd name="connsiteX141" fmla="*/ 301909 w 1476951"/>
              <a:gd name="connsiteY141" fmla="*/ 1330637 h 1476000"/>
              <a:gd name="connsiteX142" fmla="*/ 285137 w 1476951"/>
              <a:gd name="connsiteY142" fmla="*/ 1321691 h 1476000"/>
              <a:gd name="connsiteX143" fmla="*/ 261655 w 1476951"/>
              <a:gd name="connsiteY143" fmla="*/ 1300446 h 1476000"/>
              <a:gd name="connsiteX144" fmla="*/ 235378 w 1476951"/>
              <a:gd name="connsiteY144" fmla="*/ 1272491 h 1476000"/>
              <a:gd name="connsiteX145" fmla="*/ 221960 w 1476951"/>
              <a:gd name="connsiteY145" fmla="*/ 1257395 h 1476000"/>
              <a:gd name="connsiteX146" fmla="*/ 208541 w 1476951"/>
              <a:gd name="connsiteY146" fmla="*/ 1242300 h 1476000"/>
              <a:gd name="connsiteX147" fmla="*/ 230346 w 1476951"/>
              <a:gd name="connsiteY147" fmla="*/ 1259073 h 1476000"/>
              <a:gd name="connsiteX148" fmla="*/ 187436 w 1476951"/>
              <a:gd name="connsiteY148" fmla="*/ 1206798 h 1476000"/>
              <a:gd name="connsiteX149" fmla="*/ 166047 w 1476951"/>
              <a:gd name="connsiteY149" fmla="*/ 1172738 h 1476000"/>
              <a:gd name="connsiteX150" fmla="*/ 156883 w 1476951"/>
              <a:gd name="connsiteY150" fmla="*/ 1160483 h 1476000"/>
              <a:gd name="connsiteX151" fmla="*/ 121037 w 1476951"/>
              <a:gd name="connsiteY151" fmla="*/ 1101479 h 1476000"/>
              <a:gd name="connsiteX152" fmla="*/ 94429 w 1476951"/>
              <a:gd name="connsiteY152" fmla="*/ 1046242 h 1476000"/>
              <a:gd name="connsiteX153" fmla="*/ 110700 w 1476951"/>
              <a:gd name="connsiteY153" fmla="*/ 1096377 h 1476000"/>
              <a:gd name="connsiteX154" fmla="*/ 55350 w 1476951"/>
              <a:gd name="connsiteY154" fmla="*/ 952691 h 1476000"/>
              <a:gd name="connsiteX155" fmla="*/ 28514 w 1476951"/>
              <a:gd name="connsiteY155" fmla="*/ 820186 h 1476000"/>
              <a:gd name="connsiteX156" fmla="*/ 33546 w 1476951"/>
              <a:gd name="connsiteY156" fmla="*/ 874418 h 1476000"/>
              <a:gd name="connsiteX157" fmla="*/ 38578 w 1476951"/>
              <a:gd name="connsiteY157" fmla="*/ 902932 h 1476000"/>
              <a:gd name="connsiteX158" fmla="*/ 44727 w 1476951"/>
              <a:gd name="connsiteY158" fmla="*/ 929768 h 1476000"/>
              <a:gd name="connsiteX159" fmla="*/ 54791 w 1476951"/>
              <a:gd name="connsiteY159" fmla="*/ 990709 h 1476000"/>
              <a:gd name="connsiteX160" fmla="*/ 46964 w 1476951"/>
              <a:gd name="connsiteY160" fmla="*/ 977850 h 1476000"/>
              <a:gd name="connsiteX161" fmla="*/ 36900 w 1476951"/>
              <a:gd name="connsiteY161" fmla="*/ 947659 h 1476000"/>
              <a:gd name="connsiteX162" fmla="*/ 28514 w 1476951"/>
              <a:gd name="connsiteY162" fmla="*/ 910759 h 1476000"/>
              <a:gd name="connsiteX163" fmla="*/ 26836 w 1476951"/>
              <a:gd name="connsiteY163" fmla="*/ 874418 h 1476000"/>
              <a:gd name="connsiteX164" fmla="*/ 20687 w 1476951"/>
              <a:gd name="connsiteY164" fmla="*/ 762600 h 1476000"/>
              <a:gd name="connsiteX165" fmla="*/ 20687 w 1476951"/>
              <a:gd name="connsiteY165" fmla="*/ 736323 h 1476000"/>
              <a:gd name="connsiteX166" fmla="*/ 20687 w 1476951"/>
              <a:gd name="connsiteY166" fmla="*/ 723464 h 1476000"/>
              <a:gd name="connsiteX167" fmla="*/ 21246 w 1476951"/>
              <a:gd name="connsiteY167" fmla="*/ 710604 h 1476000"/>
              <a:gd name="connsiteX168" fmla="*/ 22364 w 1476951"/>
              <a:gd name="connsiteY168" fmla="*/ 684886 h 1476000"/>
              <a:gd name="connsiteX169" fmla="*/ 24600 w 1476951"/>
              <a:gd name="connsiteY169" fmla="*/ 659727 h 1476000"/>
              <a:gd name="connsiteX170" fmla="*/ 25718 w 1476951"/>
              <a:gd name="connsiteY170" fmla="*/ 647427 h 1476000"/>
              <a:gd name="connsiteX171" fmla="*/ 27396 w 1476951"/>
              <a:gd name="connsiteY171" fmla="*/ 635127 h 1476000"/>
              <a:gd name="connsiteX172" fmla="*/ 31309 w 1476951"/>
              <a:gd name="connsiteY172" fmla="*/ 610527 h 1476000"/>
              <a:gd name="connsiteX173" fmla="*/ 42491 w 1476951"/>
              <a:gd name="connsiteY173" fmla="*/ 561886 h 1476000"/>
              <a:gd name="connsiteX174" fmla="*/ 82187 w 1476951"/>
              <a:gd name="connsiteY174" fmla="*/ 469077 h 1476000"/>
              <a:gd name="connsiteX175" fmla="*/ 101755 w 1476951"/>
              <a:gd name="connsiteY175" fmla="*/ 458175 h 1476000"/>
              <a:gd name="connsiteX176" fmla="*/ 102967 w 1476951"/>
              <a:gd name="connsiteY176" fmla="*/ 456761 h 1476000"/>
              <a:gd name="connsiteX177" fmla="*/ 121037 w 1476951"/>
              <a:gd name="connsiteY177" fmla="*/ 419249 h 1476000"/>
              <a:gd name="connsiteX178" fmla="*/ 151870 w 1476951"/>
              <a:gd name="connsiteY178" fmla="*/ 372234 h 1476000"/>
              <a:gd name="connsiteX179" fmla="*/ 147600 w 1476951"/>
              <a:gd name="connsiteY179" fmla="*/ 376827 h 1476000"/>
              <a:gd name="connsiteX180" fmla="*/ 135859 w 1476951"/>
              <a:gd name="connsiteY180" fmla="*/ 386332 h 1476000"/>
              <a:gd name="connsiteX181" fmla="*/ 154309 w 1476951"/>
              <a:gd name="connsiteY181" fmla="*/ 350550 h 1476000"/>
              <a:gd name="connsiteX182" fmla="*/ 125237 w 1476951"/>
              <a:gd name="connsiteY182" fmla="*/ 393600 h 1476000"/>
              <a:gd name="connsiteX183" fmla="*/ 110141 w 1476951"/>
              <a:gd name="connsiteY183" fmla="*/ 414846 h 1476000"/>
              <a:gd name="connsiteX184" fmla="*/ 123559 w 1476951"/>
              <a:gd name="connsiteY184" fmla="*/ 380182 h 1476000"/>
              <a:gd name="connsiteX185" fmla="*/ 140891 w 1476951"/>
              <a:gd name="connsiteY185" fmla="*/ 350550 h 1476000"/>
              <a:gd name="connsiteX186" fmla="*/ 161018 w 1476951"/>
              <a:gd name="connsiteY186" fmla="*/ 320918 h 1476000"/>
              <a:gd name="connsiteX187" fmla="*/ 188973 w 1476951"/>
              <a:gd name="connsiteY187" fmla="*/ 281782 h 1476000"/>
              <a:gd name="connsiteX188" fmla="*/ 185618 w 1476951"/>
              <a:gd name="connsiteY188" fmla="*/ 281782 h 1476000"/>
              <a:gd name="connsiteX189" fmla="*/ 177232 w 1476951"/>
              <a:gd name="connsiteY189" fmla="*/ 288491 h 1476000"/>
              <a:gd name="connsiteX190" fmla="*/ 164373 w 1476951"/>
              <a:gd name="connsiteY190" fmla="*/ 301350 h 1476000"/>
              <a:gd name="connsiteX191" fmla="*/ 101195 w 1476951"/>
              <a:gd name="connsiteY191" fmla="*/ 393600 h 1476000"/>
              <a:gd name="connsiteX192" fmla="*/ 88895 w 1476951"/>
              <a:gd name="connsiteY192" fmla="*/ 418200 h 1476000"/>
              <a:gd name="connsiteX193" fmla="*/ 77713 w 1476951"/>
              <a:gd name="connsiteY193" fmla="*/ 441123 h 1476000"/>
              <a:gd name="connsiteX194" fmla="*/ 58704 w 1476951"/>
              <a:gd name="connsiteY194" fmla="*/ 478023 h 1476000"/>
              <a:gd name="connsiteX195" fmla="*/ 54232 w 1476951"/>
              <a:gd name="connsiteY195" fmla="*/ 470195 h 1476000"/>
              <a:gd name="connsiteX196" fmla="*/ 60941 w 1476951"/>
              <a:gd name="connsiteY196" fmla="*/ 449509 h 1476000"/>
              <a:gd name="connsiteX197" fmla="*/ 72682 w 1476951"/>
              <a:gd name="connsiteY197" fmla="*/ 422113 h 1476000"/>
              <a:gd name="connsiteX198" fmla="*/ 106227 w 1476951"/>
              <a:gd name="connsiteY198" fmla="*/ 359495 h 1476000"/>
              <a:gd name="connsiteX199" fmla="*/ 125237 w 1476951"/>
              <a:gd name="connsiteY199" fmla="*/ 330982 h 1476000"/>
              <a:gd name="connsiteX200" fmla="*/ 142009 w 1476951"/>
              <a:gd name="connsiteY200" fmla="*/ 307500 h 1476000"/>
              <a:gd name="connsiteX201" fmla="*/ 160459 w 1476951"/>
              <a:gd name="connsiteY201" fmla="*/ 284018 h 1476000"/>
              <a:gd name="connsiteX202" fmla="*/ 172200 w 1476951"/>
              <a:gd name="connsiteY202" fmla="*/ 270600 h 1476000"/>
              <a:gd name="connsiteX203" fmla="*/ 183941 w 1476951"/>
              <a:gd name="connsiteY203" fmla="*/ 257741 h 1476000"/>
              <a:gd name="connsiteX204" fmla="*/ 204068 w 1476951"/>
              <a:gd name="connsiteY204" fmla="*/ 238732 h 1476000"/>
              <a:gd name="connsiteX205" fmla="*/ 211337 w 1476951"/>
              <a:gd name="connsiteY205" fmla="*/ 235936 h 1476000"/>
              <a:gd name="connsiteX206" fmla="*/ 293523 w 1476951"/>
              <a:gd name="connsiteY206" fmla="*/ 158223 h 1476000"/>
              <a:gd name="connsiteX207" fmla="*/ 315327 w 1476951"/>
              <a:gd name="connsiteY207" fmla="*/ 143686 h 1476000"/>
              <a:gd name="connsiteX208" fmla="*/ 337691 w 1476951"/>
              <a:gd name="connsiteY208" fmla="*/ 130268 h 1476000"/>
              <a:gd name="connsiteX209" fmla="*/ 360055 w 1476951"/>
              <a:gd name="connsiteY209" fmla="*/ 117968 h 1476000"/>
              <a:gd name="connsiteX210" fmla="*/ 382977 w 1476951"/>
              <a:gd name="connsiteY210" fmla="*/ 106786 h 1476000"/>
              <a:gd name="connsiteX211" fmla="*/ 394159 w 1476951"/>
              <a:gd name="connsiteY211" fmla="*/ 101195 h 1476000"/>
              <a:gd name="connsiteX212" fmla="*/ 405900 w 1476951"/>
              <a:gd name="connsiteY212" fmla="*/ 96164 h 1476000"/>
              <a:gd name="connsiteX213" fmla="*/ 428823 w 1476951"/>
              <a:gd name="connsiteY213" fmla="*/ 86659 h 1476000"/>
              <a:gd name="connsiteX214" fmla="*/ 475786 w 1476951"/>
              <a:gd name="connsiteY214" fmla="*/ 69327 h 1476000"/>
              <a:gd name="connsiteX215" fmla="*/ 574746 w 1476951"/>
              <a:gd name="connsiteY215" fmla="*/ 35782 h 1476000"/>
              <a:gd name="connsiteX216" fmla="*/ 605495 w 1476951"/>
              <a:gd name="connsiteY216" fmla="*/ 31868 h 1476000"/>
              <a:gd name="connsiteX217" fmla="*/ 630655 w 1476951"/>
              <a:gd name="connsiteY217" fmla="*/ 30750 h 1476000"/>
              <a:gd name="connsiteX218" fmla="*/ 658609 w 1476951"/>
              <a:gd name="connsiteY218" fmla="*/ 29632 h 1476000"/>
              <a:gd name="connsiteX219" fmla="*/ 698304 w 1476951"/>
              <a:gd name="connsiteY219" fmla="*/ 26836 h 1476000"/>
              <a:gd name="connsiteX220" fmla="*/ 709486 w 1476951"/>
              <a:gd name="connsiteY220" fmla="*/ 20686 h 1476000"/>
              <a:gd name="connsiteX221" fmla="*/ 731850 w 1476951"/>
              <a:gd name="connsiteY221" fmla="*/ 19009 h 1476000"/>
              <a:gd name="connsiteX222" fmla="*/ 760364 w 1476951"/>
              <a:gd name="connsiteY222" fmla="*/ 18450 h 1476000"/>
              <a:gd name="connsiteX223" fmla="*/ 749182 w 1476951"/>
              <a:gd name="connsiteY223" fmla="*/ 0 h 1476000"/>
              <a:gd name="connsiteX224" fmla="*/ 901814 w 1476951"/>
              <a:gd name="connsiteY224" fmla="*/ 18450 h 1476000"/>
              <a:gd name="connsiteX225" fmla="*/ 860441 w 1476951"/>
              <a:gd name="connsiteY225" fmla="*/ 16213 h 1476000"/>
              <a:gd name="connsiteX226" fmla="*/ 810123 w 1476951"/>
              <a:gd name="connsiteY226" fmla="*/ 11182 h 1476000"/>
              <a:gd name="connsiteX227" fmla="*/ 784405 w 1476951"/>
              <a:gd name="connsiteY227" fmla="*/ 10622 h 1476000"/>
              <a:gd name="connsiteX228" fmla="*/ 758687 w 1476951"/>
              <a:gd name="connsiteY228" fmla="*/ 11182 h 1476000"/>
              <a:gd name="connsiteX229" fmla="*/ 732969 w 1476951"/>
              <a:gd name="connsiteY229" fmla="*/ 12300 h 1476000"/>
              <a:gd name="connsiteX230" fmla="*/ 707250 w 1476951"/>
              <a:gd name="connsiteY230" fmla="*/ 13977 h 1476000"/>
              <a:gd name="connsiteX231" fmla="*/ 656932 w 1476951"/>
              <a:gd name="connsiteY231" fmla="*/ 19009 h 1476000"/>
              <a:gd name="connsiteX232" fmla="*/ 637923 w 1476951"/>
              <a:gd name="connsiteY232" fmla="*/ 19568 h 1476000"/>
              <a:gd name="connsiteX233" fmla="*/ 620591 w 1476951"/>
              <a:gd name="connsiteY233" fmla="*/ 21246 h 1476000"/>
              <a:gd name="connsiteX234" fmla="*/ 592636 w 1476951"/>
              <a:gd name="connsiteY234" fmla="*/ 25159 h 1476000"/>
              <a:gd name="connsiteX235" fmla="*/ 585369 w 1476951"/>
              <a:gd name="connsiteY235" fmla="*/ 20686 h 1476000"/>
              <a:gd name="connsiteX236" fmla="*/ 749182 w 1476951"/>
              <a:gd name="connsiteY236"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476951" h="1476000">
                <a:moveTo>
                  <a:pt x="435532" y="1435186"/>
                </a:moveTo>
                <a:cubicBezTo>
                  <a:pt x="443918" y="1437981"/>
                  <a:pt x="452305" y="1440777"/>
                  <a:pt x="461809" y="1445250"/>
                </a:cubicBezTo>
                <a:cubicBezTo>
                  <a:pt x="471873" y="1448604"/>
                  <a:pt x="482496" y="1453636"/>
                  <a:pt x="497032" y="1459786"/>
                </a:cubicBezTo>
                <a:cubicBezTo>
                  <a:pt x="491441" y="1458668"/>
                  <a:pt x="485850" y="1457550"/>
                  <a:pt x="480260" y="1456991"/>
                </a:cubicBezTo>
                <a:cubicBezTo>
                  <a:pt x="474669" y="1455314"/>
                  <a:pt x="469078" y="1452518"/>
                  <a:pt x="461809" y="1449163"/>
                </a:cubicBezTo>
                <a:cubicBezTo>
                  <a:pt x="454541" y="1444691"/>
                  <a:pt x="446155" y="1439659"/>
                  <a:pt x="435532" y="1435186"/>
                </a:cubicBezTo>
                <a:close/>
                <a:moveTo>
                  <a:pt x="369000" y="1376971"/>
                </a:moveTo>
                <a:cubicBezTo>
                  <a:pt x="370118" y="1377321"/>
                  <a:pt x="372075" y="1378439"/>
                  <a:pt x="375150" y="1380395"/>
                </a:cubicBezTo>
                <a:cubicBezTo>
                  <a:pt x="388009" y="1386546"/>
                  <a:pt x="393041" y="1390459"/>
                  <a:pt x="396395" y="1393814"/>
                </a:cubicBezTo>
                <a:cubicBezTo>
                  <a:pt x="400309" y="1397168"/>
                  <a:pt x="401986" y="1400523"/>
                  <a:pt x="409814" y="1405555"/>
                </a:cubicBezTo>
                <a:cubicBezTo>
                  <a:pt x="404223" y="1404437"/>
                  <a:pt x="389127" y="1394373"/>
                  <a:pt x="378504" y="1387104"/>
                </a:cubicBezTo>
                <a:cubicBezTo>
                  <a:pt x="372914" y="1383191"/>
                  <a:pt x="369000" y="1379837"/>
                  <a:pt x="367882" y="1378159"/>
                </a:cubicBezTo>
                <a:cubicBezTo>
                  <a:pt x="367603" y="1377041"/>
                  <a:pt x="367882" y="1376622"/>
                  <a:pt x="369000" y="1376971"/>
                </a:cubicBezTo>
                <a:close/>
                <a:moveTo>
                  <a:pt x="318123" y="1356355"/>
                </a:moveTo>
                <a:lnTo>
                  <a:pt x="337691" y="1370332"/>
                </a:lnTo>
                <a:lnTo>
                  <a:pt x="357818" y="1383191"/>
                </a:lnTo>
                <a:cubicBezTo>
                  <a:pt x="370118" y="1392137"/>
                  <a:pt x="372914" y="1394373"/>
                  <a:pt x="371237" y="1393814"/>
                </a:cubicBezTo>
                <a:cubicBezTo>
                  <a:pt x="369000" y="1393814"/>
                  <a:pt x="362291" y="1390459"/>
                  <a:pt x="355582" y="1387104"/>
                </a:cubicBezTo>
                <a:cubicBezTo>
                  <a:pt x="342723" y="1380955"/>
                  <a:pt x="330982" y="1374804"/>
                  <a:pt x="361173" y="1394932"/>
                </a:cubicBezTo>
                <a:lnTo>
                  <a:pt x="343282" y="1383750"/>
                </a:lnTo>
                <a:lnTo>
                  <a:pt x="334337" y="1378159"/>
                </a:lnTo>
                <a:lnTo>
                  <a:pt x="325391" y="1372568"/>
                </a:lnTo>
                <a:close/>
                <a:moveTo>
                  <a:pt x="153675" y="1210202"/>
                </a:moveTo>
                <a:lnTo>
                  <a:pt x="162696" y="1222732"/>
                </a:lnTo>
                <a:cubicBezTo>
                  <a:pt x="158783" y="1218259"/>
                  <a:pt x="156441" y="1215289"/>
                  <a:pt x="155078" y="1213262"/>
                </a:cubicBezTo>
                <a:close/>
                <a:moveTo>
                  <a:pt x="128015" y="1117684"/>
                </a:moveTo>
                <a:cubicBezTo>
                  <a:pt x="129745" y="1118077"/>
                  <a:pt x="133204" y="1124052"/>
                  <a:pt x="136978" y="1131600"/>
                </a:cubicBezTo>
                <a:cubicBezTo>
                  <a:pt x="142569" y="1141104"/>
                  <a:pt x="148718" y="1152845"/>
                  <a:pt x="152073" y="1157877"/>
                </a:cubicBezTo>
                <a:cubicBezTo>
                  <a:pt x="155427" y="1165145"/>
                  <a:pt x="159900" y="1171854"/>
                  <a:pt x="163814" y="1179123"/>
                </a:cubicBezTo>
                <a:cubicBezTo>
                  <a:pt x="160460" y="1174650"/>
                  <a:pt x="156546" y="1169618"/>
                  <a:pt x="152632" y="1165145"/>
                </a:cubicBezTo>
                <a:cubicBezTo>
                  <a:pt x="148718" y="1160114"/>
                  <a:pt x="145364" y="1154523"/>
                  <a:pt x="142009" y="1149491"/>
                </a:cubicBezTo>
                <a:cubicBezTo>
                  <a:pt x="138655" y="1144459"/>
                  <a:pt x="135300" y="1138868"/>
                  <a:pt x="132505" y="1133836"/>
                </a:cubicBezTo>
                <a:cubicBezTo>
                  <a:pt x="130827" y="1128804"/>
                  <a:pt x="128591" y="1123772"/>
                  <a:pt x="126914" y="1119300"/>
                </a:cubicBezTo>
                <a:cubicBezTo>
                  <a:pt x="127054" y="1118042"/>
                  <a:pt x="127438" y="1117553"/>
                  <a:pt x="128015" y="1117684"/>
                </a:cubicBezTo>
                <a:close/>
                <a:moveTo>
                  <a:pt x="88896" y="1079046"/>
                </a:moveTo>
                <a:cubicBezTo>
                  <a:pt x="93927" y="1087991"/>
                  <a:pt x="100078" y="1100291"/>
                  <a:pt x="106787" y="1113709"/>
                </a:cubicBezTo>
                <a:cubicBezTo>
                  <a:pt x="114055" y="1126568"/>
                  <a:pt x="121323" y="1141104"/>
                  <a:pt x="128591" y="1153964"/>
                </a:cubicBezTo>
                <a:cubicBezTo>
                  <a:pt x="132505" y="1160673"/>
                  <a:pt x="135860" y="1166823"/>
                  <a:pt x="138655" y="1172414"/>
                </a:cubicBezTo>
                <a:cubicBezTo>
                  <a:pt x="142009" y="1178004"/>
                  <a:pt x="144805" y="1183037"/>
                  <a:pt x="147041" y="1188068"/>
                </a:cubicBezTo>
                <a:cubicBezTo>
                  <a:pt x="151514" y="1197014"/>
                  <a:pt x="154309" y="1203723"/>
                  <a:pt x="153191" y="1205400"/>
                </a:cubicBezTo>
                <a:cubicBezTo>
                  <a:pt x="154869" y="1208196"/>
                  <a:pt x="153331" y="1208056"/>
                  <a:pt x="153331" y="1209454"/>
                </a:cubicBezTo>
                <a:lnTo>
                  <a:pt x="153675" y="1210202"/>
                </a:lnTo>
                <a:lnTo>
                  <a:pt x="152632" y="1208755"/>
                </a:lnTo>
                <a:cubicBezTo>
                  <a:pt x="149278" y="1203164"/>
                  <a:pt x="144805" y="1197014"/>
                  <a:pt x="140891" y="1190304"/>
                </a:cubicBezTo>
                <a:cubicBezTo>
                  <a:pt x="131946" y="1177446"/>
                  <a:pt x="123560" y="1161791"/>
                  <a:pt x="115173" y="1147255"/>
                </a:cubicBezTo>
                <a:cubicBezTo>
                  <a:pt x="111260" y="1139986"/>
                  <a:pt x="107346" y="1132159"/>
                  <a:pt x="103991" y="1125450"/>
                </a:cubicBezTo>
                <a:cubicBezTo>
                  <a:pt x="100636" y="1118182"/>
                  <a:pt x="97841" y="1112032"/>
                  <a:pt x="95605" y="1105882"/>
                </a:cubicBezTo>
                <a:cubicBezTo>
                  <a:pt x="91132" y="1093023"/>
                  <a:pt x="88336" y="1083518"/>
                  <a:pt x="88896" y="1079046"/>
                </a:cubicBezTo>
                <a:close/>
                <a:moveTo>
                  <a:pt x="7827" y="672027"/>
                </a:moveTo>
                <a:cubicBezTo>
                  <a:pt x="4473" y="705013"/>
                  <a:pt x="4473" y="725700"/>
                  <a:pt x="5591" y="740237"/>
                </a:cubicBezTo>
                <a:cubicBezTo>
                  <a:pt x="6150" y="747504"/>
                  <a:pt x="6709" y="753095"/>
                  <a:pt x="7827" y="758127"/>
                </a:cubicBezTo>
                <a:cubicBezTo>
                  <a:pt x="8386" y="763159"/>
                  <a:pt x="10064" y="767073"/>
                  <a:pt x="10623" y="770986"/>
                </a:cubicBezTo>
                <a:cubicBezTo>
                  <a:pt x="15095" y="786641"/>
                  <a:pt x="16773" y="801737"/>
                  <a:pt x="24041" y="863795"/>
                </a:cubicBezTo>
                <a:cubicBezTo>
                  <a:pt x="22364" y="859882"/>
                  <a:pt x="20686" y="861000"/>
                  <a:pt x="20127" y="865473"/>
                </a:cubicBezTo>
                <a:cubicBezTo>
                  <a:pt x="19009" y="869946"/>
                  <a:pt x="19568" y="877213"/>
                  <a:pt x="20127" y="886718"/>
                </a:cubicBezTo>
                <a:cubicBezTo>
                  <a:pt x="21246" y="905727"/>
                  <a:pt x="25718" y="931446"/>
                  <a:pt x="30750" y="952132"/>
                </a:cubicBezTo>
                <a:cubicBezTo>
                  <a:pt x="44168" y="990709"/>
                  <a:pt x="59264" y="1037673"/>
                  <a:pt x="74359" y="1070100"/>
                </a:cubicBezTo>
                <a:cubicBezTo>
                  <a:pt x="83304" y="1093023"/>
                  <a:pt x="75477" y="1093023"/>
                  <a:pt x="55909" y="1048855"/>
                </a:cubicBezTo>
                <a:cubicBezTo>
                  <a:pt x="51995" y="1034318"/>
                  <a:pt x="46404" y="1019782"/>
                  <a:pt x="42491" y="1004686"/>
                </a:cubicBezTo>
                <a:cubicBezTo>
                  <a:pt x="40255" y="996859"/>
                  <a:pt x="38018" y="989591"/>
                  <a:pt x="35782" y="981764"/>
                </a:cubicBezTo>
                <a:cubicBezTo>
                  <a:pt x="33546" y="973937"/>
                  <a:pt x="31309" y="966109"/>
                  <a:pt x="29632" y="958282"/>
                </a:cubicBezTo>
                <a:cubicBezTo>
                  <a:pt x="28513" y="954368"/>
                  <a:pt x="27395" y="950455"/>
                  <a:pt x="26277" y="946541"/>
                </a:cubicBezTo>
                <a:cubicBezTo>
                  <a:pt x="25159" y="942627"/>
                  <a:pt x="24600" y="938713"/>
                  <a:pt x="23482" y="934800"/>
                </a:cubicBezTo>
                <a:cubicBezTo>
                  <a:pt x="21246" y="926973"/>
                  <a:pt x="19568" y="918586"/>
                  <a:pt x="17332" y="910759"/>
                </a:cubicBezTo>
                <a:cubicBezTo>
                  <a:pt x="15655" y="902373"/>
                  <a:pt x="13977" y="894546"/>
                  <a:pt x="12300" y="886159"/>
                </a:cubicBezTo>
                <a:cubicBezTo>
                  <a:pt x="11741" y="882246"/>
                  <a:pt x="10623" y="877773"/>
                  <a:pt x="10064" y="873859"/>
                </a:cubicBezTo>
                <a:lnTo>
                  <a:pt x="8386" y="861559"/>
                </a:lnTo>
                <a:cubicBezTo>
                  <a:pt x="7268" y="853173"/>
                  <a:pt x="6150" y="844786"/>
                  <a:pt x="4473" y="836959"/>
                </a:cubicBezTo>
                <a:cubicBezTo>
                  <a:pt x="3913" y="828573"/>
                  <a:pt x="2795" y="820186"/>
                  <a:pt x="2236" y="812359"/>
                </a:cubicBezTo>
                <a:cubicBezTo>
                  <a:pt x="1677" y="808446"/>
                  <a:pt x="1677" y="803973"/>
                  <a:pt x="1118" y="800059"/>
                </a:cubicBezTo>
                <a:cubicBezTo>
                  <a:pt x="1118" y="796146"/>
                  <a:pt x="559" y="791673"/>
                  <a:pt x="559" y="787759"/>
                </a:cubicBezTo>
                <a:cubicBezTo>
                  <a:pt x="559" y="779373"/>
                  <a:pt x="0" y="771546"/>
                  <a:pt x="0" y="763718"/>
                </a:cubicBezTo>
                <a:cubicBezTo>
                  <a:pt x="0" y="755891"/>
                  <a:pt x="559" y="748064"/>
                  <a:pt x="559" y="740237"/>
                </a:cubicBezTo>
                <a:cubicBezTo>
                  <a:pt x="1118" y="732409"/>
                  <a:pt x="1118" y="724582"/>
                  <a:pt x="2236" y="717313"/>
                </a:cubicBezTo>
                <a:cubicBezTo>
                  <a:pt x="3355" y="709486"/>
                  <a:pt x="3913" y="702218"/>
                  <a:pt x="5032" y="694950"/>
                </a:cubicBezTo>
                <a:cubicBezTo>
                  <a:pt x="5591" y="691037"/>
                  <a:pt x="6150" y="687682"/>
                  <a:pt x="6709" y="684327"/>
                </a:cubicBezTo>
                <a:cubicBezTo>
                  <a:pt x="6150" y="678737"/>
                  <a:pt x="7268" y="675382"/>
                  <a:pt x="7827" y="672027"/>
                </a:cubicBezTo>
                <a:close/>
                <a:moveTo>
                  <a:pt x="530018" y="39695"/>
                </a:moveTo>
                <a:cubicBezTo>
                  <a:pt x="533373" y="40813"/>
                  <a:pt x="529459" y="43050"/>
                  <a:pt x="515482" y="50318"/>
                </a:cubicBezTo>
                <a:cubicBezTo>
                  <a:pt x="507095" y="53672"/>
                  <a:pt x="497032" y="56468"/>
                  <a:pt x="486968" y="60381"/>
                </a:cubicBezTo>
                <a:cubicBezTo>
                  <a:pt x="476904" y="64295"/>
                  <a:pt x="466841" y="67650"/>
                  <a:pt x="457895" y="71004"/>
                </a:cubicBezTo>
                <a:cubicBezTo>
                  <a:pt x="440564" y="77713"/>
                  <a:pt x="428264" y="81068"/>
                  <a:pt x="431618" y="76595"/>
                </a:cubicBezTo>
                <a:lnTo>
                  <a:pt x="423791" y="76595"/>
                </a:lnTo>
                <a:cubicBezTo>
                  <a:pt x="431059" y="73799"/>
                  <a:pt x="443359" y="67650"/>
                  <a:pt x="457895" y="62059"/>
                </a:cubicBezTo>
                <a:cubicBezTo>
                  <a:pt x="465164" y="59263"/>
                  <a:pt x="472432" y="56468"/>
                  <a:pt x="480259" y="53672"/>
                </a:cubicBezTo>
                <a:cubicBezTo>
                  <a:pt x="484173" y="52554"/>
                  <a:pt x="487527" y="50877"/>
                  <a:pt x="491441" y="49759"/>
                </a:cubicBezTo>
                <a:cubicBezTo>
                  <a:pt x="495355" y="48641"/>
                  <a:pt x="498709" y="47522"/>
                  <a:pt x="502064" y="46404"/>
                </a:cubicBezTo>
                <a:cubicBezTo>
                  <a:pt x="515482" y="42490"/>
                  <a:pt x="526104" y="39695"/>
                  <a:pt x="530018" y="39695"/>
                </a:cubicBezTo>
                <a:close/>
                <a:moveTo>
                  <a:pt x="949896" y="32986"/>
                </a:moveTo>
                <a:cubicBezTo>
                  <a:pt x="959400" y="35222"/>
                  <a:pt x="969464" y="36899"/>
                  <a:pt x="978969" y="39136"/>
                </a:cubicBezTo>
                <a:lnTo>
                  <a:pt x="1008041" y="46963"/>
                </a:lnTo>
                <a:cubicBezTo>
                  <a:pt x="1011955" y="49199"/>
                  <a:pt x="1015869" y="51995"/>
                  <a:pt x="1019782" y="54232"/>
                </a:cubicBezTo>
                <a:cubicBezTo>
                  <a:pt x="1011396" y="51436"/>
                  <a:pt x="999655" y="49199"/>
                  <a:pt x="987355" y="45286"/>
                </a:cubicBezTo>
                <a:cubicBezTo>
                  <a:pt x="975055" y="41372"/>
                  <a:pt x="961636" y="37459"/>
                  <a:pt x="949896" y="32986"/>
                </a:cubicBezTo>
                <a:close/>
                <a:moveTo>
                  <a:pt x="760364" y="18450"/>
                </a:moveTo>
                <a:cubicBezTo>
                  <a:pt x="770427" y="19009"/>
                  <a:pt x="781609" y="19009"/>
                  <a:pt x="792232" y="19568"/>
                </a:cubicBezTo>
                <a:cubicBezTo>
                  <a:pt x="803413" y="20127"/>
                  <a:pt x="814036" y="21246"/>
                  <a:pt x="824100" y="21804"/>
                </a:cubicBezTo>
                <a:cubicBezTo>
                  <a:pt x="844786" y="24041"/>
                  <a:pt x="862677" y="26277"/>
                  <a:pt x="874418" y="27395"/>
                </a:cubicBezTo>
                <a:cubicBezTo>
                  <a:pt x="927532" y="35782"/>
                  <a:pt x="984000" y="51436"/>
                  <a:pt x="1034877" y="72682"/>
                </a:cubicBezTo>
                <a:cubicBezTo>
                  <a:pt x="1085755" y="93927"/>
                  <a:pt x="1130482" y="119646"/>
                  <a:pt x="1162350" y="143127"/>
                </a:cubicBezTo>
                <a:cubicBezTo>
                  <a:pt x="1171295" y="148718"/>
                  <a:pt x="1180800" y="155427"/>
                  <a:pt x="1190304" y="161577"/>
                </a:cubicBezTo>
                <a:cubicBezTo>
                  <a:pt x="1199809" y="167727"/>
                  <a:pt x="1208195" y="173877"/>
                  <a:pt x="1214904" y="177791"/>
                </a:cubicBezTo>
                <a:cubicBezTo>
                  <a:pt x="1227764" y="186177"/>
                  <a:pt x="1231677" y="187295"/>
                  <a:pt x="1213227" y="171082"/>
                </a:cubicBezTo>
                <a:cubicBezTo>
                  <a:pt x="1237268" y="189532"/>
                  <a:pt x="1256277" y="210777"/>
                  <a:pt x="1274168" y="230904"/>
                </a:cubicBezTo>
                <a:cubicBezTo>
                  <a:pt x="1283113" y="240968"/>
                  <a:pt x="1292059" y="251032"/>
                  <a:pt x="1301004" y="259977"/>
                </a:cubicBezTo>
                <a:cubicBezTo>
                  <a:pt x="1309950" y="269482"/>
                  <a:pt x="1319454" y="278427"/>
                  <a:pt x="1329518" y="286255"/>
                </a:cubicBezTo>
                <a:cubicBezTo>
                  <a:pt x="1319454" y="273395"/>
                  <a:pt x="1311068" y="263332"/>
                  <a:pt x="1304918" y="255504"/>
                </a:cubicBezTo>
                <a:cubicBezTo>
                  <a:pt x="1298209" y="247677"/>
                  <a:pt x="1293177" y="242086"/>
                  <a:pt x="1288704" y="236495"/>
                </a:cubicBezTo>
                <a:cubicBezTo>
                  <a:pt x="1286468" y="233700"/>
                  <a:pt x="1284231" y="231464"/>
                  <a:pt x="1281995" y="228668"/>
                </a:cubicBezTo>
                <a:cubicBezTo>
                  <a:pt x="1279759" y="225873"/>
                  <a:pt x="1277522" y="223636"/>
                  <a:pt x="1275286" y="220841"/>
                </a:cubicBezTo>
                <a:cubicBezTo>
                  <a:pt x="1270813" y="215809"/>
                  <a:pt x="1265222" y="209659"/>
                  <a:pt x="1257395" y="201832"/>
                </a:cubicBezTo>
                <a:cubicBezTo>
                  <a:pt x="1295973" y="229227"/>
                  <a:pt x="1332873" y="268364"/>
                  <a:pt x="1363623" y="310855"/>
                </a:cubicBezTo>
                <a:cubicBezTo>
                  <a:pt x="1394373" y="353346"/>
                  <a:pt x="1418413" y="398632"/>
                  <a:pt x="1436864" y="437209"/>
                </a:cubicBezTo>
                <a:cubicBezTo>
                  <a:pt x="1437422" y="436650"/>
                  <a:pt x="1439100" y="440004"/>
                  <a:pt x="1444691" y="441123"/>
                </a:cubicBezTo>
                <a:cubicBezTo>
                  <a:pt x="1451400" y="460691"/>
                  <a:pt x="1456432" y="480259"/>
                  <a:pt x="1461464" y="499268"/>
                </a:cubicBezTo>
                <a:cubicBezTo>
                  <a:pt x="1465936" y="518277"/>
                  <a:pt x="1469850" y="536168"/>
                  <a:pt x="1472086" y="554059"/>
                </a:cubicBezTo>
                <a:lnTo>
                  <a:pt x="1476951" y="602707"/>
                </a:lnTo>
                <a:lnTo>
                  <a:pt x="1476951" y="659123"/>
                </a:lnTo>
                <a:lnTo>
                  <a:pt x="1474882" y="687682"/>
                </a:lnTo>
                <a:cubicBezTo>
                  <a:pt x="1473205" y="699423"/>
                  <a:pt x="1471527" y="710046"/>
                  <a:pt x="1469850" y="718991"/>
                </a:cubicBezTo>
                <a:lnTo>
                  <a:pt x="1464695" y="735783"/>
                </a:lnTo>
                <a:lnTo>
                  <a:pt x="1465936" y="760364"/>
                </a:lnTo>
                <a:cubicBezTo>
                  <a:pt x="1465936" y="982684"/>
                  <a:pt x="1364559" y="1181326"/>
                  <a:pt x="1205511" y="1312584"/>
                </a:cubicBezTo>
                <a:lnTo>
                  <a:pt x="1203721" y="1313923"/>
                </a:lnTo>
                <a:lnTo>
                  <a:pt x="1202605" y="1314982"/>
                </a:lnTo>
                <a:cubicBezTo>
                  <a:pt x="1162909" y="1348527"/>
                  <a:pt x="1120418" y="1378159"/>
                  <a:pt x="1077368" y="1403318"/>
                </a:cubicBezTo>
                <a:cubicBezTo>
                  <a:pt x="1073175" y="1403318"/>
                  <a:pt x="1058918" y="1408350"/>
                  <a:pt x="1047247" y="1412054"/>
                </a:cubicBezTo>
                <a:lnTo>
                  <a:pt x="1041832" y="1413512"/>
                </a:lnTo>
                <a:lnTo>
                  <a:pt x="1028858" y="1419762"/>
                </a:lnTo>
                <a:cubicBezTo>
                  <a:pt x="943241" y="1455975"/>
                  <a:pt x="849109" y="1476000"/>
                  <a:pt x="750300" y="1476000"/>
                </a:cubicBezTo>
                <a:cubicBezTo>
                  <a:pt x="676194" y="1476000"/>
                  <a:pt x="604718" y="1464736"/>
                  <a:pt x="537492" y="1443826"/>
                </a:cubicBezTo>
                <a:lnTo>
                  <a:pt x="487883" y="1425670"/>
                </a:lnTo>
                <a:lnTo>
                  <a:pt x="481937" y="1424004"/>
                </a:lnTo>
                <a:cubicBezTo>
                  <a:pt x="476346" y="1422327"/>
                  <a:pt x="469637" y="1420091"/>
                  <a:pt x="462369" y="1416737"/>
                </a:cubicBezTo>
                <a:cubicBezTo>
                  <a:pt x="433296" y="1406114"/>
                  <a:pt x="398073" y="1385986"/>
                  <a:pt x="380182" y="1378159"/>
                </a:cubicBezTo>
                <a:cubicBezTo>
                  <a:pt x="372914" y="1372568"/>
                  <a:pt x="364527" y="1365859"/>
                  <a:pt x="354464" y="1359150"/>
                </a:cubicBezTo>
                <a:cubicBezTo>
                  <a:pt x="344960" y="1352441"/>
                  <a:pt x="334896" y="1344614"/>
                  <a:pt x="324273" y="1337346"/>
                </a:cubicBezTo>
                <a:cubicBezTo>
                  <a:pt x="313650" y="1329518"/>
                  <a:pt x="303587" y="1321132"/>
                  <a:pt x="292964" y="1313304"/>
                </a:cubicBezTo>
                <a:cubicBezTo>
                  <a:pt x="282900" y="1304918"/>
                  <a:pt x="273396" y="1297091"/>
                  <a:pt x="265009" y="1289264"/>
                </a:cubicBezTo>
                <a:cubicBezTo>
                  <a:pt x="259978" y="1287027"/>
                  <a:pt x="238732" y="1268018"/>
                  <a:pt x="241527" y="1274727"/>
                </a:cubicBezTo>
                <a:cubicBezTo>
                  <a:pt x="254387" y="1285909"/>
                  <a:pt x="262773" y="1294855"/>
                  <a:pt x="271160" y="1302682"/>
                </a:cubicBezTo>
                <a:cubicBezTo>
                  <a:pt x="279546" y="1311068"/>
                  <a:pt x="287932" y="1319455"/>
                  <a:pt x="301909" y="1330637"/>
                </a:cubicBezTo>
                <a:cubicBezTo>
                  <a:pt x="297996" y="1330077"/>
                  <a:pt x="291846" y="1326723"/>
                  <a:pt x="285137" y="1321691"/>
                </a:cubicBezTo>
                <a:cubicBezTo>
                  <a:pt x="278427" y="1316100"/>
                  <a:pt x="270600" y="1308832"/>
                  <a:pt x="261655" y="1300446"/>
                </a:cubicBezTo>
                <a:cubicBezTo>
                  <a:pt x="253269" y="1292059"/>
                  <a:pt x="244323" y="1281995"/>
                  <a:pt x="235378" y="1272491"/>
                </a:cubicBezTo>
                <a:cubicBezTo>
                  <a:pt x="230905" y="1267459"/>
                  <a:pt x="226432" y="1262427"/>
                  <a:pt x="221960" y="1257395"/>
                </a:cubicBezTo>
                <a:cubicBezTo>
                  <a:pt x="217487" y="1252364"/>
                  <a:pt x="213014" y="1247332"/>
                  <a:pt x="208541" y="1242300"/>
                </a:cubicBezTo>
                <a:cubicBezTo>
                  <a:pt x="215809" y="1248450"/>
                  <a:pt x="223078" y="1253482"/>
                  <a:pt x="230346" y="1259073"/>
                </a:cubicBezTo>
                <a:cubicBezTo>
                  <a:pt x="215250" y="1243418"/>
                  <a:pt x="200854" y="1225667"/>
                  <a:pt x="187436" y="1206798"/>
                </a:cubicBezTo>
                <a:lnTo>
                  <a:pt x="166047" y="1172738"/>
                </a:lnTo>
                <a:lnTo>
                  <a:pt x="156883" y="1160483"/>
                </a:lnTo>
                <a:cubicBezTo>
                  <a:pt x="144023" y="1141447"/>
                  <a:pt x="132054" y="1121758"/>
                  <a:pt x="121037" y="1101479"/>
                </a:cubicBezTo>
                <a:lnTo>
                  <a:pt x="94429" y="1046242"/>
                </a:lnTo>
                <a:lnTo>
                  <a:pt x="110700" y="1096377"/>
                </a:lnTo>
                <a:cubicBezTo>
                  <a:pt x="86100" y="1053886"/>
                  <a:pt x="67650" y="1002450"/>
                  <a:pt x="55350" y="952691"/>
                </a:cubicBezTo>
                <a:cubicBezTo>
                  <a:pt x="42491" y="902932"/>
                  <a:pt x="36341" y="855409"/>
                  <a:pt x="28514" y="820186"/>
                </a:cubicBezTo>
                <a:cubicBezTo>
                  <a:pt x="28514" y="836400"/>
                  <a:pt x="31309" y="855409"/>
                  <a:pt x="33546" y="874418"/>
                </a:cubicBezTo>
                <a:cubicBezTo>
                  <a:pt x="35223" y="883923"/>
                  <a:pt x="36900" y="893427"/>
                  <a:pt x="38578" y="902932"/>
                </a:cubicBezTo>
                <a:cubicBezTo>
                  <a:pt x="40255" y="912437"/>
                  <a:pt x="42491" y="921382"/>
                  <a:pt x="44727" y="929768"/>
                </a:cubicBezTo>
                <a:cubicBezTo>
                  <a:pt x="52555" y="963873"/>
                  <a:pt x="60382" y="989591"/>
                  <a:pt x="54791" y="990709"/>
                </a:cubicBezTo>
                <a:cubicBezTo>
                  <a:pt x="53114" y="990150"/>
                  <a:pt x="50318" y="985677"/>
                  <a:pt x="46964" y="977850"/>
                </a:cubicBezTo>
                <a:cubicBezTo>
                  <a:pt x="44169" y="970023"/>
                  <a:pt x="40255" y="959400"/>
                  <a:pt x="36900" y="947659"/>
                </a:cubicBezTo>
                <a:cubicBezTo>
                  <a:pt x="34105" y="935918"/>
                  <a:pt x="31309" y="923059"/>
                  <a:pt x="28514" y="910759"/>
                </a:cubicBezTo>
                <a:cubicBezTo>
                  <a:pt x="29632" y="895104"/>
                  <a:pt x="27955" y="883923"/>
                  <a:pt x="26836" y="874418"/>
                </a:cubicBezTo>
                <a:cubicBezTo>
                  <a:pt x="23482" y="834723"/>
                  <a:pt x="21246" y="797823"/>
                  <a:pt x="20687" y="762600"/>
                </a:cubicBezTo>
                <a:cubicBezTo>
                  <a:pt x="20687" y="753655"/>
                  <a:pt x="20687" y="744709"/>
                  <a:pt x="20687" y="736323"/>
                </a:cubicBezTo>
                <a:cubicBezTo>
                  <a:pt x="20687" y="731850"/>
                  <a:pt x="20687" y="727377"/>
                  <a:pt x="20687" y="723464"/>
                </a:cubicBezTo>
                <a:cubicBezTo>
                  <a:pt x="20687" y="718991"/>
                  <a:pt x="21246" y="715077"/>
                  <a:pt x="21246" y="710604"/>
                </a:cubicBezTo>
                <a:cubicBezTo>
                  <a:pt x="21805" y="702218"/>
                  <a:pt x="21805" y="693273"/>
                  <a:pt x="22364" y="684886"/>
                </a:cubicBezTo>
                <a:cubicBezTo>
                  <a:pt x="22923" y="676500"/>
                  <a:pt x="24041" y="668113"/>
                  <a:pt x="24600" y="659727"/>
                </a:cubicBezTo>
                <a:cubicBezTo>
                  <a:pt x="25160" y="655813"/>
                  <a:pt x="25160" y="651341"/>
                  <a:pt x="25718" y="647427"/>
                </a:cubicBezTo>
                <a:lnTo>
                  <a:pt x="27396" y="635127"/>
                </a:lnTo>
                <a:cubicBezTo>
                  <a:pt x="28514" y="626741"/>
                  <a:pt x="29632" y="618355"/>
                  <a:pt x="31309" y="610527"/>
                </a:cubicBezTo>
                <a:cubicBezTo>
                  <a:pt x="34664" y="594313"/>
                  <a:pt x="38018" y="578100"/>
                  <a:pt x="42491" y="561886"/>
                </a:cubicBezTo>
                <a:cubicBezTo>
                  <a:pt x="51996" y="529459"/>
                  <a:pt x="64855" y="498709"/>
                  <a:pt x="82187" y="469077"/>
                </a:cubicBezTo>
                <a:cubicBezTo>
                  <a:pt x="84144" y="474668"/>
                  <a:pt x="91272" y="469497"/>
                  <a:pt x="101755" y="458175"/>
                </a:cubicBezTo>
                <a:lnTo>
                  <a:pt x="102967" y="456761"/>
                </a:lnTo>
                <a:lnTo>
                  <a:pt x="121037" y="419249"/>
                </a:lnTo>
                <a:lnTo>
                  <a:pt x="151870" y="372234"/>
                </a:lnTo>
                <a:lnTo>
                  <a:pt x="147600" y="376827"/>
                </a:lnTo>
                <a:cubicBezTo>
                  <a:pt x="141450" y="382977"/>
                  <a:pt x="136418" y="388568"/>
                  <a:pt x="135859" y="386332"/>
                </a:cubicBezTo>
                <a:cubicBezTo>
                  <a:pt x="135859" y="384095"/>
                  <a:pt x="140332" y="374032"/>
                  <a:pt x="154309" y="350550"/>
                </a:cubicBezTo>
                <a:cubicBezTo>
                  <a:pt x="141450" y="372913"/>
                  <a:pt x="131946" y="384655"/>
                  <a:pt x="125237" y="393600"/>
                </a:cubicBezTo>
                <a:cubicBezTo>
                  <a:pt x="118527" y="401986"/>
                  <a:pt x="113495" y="407018"/>
                  <a:pt x="110141" y="414846"/>
                </a:cubicBezTo>
                <a:cubicBezTo>
                  <a:pt x="107346" y="412609"/>
                  <a:pt x="114055" y="398632"/>
                  <a:pt x="123559" y="380182"/>
                </a:cubicBezTo>
                <a:cubicBezTo>
                  <a:pt x="128591" y="371237"/>
                  <a:pt x="134741" y="361173"/>
                  <a:pt x="140891" y="350550"/>
                </a:cubicBezTo>
                <a:cubicBezTo>
                  <a:pt x="147600" y="340486"/>
                  <a:pt x="154868" y="330423"/>
                  <a:pt x="161018" y="320918"/>
                </a:cubicBezTo>
                <a:cubicBezTo>
                  <a:pt x="174437" y="302468"/>
                  <a:pt x="185618" y="286813"/>
                  <a:pt x="188973" y="281782"/>
                </a:cubicBezTo>
                <a:cubicBezTo>
                  <a:pt x="190091" y="278986"/>
                  <a:pt x="189532" y="278986"/>
                  <a:pt x="185618" y="281782"/>
                </a:cubicBezTo>
                <a:cubicBezTo>
                  <a:pt x="183382" y="282900"/>
                  <a:pt x="180586" y="285137"/>
                  <a:pt x="177232" y="288491"/>
                </a:cubicBezTo>
                <a:cubicBezTo>
                  <a:pt x="173877" y="291846"/>
                  <a:pt x="169404" y="295759"/>
                  <a:pt x="164373" y="301350"/>
                </a:cubicBezTo>
                <a:cubicBezTo>
                  <a:pt x="139773" y="325950"/>
                  <a:pt x="117968" y="360613"/>
                  <a:pt x="101195" y="393600"/>
                </a:cubicBezTo>
                <a:cubicBezTo>
                  <a:pt x="96723" y="401986"/>
                  <a:pt x="92809" y="410373"/>
                  <a:pt x="88895" y="418200"/>
                </a:cubicBezTo>
                <a:cubicBezTo>
                  <a:pt x="84982" y="426586"/>
                  <a:pt x="81068" y="433855"/>
                  <a:pt x="77713" y="441123"/>
                </a:cubicBezTo>
                <a:cubicBezTo>
                  <a:pt x="71564" y="455659"/>
                  <a:pt x="64295" y="467959"/>
                  <a:pt x="58704" y="478023"/>
                </a:cubicBezTo>
                <a:cubicBezTo>
                  <a:pt x="52555" y="484732"/>
                  <a:pt x="51436" y="480818"/>
                  <a:pt x="54232" y="470195"/>
                </a:cubicBezTo>
                <a:cubicBezTo>
                  <a:pt x="55350" y="464604"/>
                  <a:pt x="58146" y="457895"/>
                  <a:pt x="60941" y="449509"/>
                </a:cubicBezTo>
                <a:cubicBezTo>
                  <a:pt x="64295" y="441682"/>
                  <a:pt x="67650" y="432177"/>
                  <a:pt x="72682" y="422113"/>
                </a:cubicBezTo>
                <a:cubicBezTo>
                  <a:pt x="81627" y="401986"/>
                  <a:pt x="93927" y="379623"/>
                  <a:pt x="106227" y="359495"/>
                </a:cubicBezTo>
                <a:cubicBezTo>
                  <a:pt x="112937" y="349991"/>
                  <a:pt x="119086" y="339927"/>
                  <a:pt x="125237" y="330982"/>
                </a:cubicBezTo>
                <a:cubicBezTo>
                  <a:pt x="131386" y="322595"/>
                  <a:pt x="136977" y="314209"/>
                  <a:pt x="142009" y="307500"/>
                </a:cubicBezTo>
                <a:cubicBezTo>
                  <a:pt x="146482" y="301350"/>
                  <a:pt x="153191" y="292964"/>
                  <a:pt x="160459" y="284018"/>
                </a:cubicBezTo>
                <a:cubicBezTo>
                  <a:pt x="164373" y="279546"/>
                  <a:pt x="168286" y="275073"/>
                  <a:pt x="172200" y="270600"/>
                </a:cubicBezTo>
                <a:cubicBezTo>
                  <a:pt x="176114" y="266127"/>
                  <a:pt x="180027" y="261655"/>
                  <a:pt x="183941" y="257741"/>
                </a:cubicBezTo>
                <a:cubicBezTo>
                  <a:pt x="191768" y="249355"/>
                  <a:pt x="199037" y="243204"/>
                  <a:pt x="204068" y="238732"/>
                </a:cubicBezTo>
                <a:cubicBezTo>
                  <a:pt x="209100" y="234259"/>
                  <a:pt x="211895" y="233141"/>
                  <a:pt x="211337" y="235936"/>
                </a:cubicBezTo>
                <a:cubicBezTo>
                  <a:pt x="236495" y="205186"/>
                  <a:pt x="264450" y="179468"/>
                  <a:pt x="293523" y="158223"/>
                </a:cubicBezTo>
                <a:cubicBezTo>
                  <a:pt x="300232" y="153191"/>
                  <a:pt x="308059" y="148718"/>
                  <a:pt x="315327" y="143686"/>
                </a:cubicBezTo>
                <a:cubicBezTo>
                  <a:pt x="322595" y="139213"/>
                  <a:pt x="329864" y="134182"/>
                  <a:pt x="337691" y="130268"/>
                </a:cubicBezTo>
                <a:cubicBezTo>
                  <a:pt x="344959" y="126355"/>
                  <a:pt x="352786" y="121882"/>
                  <a:pt x="360055" y="117968"/>
                </a:cubicBezTo>
                <a:cubicBezTo>
                  <a:pt x="367882" y="114055"/>
                  <a:pt x="375150" y="110141"/>
                  <a:pt x="382977" y="106786"/>
                </a:cubicBezTo>
                <a:lnTo>
                  <a:pt x="394159" y="101195"/>
                </a:lnTo>
                <a:lnTo>
                  <a:pt x="405900" y="96164"/>
                </a:lnTo>
                <a:cubicBezTo>
                  <a:pt x="413168" y="92809"/>
                  <a:pt x="420995" y="89455"/>
                  <a:pt x="428823" y="86659"/>
                </a:cubicBezTo>
                <a:cubicBezTo>
                  <a:pt x="444477" y="81068"/>
                  <a:pt x="459573" y="74359"/>
                  <a:pt x="475786" y="69327"/>
                </a:cubicBezTo>
                <a:cubicBezTo>
                  <a:pt x="507655" y="57586"/>
                  <a:pt x="540082" y="47522"/>
                  <a:pt x="574746" y="35782"/>
                </a:cubicBezTo>
                <a:cubicBezTo>
                  <a:pt x="587046" y="34104"/>
                  <a:pt x="596550" y="32427"/>
                  <a:pt x="605495" y="31868"/>
                </a:cubicBezTo>
                <a:cubicBezTo>
                  <a:pt x="614441" y="31309"/>
                  <a:pt x="622268" y="31309"/>
                  <a:pt x="630655" y="30750"/>
                </a:cubicBezTo>
                <a:cubicBezTo>
                  <a:pt x="639041" y="30191"/>
                  <a:pt x="647986" y="30191"/>
                  <a:pt x="658609" y="29632"/>
                </a:cubicBezTo>
                <a:cubicBezTo>
                  <a:pt x="669232" y="29073"/>
                  <a:pt x="682091" y="27955"/>
                  <a:pt x="698304" y="26836"/>
                </a:cubicBezTo>
                <a:cubicBezTo>
                  <a:pt x="692713" y="24600"/>
                  <a:pt x="697746" y="22364"/>
                  <a:pt x="709486" y="20686"/>
                </a:cubicBezTo>
                <a:cubicBezTo>
                  <a:pt x="715636" y="20127"/>
                  <a:pt x="723464" y="19568"/>
                  <a:pt x="731850" y="19009"/>
                </a:cubicBezTo>
                <a:cubicBezTo>
                  <a:pt x="740236" y="18450"/>
                  <a:pt x="750300" y="17891"/>
                  <a:pt x="760364" y="18450"/>
                </a:cubicBezTo>
                <a:close/>
                <a:moveTo>
                  <a:pt x="749182" y="0"/>
                </a:moveTo>
                <a:cubicBezTo>
                  <a:pt x="807327" y="0"/>
                  <a:pt x="862678" y="8946"/>
                  <a:pt x="901814" y="18450"/>
                </a:cubicBezTo>
                <a:cubicBezTo>
                  <a:pt x="887836" y="17891"/>
                  <a:pt x="873859" y="16773"/>
                  <a:pt x="860441" y="16213"/>
                </a:cubicBezTo>
                <a:cubicBezTo>
                  <a:pt x="844227" y="13977"/>
                  <a:pt x="827455" y="11741"/>
                  <a:pt x="810123" y="11182"/>
                </a:cubicBezTo>
                <a:cubicBezTo>
                  <a:pt x="801736" y="11182"/>
                  <a:pt x="792791" y="10622"/>
                  <a:pt x="784405" y="10622"/>
                </a:cubicBezTo>
                <a:cubicBezTo>
                  <a:pt x="776018" y="11182"/>
                  <a:pt x="767073" y="11182"/>
                  <a:pt x="758687" y="11182"/>
                </a:cubicBezTo>
                <a:cubicBezTo>
                  <a:pt x="750300" y="11182"/>
                  <a:pt x="741355" y="11741"/>
                  <a:pt x="732969" y="12300"/>
                </a:cubicBezTo>
                <a:cubicBezTo>
                  <a:pt x="724023" y="12859"/>
                  <a:pt x="715636" y="12859"/>
                  <a:pt x="707250" y="13977"/>
                </a:cubicBezTo>
                <a:cubicBezTo>
                  <a:pt x="690478" y="16213"/>
                  <a:pt x="673705" y="16773"/>
                  <a:pt x="656932" y="19009"/>
                </a:cubicBezTo>
                <a:cubicBezTo>
                  <a:pt x="650223" y="19009"/>
                  <a:pt x="644073" y="19009"/>
                  <a:pt x="637923" y="19568"/>
                </a:cubicBezTo>
                <a:cubicBezTo>
                  <a:pt x="631773" y="19568"/>
                  <a:pt x="626182" y="20686"/>
                  <a:pt x="620591" y="21246"/>
                </a:cubicBezTo>
                <a:cubicBezTo>
                  <a:pt x="609409" y="22922"/>
                  <a:pt x="599905" y="23482"/>
                  <a:pt x="592636" y="25159"/>
                </a:cubicBezTo>
                <a:cubicBezTo>
                  <a:pt x="578100" y="27955"/>
                  <a:pt x="573069" y="27955"/>
                  <a:pt x="585369" y="20686"/>
                </a:cubicBezTo>
                <a:cubicBezTo>
                  <a:pt x="631773" y="8386"/>
                  <a:pt x="691596" y="0"/>
                  <a:pt x="749182"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25" name="Picture Placeholder 24">
            <a:extLst>
              <a:ext uri="{FF2B5EF4-FFF2-40B4-BE49-F238E27FC236}">
                <a16:creationId xmlns:a16="http://schemas.microsoft.com/office/drawing/2014/main" id="{7CE2982B-0CB7-4E41-BC35-E27F6DDF15B0}"/>
              </a:ext>
            </a:extLst>
          </p:cNvPr>
          <p:cNvSpPr>
            <a:spLocks noGrp="1"/>
          </p:cNvSpPr>
          <p:nvPr>
            <p:ph type="pic" sz="quarter" idx="14" hasCustomPrompt="1"/>
          </p:nvPr>
        </p:nvSpPr>
        <p:spPr>
          <a:xfrm>
            <a:off x="431800" y="1952049"/>
            <a:ext cx="1476951" cy="1476000"/>
          </a:xfrm>
          <a:custGeom>
            <a:avLst/>
            <a:gdLst>
              <a:gd name="connsiteX0" fmla="*/ 813188 w 1476951"/>
              <a:gd name="connsiteY0" fmla="*/ 1467995 h 1476000"/>
              <a:gd name="connsiteX1" fmla="*/ 806198 w 1476951"/>
              <a:gd name="connsiteY1" fmla="*/ 1471759 h 1476000"/>
              <a:gd name="connsiteX2" fmla="*/ 806616 w 1476951"/>
              <a:gd name="connsiteY2" fmla="*/ 1471939 h 1476000"/>
              <a:gd name="connsiteX3" fmla="*/ 871310 w 1476951"/>
              <a:gd name="connsiteY3" fmla="*/ 1429786 h 1476000"/>
              <a:gd name="connsiteX4" fmla="*/ 848709 w 1476951"/>
              <a:gd name="connsiteY4" fmla="*/ 1435167 h 1476000"/>
              <a:gd name="connsiteX5" fmla="*/ 814807 w 1476951"/>
              <a:gd name="connsiteY5" fmla="*/ 1439472 h 1476000"/>
              <a:gd name="connsiteX6" fmla="*/ 813193 w 1476951"/>
              <a:gd name="connsiteY6" fmla="*/ 1435167 h 1476000"/>
              <a:gd name="connsiteX7" fmla="*/ 836871 w 1476951"/>
              <a:gd name="connsiteY7" fmla="*/ 1433014 h 1476000"/>
              <a:gd name="connsiteX8" fmla="*/ 871310 w 1476951"/>
              <a:gd name="connsiteY8" fmla="*/ 1429786 h 1476000"/>
              <a:gd name="connsiteX9" fmla="*/ 930100 w 1476951"/>
              <a:gd name="connsiteY9" fmla="*/ 1424153 h 1476000"/>
              <a:gd name="connsiteX10" fmla="*/ 928720 w 1476951"/>
              <a:gd name="connsiteY10" fmla="*/ 1424542 h 1476000"/>
              <a:gd name="connsiteX11" fmla="*/ 929427 w 1476951"/>
              <a:gd name="connsiteY11" fmla="*/ 1424404 h 1476000"/>
              <a:gd name="connsiteX12" fmla="*/ 508348 w 1476951"/>
              <a:gd name="connsiteY12" fmla="*/ 1416063 h 1476000"/>
              <a:gd name="connsiteX13" fmla="*/ 532294 w 1476951"/>
              <a:gd name="connsiteY13" fmla="*/ 1422252 h 1476000"/>
              <a:gd name="connsiteX14" fmla="*/ 542519 w 1476951"/>
              <a:gd name="connsiteY14" fmla="*/ 1422790 h 1476000"/>
              <a:gd name="connsiteX15" fmla="*/ 571039 w 1476951"/>
              <a:gd name="connsiteY15" fmla="*/ 1436782 h 1476000"/>
              <a:gd name="connsiteX16" fmla="*/ 583954 w 1476951"/>
              <a:gd name="connsiteY16" fmla="*/ 1439472 h 1476000"/>
              <a:gd name="connsiteX17" fmla="*/ 584761 w 1476951"/>
              <a:gd name="connsiteY17" fmla="*/ 1439741 h 1476000"/>
              <a:gd name="connsiteX18" fmla="*/ 587721 w 1476951"/>
              <a:gd name="connsiteY18" fmla="*/ 1436782 h 1476000"/>
              <a:gd name="connsiteX19" fmla="*/ 599021 w 1476951"/>
              <a:gd name="connsiteY19" fmla="*/ 1440010 h 1476000"/>
              <a:gd name="connsiteX20" fmla="*/ 610322 w 1476951"/>
              <a:gd name="connsiteY20" fmla="*/ 1442701 h 1476000"/>
              <a:gd name="connsiteX21" fmla="*/ 632588 w 1476951"/>
              <a:gd name="connsiteY21" fmla="*/ 1447879 h 1476000"/>
              <a:gd name="connsiteX22" fmla="*/ 632923 w 1476951"/>
              <a:gd name="connsiteY22" fmla="*/ 1447544 h 1476000"/>
              <a:gd name="connsiteX23" fmla="*/ 658753 w 1476951"/>
              <a:gd name="connsiteY23" fmla="*/ 1451849 h 1476000"/>
              <a:gd name="connsiteX24" fmla="*/ 671129 w 1476951"/>
              <a:gd name="connsiteY24" fmla="*/ 1454001 h 1476000"/>
              <a:gd name="connsiteX25" fmla="*/ 683506 w 1476951"/>
              <a:gd name="connsiteY25" fmla="*/ 1455078 h 1476000"/>
              <a:gd name="connsiteX26" fmla="*/ 708797 w 1476951"/>
              <a:gd name="connsiteY26" fmla="*/ 1456154 h 1476000"/>
              <a:gd name="connsiteX27" fmla="*/ 743237 w 1476951"/>
              <a:gd name="connsiteY27" fmla="*/ 1455615 h 1476000"/>
              <a:gd name="connsiteX28" fmla="*/ 744732 w 1476951"/>
              <a:gd name="connsiteY28" fmla="*/ 1455615 h 1476000"/>
              <a:gd name="connsiteX29" fmla="*/ 748081 w 1476951"/>
              <a:gd name="connsiteY29" fmla="*/ 1453732 h 1476000"/>
              <a:gd name="connsiteX30" fmla="*/ 755614 w 1476951"/>
              <a:gd name="connsiteY30" fmla="*/ 1451310 h 1476000"/>
              <a:gd name="connsiteX31" fmla="*/ 763282 w 1476951"/>
              <a:gd name="connsiteY31" fmla="*/ 1451176 h 1476000"/>
              <a:gd name="connsiteX32" fmla="*/ 768529 w 1476951"/>
              <a:gd name="connsiteY32" fmla="*/ 1451848 h 1476000"/>
              <a:gd name="connsiteX33" fmla="*/ 769942 w 1476951"/>
              <a:gd name="connsiteY33" fmla="*/ 1455615 h 1476000"/>
              <a:gd name="connsiteX34" fmla="*/ 781982 w 1476951"/>
              <a:gd name="connsiteY34" fmla="*/ 1455615 h 1476000"/>
              <a:gd name="connsiteX35" fmla="*/ 778215 w 1476951"/>
              <a:gd name="connsiteY35" fmla="*/ 1460997 h 1476000"/>
              <a:gd name="connsiteX36" fmla="*/ 776063 w 1476951"/>
              <a:gd name="connsiteY36" fmla="*/ 1463688 h 1476000"/>
              <a:gd name="connsiteX37" fmla="*/ 769067 w 1476951"/>
              <a:gd name="connsiteY37" fmla="*/ 1466916 h 1476000"/>
              <a:gd name="connsiteX38" fmla="*/ 756152 w 1476951"/>
              <a:gd name="connsiteY38" fmla="*/ 1466916 h 1476000"/>
              <a:gd name="connsiteX39" fmla="*/ 739471 w 1476951"/>
              <a:gd name="connsiteY39" fmla="*/ 1465840 h 1476000"/>
              <a:gd name="connsiteX40" fmla="*/ 703416 w 1476951"/>
              <a:gd name="connsiteY40" fmla="*/ 1464764 h 1476000"/>
              <a:gd name="connsiteX41" fmla="*/ 676510 w 1476951"/>
              <a:gd name="connsiteY41" fmla="*/ 1462611 h 1476000"/>
              <a:gd name="connsiteX42" fmla="*/ 652833 w 1476951"/>
              <a:gd name="connsiteY42" fmla="*/ 1459383 h 1476000"/>
              <a:gd name="connsiteX43" fmla="*/ 629156 w 1476951"/>
              <a:gd name="connsiteY43" fmla="*/ 1455615 h 1476000"/>
              <a:gd name="connsiteX44" fmla="*/ 593102 w 1476951"/>
              <a:gd name="connsiteY44" fmla="*/ 1450234 h 1476000"/>
              <a:gd name="connsiteX45" fmla="*/ 565120 w 1476951"/>
              <a:gd name="connsiteY45" fmla="*/ 1441086 h 1476000"/>
              <a:gd name="connsiteX46" fmla="*/ 565443 w 1476951"/>
              <a:gd name="connsiteY46" fmla="*/ 1440851 h 1476000"/>
              <a:gd name="connsiteX47" fmla="*/ 548976 w 1476951"/>
              <a:gd name="connsiteY47" fmla="*/ 1435705 h 1476000"/>
              <a:gd name="connsiteX48" fmla="*/ 534446 w 1476951"/>
              <a:gd name="connsiteY48" fmla="*/ 1429248 h 1476000"/>
              <a:gd name="connsiteX49" fmla="*/ 517765 w 1476951"/>
              <a:gd name="connsiteY49" fmla="*/ 1423867 h 1476000"/>
              <a:gd name="connsiteX50" fmla="*/ 500545 w 1476951"/>
              <a:gd name="connsiteY50" fmla="*/ 1417947 h 1476000"/>
              <a:gd name="connsiteX51" fmla="*/ 508348 w 1476951"/>
              <a:gd name="connsiteY51" fmla="*/ 1416063 h 1476000"/>
              <a:gd name="connsiteX52" fmla="*/ 825113 w 1476951"/>
              <a:gd name="connsiteY52" fmla="*/ 1404527 h 1476000"/>
              <a:gd name="connsiteX53" fmla="*/ 816892 w 1476951"/>
              <a:gd name="connsiteY53" fmla="*/ 1405781 h 1476000"/>
              <a:gd name="connsiteX54" fmla="*/ 760031 w 1476951"/>
              <a:gd name="connsiteY54" fmla="*/ 1408652 h 1476000"/>
              <a:gd name="connsiteX55" fmla="*/ 778753 w 1476951"/>
              <a:gd name="connsiteY55" fmla="*/ 1410951 h 1476000"/>
              <a:gd name="connsiteX56" fmla="*/ 783597 w 1476951"/>
              <a:gd name="connsiteY56" fmla="*/ 1409875 h 1476000"/>
              <a:gd name="connsiteX57" fmla="*/ 816960 w 1476951"/>
              <a:gd name="connsiteY57" fmla="*/ 1406108 h 1476000"/>
              <a:gd name="connsiteX58" fmla="*/ 822450 w 1476951"/>
              <a:gd name="connsiteY58" fmla="*/ 1405041 h 1476000"/>
              <a:gd name="connsiteX59" fmla="*/ 876200 w 1476951"/>
              <a:gd name="connsiteY59" fmla="*/ 1396730 h 1476000"/>
              <a:gd name="connsiteX60" fmla="*/ 848274 w 1476951"/>
              <a:gd name="connsiteY60" fmla="*/ 1400992 h 1476000"/>
              <a:gd name="connsiteX61" fmla="*/ 857857 w 1476951"/>
              <a:gd name="connsiteY61" fmla="*/ 1401265 h 1476000"/>
              <a:gd name="connsiteX62" fmla="*/ 871647 w 1476951"/>
              <a:gd name="connsiteY62" fmla="*/ 1398709 h 1476000"/>
              <a:gd name="connsiteX63" fmla="*/ 978139 w 1476951"/>
              <a:gd name="connsiteY63" fmla="*/ 1395485 h 1476000"/>
              <a:gd name="connsiteX64" fmla="*/ 890552 w 1476951"/>
              <a:gd name="connsiteY64" fmla="*/ 1418810 h 1476000"/>
              <a:gd name="connsiteX65" fmla="*/ 934876 w 1476951"/>
              <a:gd name="connsiteY65" fmla="*/ 1408934 h 1476000"/>
              <a:gd name="connsiteX66" fmla="*/ 416598 w 1476951"/>
              <a:gd name="connsiteY66" fmla="*/ 1384584 h 1476000"/>
              <a:gd name="connsiteX67" fmla="*/ 478482 w 1476951"/>
              <a:gd name="connsiteY67" fmla="*/ 1410951 h 1476000"/>
              <a:gd name="connsiteX68" fmla="*/ 500545 w 1476951"/>
              <a:gd name="connsiteY68" fmla="*/ 1417947 h 1476000"/>
              <a:gd name="connsiteX69" fmla="*/ 517227 w 1476951"/>
              <a:gd name="connsiteY69" fmla="*/ 1423866 h 1476000"/>
              <a:gd name="connsiteX70" fmla="*/ 533909 w 1476951"/>
              <a:gd name="connsiteY70" fmla="*/ 1429247 h 1476000"/>
              <a:gd name="connsiteX71" fmla="*/ 548438 w 1476951"/>
              <a:gd name="connsiteY71" fmla="*/ 1435705 h 1476000"/>
              <a:gd name="connsiteX72" fmla="*/ 545209 w 1476951"/>
              <a:gd name="connsiteY72" fmla="*/ 1438396 h 1476000"/>
              <a:gd name="connsiteX73" fmla="*/ 536599 w 1476951"/>
              <a:gd name="connsiteY73" fmla="*/ 1436781 h 1476000"/>
              <a:gd name="connsiteX74" fmla="*/ 505926 w 1476951"/>
              <a:gd name="connsiteY74" fmla="*/ 1425481 h 1476000"/>
              <a:gd name="connsiteX75" fmla="*/ 490859 w 1476951"/>
              <a:gd name="connsiteY75" fmla="*/ 1419561 h 1476000"/>
              <a:gd name="connsiteX76" fmla="*/ 475792 w 1476951"/>
              <a:gd name="connsiteY76" fmla="*/ 1413104 h 1476000"/>
              <a:gd name="connsiteX77" fmla="*/ 455881 w 1476951"/>
              <a:gd name="connsiteY77" fmla="*/ 1406108 h 1476000"/>
              <a:gd name="connsiteX78" fmla="*/ 438661 w 1476951"/>
              <a:gd name="connsiteY78" fmla="*/ 1398575 h 1476000"/>
              <a:gd name="connsiteX79" fmla="*/ 425208 w 1476951"/>
              <a:gd name="connsiteY79" fmla="*/ 1391579 h 1476000"/>
              <a:gd name="connsiteX80" fmla="*/ 416598 w 1476951"/>
              <a:gd name="connsiteY80" fmla="*/ 1384584 h 1476000"/>
              <a:gd name="connsiteX81" fmla="*/ 441890 w 1476951"/>
              <a:gd name="connsiteY81" fmla="*/ 1371131 h 1476000"/>
              <a:gd name="connsiteX82" fmla="*/ 471487 w 1476951"/>
              <a:gd name="connsiteY82" fmla="*/ 1386198 h 1476000"/>
              <a:gd name="connsiteX83" fmla="*/ 467720 w 1476951"/>
              <a:gd name="connsiteY83" fmla="*/ 1388351 h 1476000"/>
              <a:gd name="connsiteX84" fmla="*/ 433280 w 1476951"/>
              <a:gd name="connsiteY84" fmla="*/ 1371669 h 1476000"/>
              <a:gd name="connsiteX85" fmla="*/ 441890 w 1476951"/>
              <a:gd name="connsiteY85" fmla="*/ 1371131 h 1476000"/>
              <a:gd name="connsiteX86" fmla="*/ 332652 w 1476951"/>
              <a:gd name="connsiteY86" fmla="*/ 1334539 h 1476000"/>
              <a:gd name="connsiteX87" fmla="*/ 369244 w 1476951"/>
              <a:gd name="connsiteY87" fmla="*/ 1354987 h 1476000"/>
              <a:gd name="connsiteX88" fmla="*/ 376777 w 1476951"/>
              <a:gd name="connsiteY88" fmla="*/ 1363597 h 1476000"/>
              <a:gd name="connsiteX89" fmla="*/ 359558 w 1476951"/>
              <a:gd name="connsiteY89" fmla="*/ 1354449 h 1476000"/>
              <a:gd name="connsiteX90" fmla="*/ 346643 w 1476951"/>
              <a:gd name="connsiteY90" fmla="*/ 1346377 h 1476000"/>
              <a:gd name="connsiteX91" fmla="*/ 332652 w 1476951"/>
              <a:gd name="connsiteY91" fmla="*/ 1334539 h 1476000"/>
              <a:gd name="connsiteX92" fmla="*/ 396818 w 1476951"/>
              <a:gd name="connsiteY92" fmla="*/ 1320731 h 1476000"/>
              <a:gd name="connsiteX93" fmla="*/ 396823 w 1476951"/>
              <a:gd name="connsiteY93" fmla="*/ 1320884 h 1476000"/>
              <a:gd name="connsiteX94" fmla="*/ 398640 w 1476951"/>
              <a:gd name="connsiteY94" fmla="*/ 1323083 h 1476000"/>
              <a:gd name="connsiteX95" fmla="*/ 398840 w 1476951"/>
              <a:gd name="connsiteY95" fmla="*/ 1322162 h 1476000"/>
              <a:gd name="connsiteX96" fmla="*/ 1182683 w 1476951"/>
              <a:gd name="connsiteY96" fmla="*/ 1285407 h 1476000"/>
              <a:gd name="connsiteX97" fmla="*/ 1180729 w 1476951"/>
              <a:gd name="connsiteY97" fmla="*/ 1285569 h 1476000"/>
              <a:gd name="connsiteX98" fmla="*/ 1148442 w 1476951"/>
              <a:gd name="connsiteY98" fmla="*/ 1308709 h 1476000"/>
              <a:gd name="connsiteX99" fmla="*/ 1116693 w 1476951"/>
              <a:gd name="connsiteY99" fmla="*/ 1325929 h 1476000"/>
              <a:gd name="connsiteX100" fmla="*/ 1094092 w 1476951"/>
              <a:gd name="connsiteY100" fmla="*/ 1339381 h 1476000"/>
              <a:gd name="connsiteX101" fmla="*/ 1081715 w 1476951"/>
              <a:gd name="connsiteY101" fmla="*/ 1344763 h 1476000"/>
              <a:gd name="connsiteX102" fmla="*/ 1068800 w 1476951"/>
              <a:gd name="connsiteY102" fmla="*/ 1350144 h 1476000"/>
              <a:gd name="connsiteX103" fmla="*/ 1053194 w 1476951"/>
              <a:gd name="connsiteY103" fmla="*/ 1358216 h 1476000"/>
              <a:gd name="connsiteX104" fmla="*/ 1041356 w 1476951"/>
              <a:gd name="connsiteY104" fmla="*/ 1365211 h 1476000"/>
              <a:gd name="connsiteX105" fmla="*/ 1024136 w 1476951"/>
              <a:gd name="connsiteY105" fmla="*/ 1372207 h 1476000"/>
              <a:gd name="connsiteX106" fmla="*/ 1006378 w 1476951"/>
              <a:gd name="connsiteY106" fmla="*/ 1378665 h 1476000"/>
              <a:gd name="connsiteX107" fmla="*/ 1001535 w 1476951"/>
              <a:gd name="connsiteY107" fmla="*/ 1383507 h 1476000"/>
              <a:gd name="connsiteX108" fmla="*/ 994001 w 1476951"/>
              <a:gd name="connsiteY108" fmla="*/ 1386198 h 1476000"/>
              <a:gd name="connsiteX109" fmla="*/ 975167 w 1476951"/>
              <a:gd name="connsiteY109" fmla="*/ 1389427 h 1476000"/>
              <a:gd name="connsiteX110" fmla="*/ 950952 w 1476951"/>
              <a:gd name="connsiteY110" fmla="*/ 1396961 h 1476000"/>
              <a:gd name="connsiteX111" fmla="*/ 928889 w 1476951"/>
              <a:gd name="connsiteY111" fmla="*/ 1403956 h 1476000"/>
              <a:gd name="connsiteX112" fmla="*/ 904673 w 1476951"/>
              <a:gd name="connsiteY112" fmla="*/ 1410952 h 1476000"/>
              <a:gd name="connsiteX113" fmla="*/ 874539 w 1476951"/>
              <a:gd name="connsiteY113" fmla="*/ 1418485 h 1476000"/>
              <a:gd name="connsiteX114" fmla="*/ 832027 w 1476951"/>
              <a:gd name="connsiteY114" fmla="*/ 1425481 h 1476000"/>
              <a:gd name="connsiteX115" fmla="*/ 830951 w 1476951"/>
              <a:gd name="connsiteY115" fmla="*/ 1427095 h 1476000"/>
              <a:gd name="connsiteX116" fmla="*/ 810511 w 1476951"/>
              <a:gd name="connsiteY116" fmla="*/ 1432205 h 1476000"/>
              <a:gd name="connsiteX117" fmla="*/ 811041 w 1476951"/>
              <a:gd name="connsiteY117" fmla="*/ 1432477 h 1476000"/>
              <a:gd name="connsiteX118" fmla="*/ 833740 w 1476951"/>
              <a:gd name="connsiteY118" fmla="*/ 1426802 h 1476000"/>
              <a:gd name="connsiteX119" fmla="*/ 834180 w 1476951"/>
              <a:gd name="connsiteY119" fmla="*/ 1425481 h 1476000"/>
              <a:gd name="connsiteX120" fmla="*/ 876692 w 1476951"/>
              <a:gd name="connsiteY120" fmla="*/ 1418485 h 1476000"/>
              <a:gd name="connsiteX121" fmla="*/ 906826 w 1476951"/>
              <a:gd name="connsiteY121" fmla="*/ 1410952 h 1476000"/>
              <a:gd name="connsiteX122" fmla="*/ 931041 w 1476951"/>
              <a:gd name="connsiteY122" fmla="*/ 1403956 h 1476000"/>
              <a:gd name="connsiteX123" fmla="*/ 953105 w 1476951"/>
              <a:gd name="connsiteY123" fmla="*/ 1396961 h 1476000"/>
              <a:gd name="connsiteX124" fmla="*/ 977320 w 1476951"/>
              <a:gd name="connsiteY124" fmla="*/ 1389427 h 1476000"/>
              <a:gd name="connsiteX125" fmla="*/ 996154 w 1476951"/>
              <a:gd name="connsiteY125" fmla="*/ 1386198 h 1476000"/>
              <a:gd name="connsiteX126" fmla="*/ 983404 w 1476951"/>
              <a:gd name="connsiteY126" fmla="*/ 1393848 h 1476000"/>
              <a:gd name="connsiteX127" fmla="*/ 983777 w 1476951"/>
              <a:gd name="connsiteY127" fmla="*/ 1393732 h 1476000"/>
              <a:gd name="connsiteX128" fmla="*/ 997231 w 1476951"/>
              <a:gd name="connsiteY128" fmla="*/ 1385660 h 1476000"/>
              <a:gd name="connsiteX129" fmla="*/ 1004764 w 1476951"/>
              <a:gd name="connsiteY129" fmla="*/ 1382969 h 1476000"/>
              <a:gd name="connsiteX130" fmla="*/ 1005266 w 1476951"/>
              <a:gd name="connsiteY130" fmla="*/ 1382831 h 1476000"/>
              <a:gd name="connsiteX131" fmla="*/ 1008531 w 1476951"/>
              <a:gd name="connsiteY131" fmla="*/ 1379202 h 1476000"/>
              <a:gd name="connsiteX132" fmla="*/ 1026289 w 1476951"/>
              <a:gd name="connsiteY132" fmla="*/ 1372745 h 1476000"/>
              <a:gd name="connsiteX133" fmla="*/ 1043509 w 1476951"/>
              <a:gd name="connsiteY133" fmla="*/ 1365750 h 1476000"/>
              <a:gd name="connsiteX134" fmla="*/ 1055348 w 1476951"/>
              <a:gd name="connsiteY134" fmla="*/ 1358754 h 1476000"/>
              <a:gd name="connsiteX135" fmla="*/ 1070953 w 1476951"/>
              <a:gd name="connsiteY135" fmla="*/ 1350682 h 1476000"/>
              <a:gd name="connsiteX136" fmla="*/ 1083868 w 1476951"/>
              <a:gd name="connsiteY136" fmla="*/ 1345301 h 1476000"/>
              <a:gd name="connsiteX137" fmla="*/ 1092724 w 1476951"/>
              <a:gd name="connsiteY137" fmla="*/ 1341451 h 1476000"/>
              <a:gd name="connsiteX138" fmla="*/ 1097321 w 1476951"/>
              <a:gd name="connsiteY138" fmla="*/ 1338305 h 1476000"/>
              <a:gd name="connsiteX139" fmla="*/ 1119922 w 1476951"/>
              <a:gd name="connsiteY139" fmla="*/ 1324852 h 1476000"/>
              <a:gd name="connsiteX140" fmla="*/ 1151671 w 1476951"/>
              <a:gd name="connsiteY140" fmla="*/ 1307633 h 1476000"/>
              <a:gd name="connsiteX141" fmla="*/ 259914 w 1476951"/>
              <a:gd name="connsiteY141" fmla="*/ 1277965 h 1476000"/>
              <a:gd name="connsiteX142" fmla="*/ 261956 w 1476951"/>
              <a:gd name="connsiteY142" fmla="*/ 1279718 h 1476000"/>
              <a:gd name="connsiteX143" fmla="*/ 262654 w 1476951"/>
              <a:gd name="connsiteY143" fmla="*/ 1280073 h 1476000"/>
              <a:gd name="connsiteX144" fmla="*/ 1186295 w 1476951"/>
              <a:gd name="connsiteY144" fmla="*/ 1263917 h 1476000"/>
              <a:gd name="connsiteX145" fmla="*/ 1186110 w 1476951"/>
              <a:gd name="connsiteY145" fmla="*/ 1264045 h 1476000"/>
              <a:gd name="connsiteX146" fmla="*/ 1186110 w 1476951"/>
              <a:gd name="connsiteY146" fmla="*/ 1264198 h 1476000"/>
              <a:gd name="connsiteX147" fmla="*/ 1186966 w 1476951"/>
              <a:gd name="connsiteY147" fmla="*/ 1264320 h 1476000"/>
              <a:gd name="connsiteX148" fmla="*/ 1187187 w 1476951"/>
              <a:gd name="connsiteY148" fmla="*/ 1264045 h 1476000"/>
              <a:gd name="connsiteX149" fmla="*/ 1197920 w 1476951"/>
              <a:gd name="connsiteY149" fmla="*/ 1255885 h 1476000"/>
              <a:gd name="connsiteX150" fmla="*/ 1194744 w 1476951"/>
              <a:gd name="connsiteY150" fmla="*/ 1258080 h 1476000"/>
              <a:gd name="connsiteX151" fmla="*/ 1194182 w 1476951"/>
              <a:gd name="connsiteY151" fmla="*/ 1258663 h 1476000"/>
              <a:gd name="connsiteX152" fmla="*/ 1196360 w 1476951"/>
              <a:gd name="connsiteY152" fmla="*/ 1257269 h 1476000"/>
              <a:gd name="connsiteX153" fmla="*/ 215975 w 1476951"/>
              <a:gd name="connsiteY153" fmla="*/ 1228780 h 1476000"/>
              <a:gd name="connsiteX154" fmla="*/ 236298 w 1476951"/>
              <a:gd name="connsiteY154" fmla="*/ 1252708 h 1476000"/>
              <a:gd name="connsiteX155" fmla="*/ 220184 w 1476951"/>
              <a:gd name="connsiteY155" fmla="*/ 1233371 h 1476000"/>
              <a:gd name="connsiteX156" fmla="*/ 1236021 w 1476951"/>
              <a:gd name="connsiteY156" fmla="*/ 1228764 h 1476000"/>
              <a:gd name="connsiteX157" fmla="*/ 1235973 w 1476951"/>
              <a:gd name="connsiteY157" fmla="*/ 1228781 h 1476000"/>
              <a:gd name="connsiteX158" fmla="*/ 1235618 w 1476951"/>
              <a:gd name="connsiteY158" fmla="*/ 1231220 h 1476000"/>
              <a:gd name="connsiteX159" fmla="*/ 1227008 w 1476951"/>
              <a:gd name="connsiteY159" fmla="*/ 1240906 h 1476000"/>
              <a:gd name="connsiteX160" fmla="*/ 1216783 w 1476951"/>
              <a:gd name="connsiteY160" fmla="*/ 1252206 h 1476000"/>
              <a:gd name="connsiteX161" fmla="*/ 1217399 w 1476951"/>
              <a:gd name="connsiteY161" fmla="*/ 1252064 h 1476000"/>
              <a:gd name="connsiteX162" fmla="*/ 1227008 w 1476951"/>
              <a:gd name="connsiteY162" fmla="*/ 1241444 h 1476000"/>
              <a:gd name="connsiteX163" fmla="*/ 1235618 w 1476951"/>
              <a:gd name="connsiteY163" fmla="*/ 1231757 h 1476000"/>
              <a:gd name="connsiteX164" fmla="*/ 1236021 w 1476951"/>
              <a:gd name="connsiteY164" fmla="*/ 1228764 h 1476000"/>
              <a:gd name="connsiteX165" fmla="*/ 268572 w 1476951"/>
              <a:gd name="connsiteY165" fmla="*/ 1216647 h 1476000"/>
              <a:gd name="connsiteX166" fmla="*/ 269638 w 1476951"/>
              <a:gd name="connsiteY166" fmla="*/ 1217944 h 1476000"/>
              <a:gd name="connsiteX167" fmla="*/ 269691 w 1476951"/>
              <a:gd name="connsiteY167" fmla="*/ 1217766 h 1476000"/>
              <a:gd name="connsiteX168" fmla="*/ 188974 w 1476951"/>
              <a:gd name="connsiteY168" fmla="*/ 1204313 h 1476000"/>
              <a:gd name="connsiteX169" fmla="*/ 202965 w 1476951"/>
              <a:gd name="connsiteY169" fmla="*/ 1213461 h 1476000"/>
              <a:gd name="connsiteX170" fmla="*/ 203652 w 1476951"/>
              <a:gd name="connsiteY170" fmla="*/ 1214270 h 1476000"/>
              <a:gd name="connsiteX171" fmla="*/ 210027 w 1476951"/>
              <a:gd name="connsiteY171" fmla="*/ 1215681 h 1476000"/>
              <a:gd name="connsiteX172" fmla="*/ 224489 w 1476951"/>
              <a:gd name="connsiteY172" fmla="*/ 1229067 h 1476000"/>
              <a:gd name="connsiteX173" fmla="*/ 244400 w 1476951"/>
              <a:gd name="connsiteY173" fmla="*/ 1245210 h 1476000"/>
              <a:gd name="connsiteX174" fmla="*/ 253010 w 1476951"/>
              <a:gd name="connsiteY174" fmla="*/ 1257049 h 1476000"/>
              <a:gd name="connsiteX175" fmla="*/ 257853 w 1476951"/>
              <a:gd name="connsiteY175" fmla="*/ 1262968 h 1476000"/>
              <a:gd name="connsiteX176" fmla="*/ 278301 w 1476951"/>
              <a:gd name="connsiteY176" fmla="*/ 1280188 h 1476000"/>
              <a:gd name="connsiteX177" fmla="*/ 272382 w 1476951"/>
              <a:gd name="connsiteY177" fmla="*/ 1285031 h 1476000"/>
              <a:gd name="connsiteX178" fmla="*/ 253339 w 1476951"/>
              <a:gd name="connsiteY178" fmla="*/ 1263871 h 1476000"/>
              <a:gd name="connsiteX179" fmla="*/ 252472 w 1476951"/>
              <a:gd name="connsiteY179" fmla="*/ 1264045 h 1476000"/>
              <a:gd name="connsiteX180" fmla="*/ 270494 w 1476951"/>
              <a:gd name="connsiteY180" fmla="*/ 1284068 h 1476000"/>
              <a:gd name="connsiteX181" fmla="*/ 272382 w 1476951"/>
              <a:gd name="connsiteY181" fmla="*/ 1285031 h 1476000"/>
              <a:gd name="connsiteX182" fmla="*/ 278302 w 1476951"/>
              <a:gd name="connsiteY182" fmla="*/ 1280188 h 1476000"/>
              <a:gd name="connsiteX183" fmla="*/ 329423 w 1476951"/>
              <a:gd name="connsiteY183" fmla="*/ 1320547 h 1476000"/>
              <a:gd name="connsiteX184" fmla="*/ 319199 w 1476951"/>
              <a:gd name="connsiteY184" fmla="*/ 1323776 h 1476000"/>
              <a:gd name="connsiteX185" fmla="*/ 322965 w 1476951"/>
              <a:gd name="connsiteY185" fmla="*/ 1326467 h 1476000"/>
              <a:gd name="connsiteX186" fmla="*/ 307898 w 1476951"/>
              <a:gd name="connsiteY186" fmla="*/ 1327004 h 1476000"/>
              <a:gd name="connsiteX187" fmla="*/ 298212 w 1476951"/>
              <a:gd name="connsiteY187" fmla="*/ 1320547 h 1476000"/>
              <a:gd name="connsiteX188" fmla="*/ 289064 w 1476951"/>
              <a:gd name="connsiteY188" fmla="*/ 1313552 h 1476000"/>
              <a:gd name="connsiteX189" fmla="*/ 266463 w 1476951"/>
              <a:gd name="connsiteY189" fmla="*/ 1294717 h 1476000"/>
              <a:gd name="connsiteX190" fmla="*/ 245476 w 1476951"/>
              <a:gd name="connsiteY190" fmla="*/ 1275883 h 1476000"/>
              <a:gd name="connsiteX191" fmla="*/ 226104 w 1476951"/>
              <a:gd name="connsiteY191" fmla="*/ 1257049 h 1476000"/>
              <a:gd name="connsiteX192" fmla="*/ 216956 w 1476951"/>
              <a:gd name="connsiteY192" fmla="*/ 1247901 h 1476000"/>
              <a:gd name="connsiteX193" fmla="*/ 208346 w 1476951"/>
              <a:gd name="connsiteY193" fmla="*/ 1238215 h 1476000"/>
              <a:gd name="connsiteX194" fmla="*/ 211575 w 1476951"/>
              <a:gd name="connsiteY194" fmla="*/ 1233910 h 1476000"/>
              <a:gd name="connsiteX195" fmla="*/ 222337 w 1476951"/>
              <a:gd name="connsiteY195" fmla="*/ 1243596 h 1476000"/>
              <a:gd name="connsiteX196" fmla="*/ 234176 w 1476951"/>
              <a:gd name="connsiteY196" fmla="*/ 1252744 h 1476000"/>
              <a:gd name="connsiteX197" fmla="*/ 248705 w 1476951"/>
              <a:gd name="connsiteY197" fmla="*/ 1268350 h 1476000"/>
              <a:gd name="connsiteX198" fmla="*/ 249940 w 1476951"/>
              <a:gd name="connsiteY198" fmla="*/ 1269409 h 1476000"/>
              <a:gd name="connsiteX199" fmla="*/ 234176 w 1476951"/>
              <a:gd name="connsiteY199" fmla="*/ 1252744 h 1476000"/>
              <a:gd name="connsiteX200" fmla="*/ 222875 w 1476951"/>
              <a:gd name="connsiteY200" fmla="*/ 1243596 h 1476000"/>
              <a:gd name="connsiteX201" fmla="*/ 212113 w 1476951"/>
              <a:gd name="connsiteY201" fmla="*/ 1233910 h 1476000"/>
              <a:gd name="connsiteX202" fmla="*/ 200274 w 1476951"/>
              <a:gd name="connsiteY202" fmla="*/ 1219380 h 1476000"/>
              <a:gd name="connsiteX203" fmla="*/ 188974 w 1476951"/>
              <a:gd name="connsiteY203" fmla="*/ 1204313 h 1476000"/>
              <a:gd name="connsiteX204" fmla="*/ 1374453 w 1476951"/>
              <a:gd name="connsiteY204" fmla="*/ 1118752 h 1476000"/>
              <a:gd name="connsiteX205" fmla="*/ 1374180 w 1476951"/>
              <a:gd name="connsiteY205" fmla="*/ 1118869 h 1476000"/>
              <a:gd name="connsiteX206" fmla="*/ 1368302 w 1476951"/>
              <a:gd name="connsiteY206" fmla="*/ 1132975 h 1476000"/>
              <a:gd name="connsiteX207" fmla="*/ 1368803 w 1476951"/>
              <a:gd name="connsiteY207" fmla="*/ 1051337 h 1476000"/>
              <a:gd name="connsiteX208" fmla="*/ 1354542 w 1476951"/>
              <a:gd name="connsiteY208" fmla="*/ 1071935 h 1476000"/>
              <a:gd name="connsiteX209" fmla="*/ 1347547 w 1476951"/>
              <a:gd name="connsiteY209" fmla="*/ 1084850 h 1476000"/>
              <a:gd name="connsiteX210" fmla="*/ 1340551 w 1476951"/>
              <a:gd name="connsiteY210" fmla="*/ 1096689 h 1476000"/>
              <a:gd name="connsiteX211" fmla="*/ 1323869 w 1476951"/>
              <a:gd name="connsiteY211" fmla="*/ 1118752 h 1476000"/>
              <a:gd name="connsiteX212" fmla="*/ 1309340 w 1476951"/>
              <a:gd name="connsiteY212" fmla="*/ 1140815 h 1476000"/>
              <a:gd name="connsiteX213" fmla="*/ 1296425 w 1476951"/>
              <a:gd name="connsiteY213" fmla="*/ 1158573 h 1476000"/>
              <a:gd name="connsiteX214" fmla="*/ 1295348 w 1476951"/>
              <a:gd name="connsiteY214" fmla="*/ 1159231 h 1476000"/>
              <a:gd name="connsiteX215" fmla="*/ 1294467 w 1476951"/>
              <a:gd name="connsiteY215" fmla="*/ 1160537 h 1476000"/>
              <a:gd name="connsiteX216" fmla="*/ 1295887 w 1476951"/>
              <a:gd name="connsiteY216" fmla="*/ 1159649 h 1476000"/>
              <a:gd name="connsiteX217" fmla="*/ 1308802 w 1476951"/>
              <a:gd name="connsiteY217" fmla="*/ 1141892 h 1476000"/>
              <a:gd name="connsiteX218" fmla="*/ 1323331 w 1476951"/>
              <a:gd name="connsiteY218" fmla="*/ 1119828 h 1476000"/>
              <a:gd name="connsiteX219" fmla="*/ 1340013 w 1476951"/>
              <a:gd name="connsiteY219" fmla="*/ 1097766 h 1476000"/>
              <a:gd name="connsiteX220" fmla="*/ 1347009 w 1476951"/>
              <a:gd name="connsiteY220" fmla="*/ 1085927 h 1476000"/>
              <a:gd name="connsiteX221" fmla="*/ 1354004 w 1476951"/>
              <a:gd name="connsiteY221" fmla="*/ 1073012 h 1476000"/>
              <a:gd name="connsiteX222" fmla="*/ 1368534 w 1476951"/>
              <a:gd name="connsiteY222" fmla="*/ 1052025 h 1476000"/>
              <a:gd name="connsiteX223" fmla="*/ 1424498 w 1476951"/>
              <a:gd name="connsiteY223" fmla="*/ 1043954 h 1476000"/>
              <a:gd name="connsiteX224" fmla="*/ 1417502 w 1476951"/>
              <a:gd name="connsiteY224" fmla="*/ 1064940 h 1476000"/>
              <a:gd name="connsiteX225" fmla="*/ 1405126 w 1476951"/>
              <a:gd name="connsiteY225" fmla="*/ 1087541 h 1476000"/>
              <a:gd name="connsiteX226" fmla="*/ 1392749 w 1476951"/>
              <a:gd name="connsiteY226" fmla="*/ 1110681 h 1476000"/>
              <a:gd name="connsiteX227" fmla="*/ 1381448 w 1476951"/>
              <a:gd name="connsiteY227" fmla="*/ 1125210 h 1476000"/>
              <a:gd name="connsiteX228" fmla="*/ 1388982 w 1476951"/>
              <a:gd name="connsiteY228" fmla="*/ 1110142 h 1476000"/>
              <a:gd name="connsiteX229" fmla="*/ 1395440 w 1476951"/>
              <a:gd name="connsiteY229" fmla="*/ 1095075 h 1476000"/>
              <a:gd name="connsiteX230" fmla="*/ 1400282 w 1476951"/>
              <a:gd name="connsiteY230" fmla="*/ 1087003 h 1476000"/>
              <a:gd name="connsiteX231" fmla="*/ 1406740 w 1476951"/>
              <a:gd name="connsiteY231" fmla="*/ 1076241 h 1476000"/>
              <a:gd name="connsiteX232" fmla="*/ 1412659 w 1476951"/>
              <a:gd name="connsiteY232" fmla="*/ 1065478 h 1476000"/>
              <a:gd name="connsiteX233" fmla="*/ 1424498 w 1476951"/>
              <a:gd name="connsiteY233" fmla="*/ 1043954 h 1476000"/>
              <a:gd name="connsiteX234" fmla="*/ 1389667 w 1476951"/>
              <a:gd name="connsiteY234" fmla="*/ 997826 h 1476000"/>
              <a:gd name="connsiteX235" fmla="*/ 1376605 w 1476951"/>
              <a:gd name="connsiteY235" fmla="*/ 1020814 h 1476000"/>
              <a:gd name="connsiteX236" fmla="*/ 1376365 w 1476951"/>
              <a:gd name="connsiteY236" fmla="*/ 1021367 h 1476000"/>
              <a:gd name="connsiteX237" fmla="*/ 1389520 w 1476951"/>
              <a:gd name="connsiteY237" fmla="*/ 998213 h 1476000"/>
              <a:gd name="connsiteX238" fmla="*/ 1396830 w 1476951"/>
              <a:gd name="connsiteY238" fmla="*/ 945760 h 1476000"/>
              <a:gd name="connsiteX239" fmla="*/ 1381131 w 1476951"/>
              <a:gd name="connsiteY239" fmla="*/ 988653 h 1476000"/>
              <a:gd name="connsiteX240" fmla="*/ 1348108 w 1476951"/>
              <a:gd name="connsiteY240" fmla="*/ 1056156 h 1476000"/>
              <a:gd name="connsiteX241" fmla="*/ 1343272 w 1476951"/>
              <a:gd name="connsiteY241" fmla="*/ 1063801 h 1476000"/>
              <a:gd name="connsiteX242" fmla="*/ 1343242 w 1476951"/>
              <a:gd name="connsiteY242" fmla="*/ 1063864 h 1476000"/>
              <a:gd name="connsiteX243" fmla="*/ 1331941 w 1476951"/>
              <a:gd name="connsiteY243" fmla="*/ 1083236 h 1476000"/>
              <a:gd name="connsiteX244" fmla="*/ 1320641 w 1476951"/>
              <a:gd name="connsiteY244" fmla="*/ 1104223 h 1476000"/>
              <a:gd name="connsiteX245" fmla="*/ 1307726 w 1476951"/>
              <a:gd name="connsiteY245" fmla="*/ 1120367 h 1476000"/>
              <a:gd name="connsiteX246" fmla="*/ 1296963 w 1476951"/>
              <a:gd name="connsiteY246" fmla="*/ 1138663 h 1476000"/>
              <a:gd name="connsiteX247" fmla="*/ 1233465 w 1476951"/>
              <a:gd name="connsiteY247" fmla="*/ 1210233 h 1476000"/>
              <a:gd name="connsiteX248" fmla="*/ 1212478 w 1476951"/>
              <a:gd name="connsiteY248" fmla="*/ 1227991 h 1476000"/>
              <a:gd name="connsiteX249" fmla="*/ 1210465 w 1476951"/>
              <a:gd name="connsiteY249" fmla="*/ 1229521 h 1476000"/>
              <a:gd name="connsiteX250" fmla="*/ 1209596 w 1476951"/>
              <a:gd name="connsiteY250" fmla="*/ 1230401 h 1476000"/>
              <a:gd name="connsiteX251" fmla="*/ 1200820 w 1476951"/>
              <a:gd name="connsiteY251" fmla="*/ 1237555 h 1476000"/>
              <a:gd name="connsiteX252" fmla="*/ 1193644 w 1476951"/>
              <a:gd name="connsiteY252" fmla="*/ 1245749 h 1476000"/>
              <a:gd name="connsiteX253" fmla="*/ 1167276 w 1476951"/>
              <a:gd name="connsiteY253" fmla="*/ 1265659 h 1476000"/>
              <a:gd name="connsiteX254" fmla="*/ 1163144 w 1476951"/>
              <a:gd name="connsiteY254" fmla="*/ 1268269 h 1476000"/>
              <a:gd name="connsiteX255" fmla="*/ 1151922 w 1476951"/>
              <a:gd name="connsiteY255" fmla="*/ 1277418 h 1476000"/>
              <a:gd name="connsiteX256" fmla="*/ 1150301 w 1476951"/>
              <a:gd name="connsiteY256" fmla="*/ 1278470 h 1476000"/>
              <a:gd name="connsiteX257" fmla="*/ 1147904 w 1476951"/>
              <a:gd name="connsiteY257" fmla="*/ 1280727 h 1476000"/>
              <a:gd name="connsiteX258" fmla="*/ 1126917 w 1476951"/>
              <a:gd name="connsiteY258" fmla="*/ 1294718 h 1476000"/>
              <a:gd name="connsiteX259" fmla="*/ 1105930 w 1476951"/>
              <a:gd name="connsiteY259" fmla="*/ 1307633 h 1476000"/>
              <a:gd name="connsiteX260" fmla="*/ 1103529 w 1476951"/>
              <a:gd name="connsiteY260" fmla="*/ 1308850 h 1476000"/>
              <a:gd name="connsiteX261" fmla="*/ 1089318 w 1476951"/>
              <a:gd name="connsiteY261" fmla="*/ 1318080 h 1476000"/>
              <a:gd name="connsiteX262" fmla="*/ 1084913 w 1476951"/>
              <a:gd name="connsiteY262" fmla="*/ 1320302 h 1476000"/>
              <a:gd name="connsiteX263" fmla="*/ 1080639 w 1476951"/>
              <a:gd name="connsiteY263" fmla="*/ 1323238 h 1476000"/>
              <a:gd name="connsiteX264" fmla="*/ 1066109 w 1476951"/>
              <a:gd name="connsiteY264" fmla="*/ 1331310 h 1476000"/>
              <a:gd name="connsiteX265" fmla="*/ 1052535 w 1476951"/>
              <a:gd name="connsiteY265" fmla="*/ 1336634 h 1476000"/>
              <a:gd name="connsiteX266" fmla="*/ 1022277 w 1476951"/>
              <a:gd name="connsiteY266" fmla="*/ 1351895 h 1476000"/>
              <a:gd name="connsiteX267" fmla="*/ 951293 w 1476951"/>
              <a:gd name="connsiteY267" fmla="*/ 1378370 h 1476000"/>
              <a:gd name="connsiteX268" fmla="*/ 901828 w 1476951"/>
              <a:gd name="connsiteY268" fmla="*/ 1391089 h 1476000"/>
              <a:gd name="connsiteX269" fmla="*/ 941804 w 1476951"/>
              <a:gd name="connsiteY269" fmla="*/ 1383507 h 1476000"/>
              <a:gd name="connsiteX270" fmla="*/ 949338 w 1476951"/>
              <a:gd name="connsiteY270" fmla="*/ 1381893 h 1476000"/>
              <a:gd name="connsiteX271" fmla="*/ 973553 w 1476951"/>
              <a:gd name="connsiteY271" fmla="*/ 1373283 h 1476000"/>
              <a:gd name="connsiteX272" fmla="*/ 988620 w 1476951"/>
              <a:gd name="connsiteY272" fmla="*/ 1368440 h 1476000"/>
              <a:gd name="connsiteX273" fmla="*/ 1012836 w 1476951"/>
              <a:gd name="connsiteY273" fmla="*/ 1356063 h 1476000"/>
              <a:gd name="connsiteX274" fmla="*/ 1040280 w 1476951"/>
              <a:gd name="connsiteY274" fmla="*/ 1346377 h 1476000"/>
              <a:gd name="connsiteX275" fmla="*/ 1057863 w 1476951"/>
              <a:gd name="connsiteY275" fmla="*/ 1339481 h 1476000"/>
              <a:gd name="connsiteX276" fmla="*/ 1065572 w 1476951"/>
              <a:gd name="connsiteY276" fmla="*/ 1335076 h 1476000"/>
              <a:gd name="connsiteX277" fmla="*/ 1072566 w 1476951"/>
              <a:gd name="connsiteY277" fmla="*/ 1332925 h 1476000"/>
              <a:gd name="connsiteX278" fmla="*/ 1082253 w 1476951"/>
              <a:gd name="connsiteY278" fmla="*/ 1327543 h 1476000"/>
              <a:gd name="connsiteX279" fmla="*/ 1084798 w 1476951"/>
              <a:gd name="connsiteY279" fmla="*/ 1325774 h 1476000"/>
              <a:gd name="connsiteX280" fmla="*/ 1091401 w 1476951"/>
              <a:gd name="connsiteY280" fmla="*/ 1319471 h 1476000"/>
              <a:gd name="connsiteX281" fmla="*/ 1105930 w 1476951"/>
              <a:gd name="connsiteY281" fmla="*/ 1310861 h 1476000"/>
              <a:gd name="connsiteX282" fmla="*/ 1122460 w 1476951"/>
              <a:gd name="connsiteY282" fmla="*/ 1302759 h 1476000"/>
              <a:gd name="connsiteX283" fmla="*/ 1128531 w 1476951"/>
              <a:gd name="connsiteY283" fmla="*/ 1299022 h 1476000"/>
              <a:gd name="connsiteX284" fmla="*/ 1149518 w 1476951"/>
              <a:gd name="connsiteY284" fmla="*/ 1285031 h 1476000"/>
              <a:gd name="connsiteX285" fmla="*/ 1158666 w 1476951"/>
              <a:gd name="connsiteY285" fmla="*/ 1276421 h 1476000"/>
              <a:gd name="connsiteX286" fmla="*/ 1168891 w 1476951"/>
              <a:gd name="connsiteY286" fmla="*/ 1269964 h 1476000"/>
              <a:gd name="connsiteX287" fmla="*/ 1195258 w 1476951"/>
              <a:gd name="connsiteY287" fmla="*/ 1250053 h 1476000"/>
              <a:gd name="connsiteX288" fmla="*/ 1214093 w 1476951"/>
              <a:gd name="connsiteY288" fmla="*/ 1232295 h 1476000"/>
              <a:gd name="connsiteX289" fmla="*/ 1235079 w 1476951"/>
              <a:gd name="connsiteY289" fmla="*/ 1214538 h 1476000"/>
              <a:gd name="connsiteX290" fmla="*/ 1298577 w 1476951"/>
              <a:gd name="connsiteY290" fmla="*/ 1142967 h 1476000"/>
              <a:gd name="connsiteX291" fmla="*/ 1307316 w 1476951"/>
              <a:gd name="connsiteY291" fmla="*/ 1128112 h 1476000"/>
              <a:gd name="connsiteX292" fmla="*/ 1307726 w 1476951"/>
              <a:gd name="connsiteY292" fmla="*/ 1126824 h 1476000"/>
              <a:gd name="connsiteX293" fmla="*/ 1321717 w 1476951"/>
              <a:gd name="connsiteY293" fmla="*/ 1105299 h 1476000"/>
              <a:gd name="connsiteX294" fmla="*/ 1326022 w 1476951"/>
              <a:gd name="connsiteY294" fmla="*/ 1098841 h 1476000"/>
              <a:gd name="connsiteX295" fmla="*/ 1331746 w 1476951"/>
              <a:gd name="connsiteY295" fmla="*/ 1090902 h 1476000"/>
              <a:gd name="connsiteX296" fmla="*/ 1333555 w 1476951"/>
              <a:gd name="connsiteY296" fmla="*/ 1087541 h 1476000"/>
              <a:gd name="connsiteX297" fmla="*/ 1344856 w 1476951"/>
              <a:gd name="connsiteY297" fmla="*/ 1068169 h 1476000"/>
              <a:gd name="connsiteX298" fmla="*/ 1366919 w 1476951"/>
              <a:gd name="connsiteY298" fmla="*/ 1022428 h 1476000"/>
              <a:gd name="connsiteX299" fmla="*/ 1388444 w 1476951"/>
              <a:gd name="connsiteY299" fmla="*/ 973460 h 1476000"/>
              <a:gd name="connsiteX300" fmla="*/ 1394767 w 1476951"/>
              <a:gd name="connsiteY300" fmla="*/ 953549 h 1476000"/>
              <a:gd name="connsiteX301" fmla="*/ 1476951 w 1476951"/>
              <a:gd name="connsiteY301" fmla="*/ 884420 h 1476000"/>
              <a:gd name="connsiteX302" fmla="*/ 1476951 w 1476951"/>
              <a:gd name="connsiteY302" fmla="*/ 917725 h 1476000"/>
              <a:gd name="connsiteX303" fmla="*/ 1470238 w 1476951"/>
              <a:gd name="connsiteY303" fmla="*/ 946015 h 1476000"/>
              <a:gd name="connsiteX304" fmla="*/ 1456785 w 1476951"/>
              <a:gd name="connsiteY304" fmla="*/ 951935 h 1476000"/>
              <a:gd name="connsiteX305" fmla="*/ 1457862 w 1476951"/>
              <a:gd name="connsiteY305" fmla="*/ 948706 h 1476000"/>
              <a:gd name="connsiteX306" fmla="*/ 1460014 w 1476951"/>
              <a:gd name="connsiteY306" fmla="*/ 926105 h 1476000"/>
              <a:gd name="connsiteX307" fmla="*/ 1468086 w 1476951"/>
              <a:gd name="connsiteY307" fmla="*/ 902428 h 1476000"/>
              <a:gd name="connsiteX308" fmla="*/ 1474543 w 1476951"/>
              <a:gd name="connsiteY308" fmla="*/ 898661 h 1476000"/>
              <a:gd name="connsiteX309" fmla="*/ 1474543 w 1476951"/>
              <a:gd name="connsiteY309" fmla="*/ 898661 h 1476000"/>
              <a:gd name="connsiteX310" fmla="*/ 1460791 w 1476951"/>
              <a:gd name="connsiteY310" fmla="*/ 866230 h 1476000"/>
              <a:gd name="connsiteX311" fmla="*/ 1460598 w 1476951"/>
              <a:gd name="connsiteY311" fmla="*/ 867182 h 1476000"/>
              <a:gd name="connsiteX312" fmla="*/ 1462166 w 1476951"/>
              <a:gd name="connsiteY312" fmla="*/ 869064 h 1476000"/>
              <a:gd name="connsiteX313" fmla="*/ 1467009 w 1476951"/>
              <a:gd name="connsiteY313" fmla="*/ 874445 h 1476000"/>
              <a:gd name="connsiteX314" fmla="*/ 1470238 w 1476951"/>
              <a:gd name="connsiteY314" fmla="*/ 872293 h 1476000"/>
              <a:gd name="connsiteX315" fmla="*/ 1470319 w 1476951"/>
              <a:gd name="connsiteY315" fmla="*/ 871880 h 1476000"/>
              <a:gd name="connsiteX316" fmla="*/ 1468086 w 1476951"/>
              <a:gd name="connsiteY316" fmla="*/ 873369 h 1476000"/>
              <a:gd name="connsiteX317" fmla="*/ 1462704 w 1476951"/>
              <a:gd name="connsiteY317" fmla="*/ 868526 h 1476000"/>
              <a:gd name="connsiteX318" fmla="*/ 1455995 w 1476951"/>
              <a:gd name="connsiteY318" fmla="*/ 805102 h 1476000"/>
              <a:gd name="connsiteX319" fmla="*/ 1455619 w 1476951"/>
              <a:gd name="connsiteY319" fmla="*/ 805123 h 1476000"/>
              <a:gd name="connsiteX320" fmla="*/ 1454938 w 1476951"/>
              <a:gd name="connsiteY320" fmla="*/ 805160 h 1476000"/>
              <a:gd name="connsiteX321" fmla="*/ 1455171 w 1476951"/>
              <a:gd name="connsiteY321" fmla="*/ 807719 h 1476000"/>
              <a:gd name="connsiteX322" fmla="*/ 1454633 w 1476951"/>
              <a:gd name="connsiteY322" fmla="*/ 821172 h 1476000"/>
              <a:gd name="connsiteX323" fmla="*/ 1452480 w 1476951"/>
              <a:gd name="connsiteY323" fmla="*/ 829243 h 1476000"/>
              <a:gd name="connsiteX324" fmla="*/ 1439565 w 1476951"/>
              <a:gd name="connsiteY324" fmla="*/ 849692 h 1476000"/>
              <a:gd name="connsiteX325" fmla="*/ 1436337 w 1476951"/>
              <a:gd name="connsiteY325" fmla="*/ 867450 h 1476000"/>
              <a:gd name="connsiteX326" fmla="*/ 1433108 w 1476951"/>
              <a:gd name="connsiteY326" fmla="*/ 873369 h 1476000"/>
              <a:gd name="connsiteX327" fmla="*/ 1427727 w 1476951"/>
              <a:gd name="connsiteY327" fmla="*/ 899199 h 1476000"/>
              <a:gd name="connsiteX328" fmla="*/ 1421807 w 1476951"/>
              <a:gd name="connsiteY328" fmla="*/ 919648 h 1476000"/>
              <a:gd name="connsiteX329" fmla="*/ 1415350 w 1476951"/>
              <a:gd name="connsiteY329" fmla="*/ 939558 h 1476000"/>
              <a:gd name="connsiteX330" fmla="*/ 1411583 w 1476951"/>
              <a:gd name="connsiteY330" fmla="*/ 955163 h 1476000"/>
              <a:gd name="connsiteX331" fmla="*/ 1407278 w 1476951"/>
              <a:gd name="connsiteY331" fmla="*/ 971307 h 1476000"/>
              <a:gd name="connsiteX332" fmla="*/ 1410711 w 1476951"/>
              <a:gd name="connsiteY332" fmla="*/ 965967 h 1476000"/>
              <a:gd name="connsiteX333" fmla="*/ 1413736 w 1476951"/>
              <a:gd name="connsiteY333" fmla="*/ 954625 h 1476000"/>
              <a:gd name="connsiteX334" fmla="*/ 1416426 w 1476951"/>
              <a:gd name="connsiteY334" fmla="*/ 938481 h 1476000"/>
              <a:gd name="connsiteX335" fmla="*/ 1422883 w 1476951"/>
              <a:gd name="connsiteY335" fmla="*/ 918571 h 1476000"/>
              <a:gd name="connsiteX336" fmla="*/ 1428803 w 1476951"/>
              <a:gd name="connsiteY336" fmla="*/ 898123 h 1476000"/>
              <a:gd name="connsiteX337" fmla="*/ 1434184 w 1476951"/>
              <a:gd name="connsiteY337" fmla="*/ 872293 h 1476000"/>
              <a:gd name="connsiteX338" fmla="*/ 1437413 w 1476951"/>
              <a:gd name="connsiteY338" fmla="*/ 866373 h 1476000"/>
              <a:gd name="connsiteX339" fmla="*/ 1440642 w 1476951"/>
              <a:gd name="connsiteY339" fmla="*/ 848616 h 1476000"/>
              <a:gd name="connsiteX340" fmla="*/ 1453557 w 1476951"/>
              <a:gd name="connsiteY340" fmla="*/ 828167 h 1476000"/>
              <a:gd name="connsiteX341" fmla="*/ 1444947 w 1476951"/>
              <a:gd name="connsiteY341" fmla="*/ 869602 h 1476000"/>
              <a:gd name="connsiteX342" fmla="*/ 1438489 w 1476951"/>
              <a:gd name="connsiteY342" fmla="*/ 904042 h 1476000"/>
              <a:gd name="connsiteX343" fmla="*/ 1423960 w 1476951"/>
              <a:gd name="connsiteY343" fmla="*/ 948168 h 1476000"/>
              <a:gd name="connsiteX344" fmla="*/ 1421085 w 1476951"/>
              <a:gd name="connsiteY344" fmla="*/ 952639 h 1476000"/>
              <a:gd name="connsiteX345" fmla="*/ 1419856 w 1476951"/>
              <a:gd name="connsiteY345" fmla="*/ 959334 h 1476000"/>
              <a:gd name="connsiteX346" fmla="*/ 1415888 w 1476951"/>
              <a:gd name="connsiteY346" fmla="*/ 970769 h 1476000"/>
              <a:gd name="connsiteX347" fmla="*/ 1400821 w 1476951"/>
              <a:gd name="connsiteY347" fmla="*/ 1003594 h 1476000"/>
              <a:gd name="connsiteX348" fmla="*/ 1393825 w 1476951"/>
              <a:gd name="connsiteY348" fmla="*/ 1020814 h 1476000"/>
              <a:gd name="connsiteX349" fmla="*/ 1389520 w 1476951"/>
              <a:gd name="connsiteY349" fmla="*/ 1029963 h 1476000"/>
              <a:gd name="connsiteX350" fmla="*/ 1384139 w 1476951"/>
              <a:gd name="connsiteY350" fmla="*/ 1039649 h 1476000"/>
              <a:gd name="connsiteX351" fmla="*/ 1369610 w 1476951"/>
              <a:gd name="connsiteY351" fmla="*/ 1065478 h 1476000"/>
              <a:gd name="connsiteX352" fmla="*/ 1354004 w 1476951"/>
              <a:gd name="connsiteY352" fmla="*/ 1090770 h 1476000"/>
              <a:gd name="connsiteX353" fmla="*/ 1334094 w 1476951"/>
              <a:gd name="connsiteY353" fmla="*/ 1124672 h 1476000"/>
              <a:gd name="connsiteX354" fmla="*/ 1312031 w 1476951"/>
              <a:gd name="connsiteY354" fmla="*/ 1158035 h 1476000"/>
              <a:gd name="connsiteX355" fmla="*/ 1297502 w 1476951"/>
              <a:gd name="connsiteY355" fmla="*/ 1176869 h 1476000"/>
              <a:gd name="connsiteX356" fmla="*/ 1281896 w 1476951"/>
              <a:gd name="connsiteY356" fmla="*/ 1195165 h 1476000"/>
              <a:gd name="connsiteX357" fmla="*/ 1276515 w 1476951"/>
              <a:gd name="connsiteY357" fmla="*/ 1202699 h 1476000"/>
              <a:gd name="connsiteX358" fmla="*/ 1270596 w 1476951"/>
              <a:gd name="connsiteY358" fmla="*/ 1210233 h 1476000"/>
              <a:gd name="connsiteX359" fmla="*/ 1261447 w 1476951"/>
              <a:gd name="connsiteY359" fmla="*/ 1217766 h 1476000"/>
              <a:gd name="connsiteX360" fmla="*/ 1246486 w 1476951"/>
              <a:gd name="connsiteY360" fmla="*/ 1234332 h 1476000"/>
              <a:gd name="connsiteX361" fmla="*/ 1246918 w 1476951"/>
              <a:gd name="connsiteY361" fmla="*/ 1236062 h 1476000"/>
              <a:gd name="connsiteX362" fmla="*/ 1231313 w 1476951"/>
              <a:gd name="connsiteY362" fmla="*/ 1252206 h 1476000"/>
              <a:gd name="connsiteX363" fmla="*/ 1214631 w 1476951"/>
              <a:gd name="connsiteY363" fmla="*/ 1264045 h 1476000"/>
              <a:gd name="connsiteX364" fmla="*/ 1201178 w 1476951"/>
              <a:gd name="connsiteY364" fmla="*/ 1274807 h 1476000"/>
              <a:gd name="connsiteX365" fmla="*/ 1188434 w 1476951"/>
              <a:gd name="connsiteY365" fmla="*/ 1284120 h 1476000"/>
              <a:gd name="connsiteX366" fmla="*/ 1190415 w 1476951"/>
              <a:gd name="connsiteY366" fmla="*/ 1283955 h 1476000"/>
              <a:gd name="connsiteX367" fmla="*/ 1204407 w 1476951"/>
              <a:gd name="connsiteY367" fmla="*/ 1273731 h 1476000"/>
              <a:gd name="connsiteX368" fmla="*/ 1217860 w 1476951"/>
              <a:gd name="connsiteY368" fmla="*/ 1262968 h 1476000"/>
              <a:gd name="connsiteX369" fmla="*/ 1234541 w 1476951"/>
              <a:gd name="connsiteY369" fmla="*/ 1251130 h 1476000"/>
              <a:gd name="connsiteX370" fmla="*/ 1250147 w 1476951"/>
              <a:gd name="connsiteY370" fmla="*/ 1234986 h 1476000"/>
              <a:gd name="connsiteX371" fmla="*/ 1249609 w 1476951"/>
              <a:gd name="connsiteY371" fmla="*/ 1232834 h 1476000"/>
              <a:gd name="connsiteX372" fmla="*/ 1264676 w 1476951"/>
              <a:gd name="connsiteY372" fmla="*/ 1216152 h 1476000"/>
              <a:gd name="connsiteX373" fmla="*/ 1273824 w 1476951"/>
              <a:gd name="connsiteY373" fmla="*/ 1208618 h 1476000"/>
              <a:gd name="connsiteX374" fmla="*/ 1279743 w 1476951"/>
              <a:gd name="connsiteY374" fmla="*/ 1201085 h 1476000"/>
              <a:gd name="connsiteX375" fmla="*/ 1285125 w 1476951"/>
              <a:gd name="connsiteY375" fmla="*/ 1193551 h 1476000"/>
              <a:gd name="connsiteX376" fmla="*/ 1300730 w 1476951"/>
              <a:gd name="connsiteY376" fmla="*/ 1175255 h 1476000"/>
              <a:gd name="connsiteX377" fmla="*/ 1315259 w 1476951"/>
              <a:gd name="connsiteY377" fmla="*/ 1156421 h 1476000"/>
              <a:gd name="connsiteX378" fmla="*/ 1337323 w 1476951"/>
              <a:gd name="connsiteY378" fmla="*/ 1123057 h 1476000"/>
              <a:gd name="connsiteX379" fmla="*/ 1357233 w 1476951"/>
              <a:gd name="connsiteY379" fmla="*/ 1089156 h 1476000"/>
              <a:gd name="connsiteX380" fmla="*/ 1372839 w 1476951"/>
              <a:gd name="connsiteY380" fmla="*/ 1063864 h 1476000"/>
              <a:gd name="connsiteX381" fmla="*/ 1387367 w 1476951"/>
              <a:gd name="connsiteY381" fmla="*/ 1038034 h 1476000"/>
              <a:gd name="connsiteX382" fmla="*/ 1392749 w 1476951"/>
              <a:gd name="connsiteY382" fmla="*/ 1028348 h 1476000"/>
              <a:gd name="connsiteX383" fmla="*/ 1397054 w 1476951"/>
              <a:gd name="connsiteY383" fmla="*/ 1019200 h 1476000"/>
              <a:gd name="connsiteX384" fmla="*/ 1404049 w 1476951"/>
              <a:gd name="connsiteY384" fmla="*/ 1001980 h 1476000"/>
              <a:gd name="connsiteX385" fmla="*/ 1419117 w 1476951"/>
              <a:gd name="connsiteY385" fmla="*/ 969155 h 1476000"/>
              <a:gd name="connsiteX386" fmla="*/ 1425036 w 1476951"/>
              <a:gd name="connsiteY386" fmla="*/ 947092 h 1476000"/>
              <a:gd name="connsiteX387" fmla="*/ 1439565 w 1476951"/>
              <a:gd name="connsiteY387" fmla="*/ 902966 h 1476000"/>
              <a:gd name="connsiteX388" fmla="*/ 1446023 w 1476951"/>
              <a:gd name="connsiteY388" fmla="*/ 868526 h 1476000"/>
              <a:gd name="connsiteX389" fmla="*/ 1454633 w 1476951"/>
              <a:gd name="connsiteY389" fmla="*/ 827091 h 1476000"/>
              <a:gd name="connsiteX390" fmla="*/ 1456574 w 1476951"/>
              <a:gd name="connsiteY390" fmla="*/ 819813 h 1476000"/>
              <a:gd name="connsiteX391" fmla="*/ 1455171 w 1476951"/>
              <a:gd name="connsiteY391" fmla="*/ 819557 h 1476000"/>
              <a:gd name="connsiteX392" fmla="*/ 1455708 w 1476951"/>
              <a:gd name="connsiteY392" fmla="*/ 806104 h 1476000"/>
              <a:gd name="connsiteX393" fmla="*/ 1467547 w 1476951"/>
              <a:gd name="connsiteY393" fmla="*/ 793727 h 1476000"/>
              <a:gd name="connsiteX394" fmla="*/ 1461281 w 1476951"/>
              <a:gd name="connsiteY394" fmla="*/ 819837 h 1476000"/>
              <a:gd name="connsiteX395" fmla="*/ 1461281 w 1476951"/>
              <a:gd name="connsiteY395" fmla="*/ 819837 h 1476000"/>
              <a:gd name="connsiteX396" fmla="*/ 1467548 w 1476951"/>
              <a:gd name="connsiteY396" fmla="*/ 793728 h 1476000"/>
              <a:gd name="connsiteX397" fmla="*/ 1472390 w 1476951"/>
              <a:gd name="connsiteY397" fmla="*/ 788346 h 1476000"/>
              <a:gd name="connsiteX398" fmla="*/ 1469162 w 1476951"/>
              <a:gd name="connsiteY398" fmla="*/ 795342 h 1476000"/>
              <a:gd name="connsiteX399" fmla="*/ 1468422 w 1476951"/>
              <a:gd name="connsiteY399" fmla="*/ 810005 h 1476000"/>
              <a:gd name="connsiteX400" fmla="*/ 1468086 w 1476951"/>
              <a:gd name="connsiteY400" fmla="*/ 823862 h 1476000"/>
              <a:gd name="connsiteX401" fmla="*/ 1462704 w 1476951"/>
              <a:gd name="connsiteY401" fmla="*/ 840420 h 1476000"/>
              <a:gd name="connsiteX402" fmla="*/ 1462704 w 1476951"/>
              <a:gd name="connsiteY402" fmla="*/ 842312 h 1476000"/>
              <a:gd name="connsiteX403" fmla="*/ 1469162 w 1476951"/>
              <a:gd name="connsiteY403" fmla="*/ 823862 h 1476000"/>
              <a:gd name="connsiteX404" fmla="*/ 1470238 w 1476951"/>
              <a:gd name="connsiteY404" fmla="*/ 795341 h 1476000"/>
              <a:gd name="connsiteX405" fmla="*/ 1472747 w 1476951"/>
              <a:gd name="connsiteY405" fmla="*/ 789906 h 1476000"/>
              <a:gd name="connsiteX406" fmla="*/ 1449251 w 1476951"/>
              <a:gd name="connsiteY406" fmla="*/ 765207 h 1476000"/>
              <a:gd name="connsiteX407" fmla="*/ 1445725 w 1476951"/>
              <a:gd name="connsiteY407" fmla="*/ 773542 h 1476000"/>
              <a:gd name="connsiteX408" fmla="*/ 1444408 w 1476951"/>
              <a:gd name="connsiteY408" fmla="*/ 785656 h 1476000"/>
              <a:gd name="connsiteX409" fmla="*/ 1442711 w 1476951"/>
              <a:gd name="connsiteY409" fmla="*/ 779997 h 1476000"/>
              <a:gd name="connsiteX410" fmla="*/ 1442090 w 1476951"/>
              <a:gd name="connsiteY410" fmla="*/ 780796 h 1476000"/>
              <a:gd name="connsiteX411" fmla="*/ 1443870 w 1476951"/>
              <a:gd name="connsiteY411" fmla="*/ 786732 h 1476000"/>
              <a:gd name="connsiteX412" fmla="*/ 1442794 w 1476951"/>
              <a:gd name="connsiteY412" fmla="*/ 795342 h 1476000"/>
              <a:gd name="connsiteX413" fmla="*/ 1444947 w 1476951"/>
              <a:gd name="connsiteY413" fmla="*/ 802337 h 1476000"/>
              <a:gd name="connsiteX414" fmla="*/ 1446615 w 1476951"/>
              <a:gd name="connsiteY414" fmla="*/ 802245 h 1476000"/>
              <a:gd name="connsiteX415" fmla="*/ 1445484 w 1476951"/>
              <a:gd name="connsiteY415" fmla="*/ 798570 h 1476000"/>
              <a:gd name="connsiteX416" fmla="*/ 1446561 w 1476951"/>
              <a:gd name="connsiteY416" fmla="*/ 789960 h 1476000"/>
              <a:gd name="connsiteX417" fmla="*/ 1449251 w 1476951"/>
              <a:gd name="connsiteY417" fmla="*/ 765207 h 1476000"/>
              <a:gd name="connsiteX418" fmla="*/ 75789 w 1476951"/>
              <a:gd name="connsiteY418" fmla="*/ 501170 h 1476000"/>
              <a:gd name="connsiteX419" fmla="*/ 76057 w 1476951"/>
              <a:gd name="connsiteY419" fmla="*/ 501303 h 1476000"/>
              <a:gd name="connsiteX420" fmla="*/ 76083 w 1476951"/>
              <a:gd name="connsiteY420" fmla="*/ 501228 h 1476000"/>
              <a:gd name="connsiteX421" fmla="*/ 108256 w 1476951"/>
              <a:gd name="connsiteY421" fmla="*/ 424039 h 1476000"/>
              <a:gd name="connsiteX422" fmla="*/ 96417 w 1476951"/>
              <a:gd name="connsiteY422" fmla="*/ 446102 h 1476000"/>
              <a:gd name="connsiteX423" fmla="*/ 86731 w 1476951"/>
              <a:gd name="connsiteY423" fmla="*/ 454174 h 1476000"/>
              <a:gd name="connsiteX424" fmla="*/ 86708 w 1476951"/>
              <a:gd name="connsiteY424" fmla="*/ 454689 h 1476000"/>
              <a:gd name="connsiteX425" fmla="*/ 85771 w 1476951"/>
              <a:gd name="connsiteY425" fmla="*/ 475290 h 1476000"/>
              <a:gd name="connsiteX426" fmla="*/ 85798 w 1476951"/>
              <a:gd name="connsiteY426" fmla="*/ 475240 h 1476000"/>
              <a:gd name="connsiteX427" fmla="*/ 86731 w 1476951"/>
              <a:gd name="connsiteY427" fmla="*/ 454712 h 1476000"/>
              <a:gd name="connsiteX428" fmla="*/ 96417 w 1476951"/>
              <a:gd name="connsiteY428" fmla="*/ 446639 h 1476000"/>
              <a:gd name="connsiteX429" fmla="*/ 108256 w 1476951"/>
              <a:gd name="connsiteY429" fmla="*/ 424577 h 1476000"/>
              <a:gd name="connsiteX430" fmla="*/ 108659 w 1476951"/>
              <a:gd name="connsiteY430" fmla="*/ 424846 h 1476000"/>
              <a:gd name="connsiteX431" fmla="*/ 108861 w 1476951"/>
              <a:gd name="connsiteY431" fmla="*/ 424442 h 1476000"/>
              <a:gd name="connsiteX432" fmla="*/ 114713 w 1476951"/>
              <a:gd name="connsiteY432" fmla="*/ 377222 h 1476000"/>
              <a:gd name="connsiteX433" fmla="*/ 107179 w 1476951"/>
              <a:gd name="connsiteY433" fmla="*/ 382603 h 1476000"/>
              <a:gd name="connsiteX434" fmla="*/ 95879 w 1476951"/>
              <a:gd name="connsiteY434" fmla="*/ 406281 h 1476000"/>
              <a:gd name="connsiteX435" fmla="*/ 98464 w 1476951"/>
              <a:gd name="connsiteY435" fmla="*/ 408349 h 1476000"/>
              <a:gd name="connsiteX436" fmla="*/ 98548 w 1476951"/>
              <a:gd name="connsiteY436" fmla="*/ 407986 h 1476000"/>
              <a:gd name="connsiteX437" fmla="*/ 96417 w 1476951"/>
              <a:gd name="connsiteY437" fmla="*/ 406281 h 1476000"/>
              <a:gd name="connsiteX438" fmla="*/ 107717 w 1476951"/>
              <a:gd name="connsiteY438" fmla="*/ 382603 h 1476000"/>
              <a:gd name="connsiteX439" fmla="*/ 114388 w 1476951"/>
              <a:gd name="connsiteY439" fmla="*/ 377839 h 1476000"/>
              <a:gd name="connsiteX440" fmla="*/ 156148 w 1476951"/>
              <a:gd name="connsiteY440" fmla="*/ 346550 h 1476000"/>
              <a:gd name="connsiteX441" fmla="*/ 155469 w 1476951"/>
              <a:gd name="connsiteY441" fmla="*/ 347094 h 1476000"/>
              <a:gd name="connsiteX442" fmla="*/ 152583 w 1476951"/>
              <a:gd name="connsiteY442" fmla="*/ 358187 h 1476000"/>
              <a:gd name="connsiteX443" fmla="*/ 150767 w 1476951"/>
              <a:gd name="connsiteY443" fmla="*/ 363769 h 1476000"/>
              <a:gd name="connsiteX444" fmla="*/ 101260 w 1476951"/>
              <a:gd name="connsiteY444" fmla="*/ 454174 h 1476000"/>
              <a:gd name="connsiteX445" fmla="*/ 94264 w 1476951"/>
              <a:gd name="connsiteY445" fmla="*/ 476236 h 1476000"/>
              <a:gd name="connsiteX446" fmla="*/ 87807 w 1476951"/>
              <a:gd name="connsiteY446" fmla="*/ 498837 h 1476000"/>
              <a:gd name="connsiteX447" fmla="*/ 73815 w 1476951"/>
              <a:gd name="connsiteY447" fmla="*/ 546192 h 1476000"/>
              <a:gd name="connsiteX448" fmla="*/ 64668 w 1476951"/>
              <a:gd name="connsiteY448" fmla="*/ 578479 h 1476000"/>
              <a:gd name="connsiteX449" fmla="*/ 60363 w 1476951"/>
              <a:gd name="connsiteY449" fmla="*/ 602695 h 1476000"/>
              <a:gd name="connsiteX450" fmla="*/ 58210 w 1476951"/>
              <a:gd name="connsiteY450" fmla="*/ 615071 h 1476000"/>
              <a:gd name="connsiteX451" fmla="*/ 56596 w 1476951"/>
              <a:gd name="connsiteY451" fmla="*/ 627448 h 1476000"/>
              <a:gd name="connsiteX452" fmla="*/ 51753 w 1476951"/>
              <a:gd name="connsiteY452" fmla="*/ 660812 h 1476000"/>
              <a:gd name="connsiteX453" fmla="*/ 50138 w 1476951"/>
              <a:gd name="connsiteY453" fmla="*/ 681261 h 1476000"/>
              <a:gd name="connsiteX454" fmla="*/ 52829 w 1476951"/>
              <a:gd name="connsiteY454" fmla="*/ 702785 h 1476000"/>
              <a:gd name="connsiteX455" fmla="*/ 54090 w 1476951"/>
              <a:gd name="connsiteY455" fmla="*/ 691057 h 1476000"/>
              <a:gd name="connsiteX456" fmla="*/ 53905 w 1476951"/>
              <a:gd name="connsiteY456" fmla="*/ 687180 h 1476000"/>
              <a:gd name="connsiteX457" fmla="*/ 56058 w 1476951"/>
              <a:gd name="connsiteY457" fmla="*/ 664579 h 1476000"/>
              <a:gd name="connsiteX458" fmla="*/ 60901 w 1476951"/>
              <a:gd name="connsiteY458" fmla="*/ 631215 h 1476000"/>
              <a:gd name="connsiteX459" fmla="*/ 64742 w 1476951"/>
              <a:gd name="connsiteY459" fmla="*/ 626606 h 1476000"/>
              <a:gd name="connsiteX460" fmla="*/ 70320 w 1476951"/>
              <a:gd name="connsiteY460" fmla="*/ 589278 h 1476000"/>
              <a:gd name="connsiteX461" fmla="*/ 70049 w 1476951"/>
              <a:gd name="connsiteY461" fmla="*/ 582784 h 1476000"/>
              <a:gd name="connsiteX462" fmla="*/ 75365 w 1476951"/>
              <a:gd name="connsiteY462" fmla="*/ 567544 h 1476000"/>
              <a:gd name="connsiteX463" fmla="*/ 78528 w 1476951"/>
              <a:gd name="connsiteY463" fmla="*/ 554748 h 1476000"/>
              <a:gd name="connsiteX464" fmla="*/ 77583 w 1476951"/>
              <a:gd name="connsiteY464" fmla="*/ 556954 h 1476000"/>
              <a:gd name="connsiteX465" fmla="*/ 74354 w 1476951"/>
              <a:gd name="connsiteY465" fmla="*/ 555878 h 1476000"/>
              <a:gd name="connsiteX466" fmla="*/ 66282 w 1476951"/>
              <a:gd name="connsiteY466" fmla="*/ 579018 h 1476000"/>
              <a:gd name="connsiteX467" fmla="*/ 66820 w 1476951"/>
              <a:gd name="connsiteY467" fmla="*/ 591933 h 1476000"/>
              <a:gd name="connsiteX468" fmla="*/ 63053 w 1476951"/>
              <a:gd name="connsiteY468" fmla="*/ 616686 h 1476000"/>
              <a:gd name="connsiteX469" fmla="*/ 62515 w 1476951"/>
              <a:gd name="connsiteY469" fmla="*/ 620991 h 1476000"/>
              <a:gd name="connsiteX470" fmla="*/ 57134 w 1476951"/>
              <a:gd name="connsiteY470" fmla="*/ 627448 h 1476000"/>
              <a:gd name="connsiteX471" fmla="*/ 58748 w 1476951"/>
              <a:gd name="connsiteY471" fmla="*/ 615071 h 1476000"/>
              <a:gd name="connsiteX472" fmla="*/ 60901 w 1476951"/>
              <a:gd name="connsiteY472" fmla="*/ 602695 h 1476000"/>
              <a:gd name="connsiteX473" fmla="*/ 65206 w 1476951"/>
              <a:gd name="connsiteY473" fmla="*/ 578479 h 1476000"/>
              <a:gd name="connsiteX474" fmla="*/ 74354 w 1476951"/>
              <a:gd name="connsiteY474" fmla="*/ 546192 h 1476000"/>
              <a:gd name="connsiteX475" fmla="*/ 88345 w 1476951"/>
              <a:gd name="connsiteY475" fmla="*/ 498837 h 1476000"/>
              <a:gd name="connsiteX476" fmla="*/ 94802 w 1476951"/>
              <a:gd name="connsiteY476" fmla="*/ 476236 h 1476000"/>
              <a:gd name="connsiteX477" fmla="*/ 101798 w 1476951"/>
              <a:gd name="connsiteY477" fmla="*/ 454174 h 1476000"/>
              <a:gd name="connsiteX478" fmla="*/ 151305 w 1476951"/>
              <a:gd name="connsiteY478" fmla="*/ 363769 h 1476000"/>
              <a:gd name="connsiteX479" fmla="*/ 156148 w 1476951"/>
              <a:gd name="connsiteY479" fmla="*/ 346550 h 1476000"/>
              <a:gd name="connsiteX480" fmla="*/ 165834 w 1476951"/>
              <a:gd name="connsiteY480" fmla="*/ 292738 h 1476000"/>
              <a:gd name="connsiteX481" fmla="*/ 168525 w 1476951"/>
              <a:gd name="connsiteY481" fmla="*/ 294890 h 1476000"/>
              <a:gd name="connsiteX482" fmla="*/ 168525 w 1476951"/>
              <a:gd name="connsiteY482" fmla="*/ 294890 h 1476000"/>
              <a:gd name="connsiteX483" fmla="*/ 165835 w 1476951"/>
              <a:gd name="connsiteY483" fmla="*/ 292738 h 1476000"/>
              <a:gd name="connsiteX484" fmla="*/ 262800 w 1476951"/>
              <a:gd name="connsiteY484" fmla="*/ 216124 h 1476000"/>
              <a:gd name="connsiteX485" fmla="*/ 262697 w 1476951"/>
              <a:gd name="connsiteY485" fmla="*/ 216206 h 1476000"/>
              <a:gd name="connsiteX486" fmla="*/ 262383 w 1476951"/>
              <a:gd name="connsiteY486" fmla="*/ 216561 h 1476000"/>
              <a:gd name="connsiteX487" fmla="*/ 257987 w 1476951"/>
              <a:gd name="connsiteY487" fmla="*/ 221167 h 1476000"/>
              <a:gd name="connsiteX488" fmla="*/ 256876 w 1476951"/>
              <a:gd name="connsiteY488" fmla="*/ 222784 h 1476000"/>
              <a:gd name="connsiteX489" fmla="*/ 256150 w 1476951"/>
              <a:gd name="connsiteY489" fmla="*/ 223604 h 1476000"/>
              <a:gd name="connsiteX490" fmla="*/ 253010 w 1476951"/>
              <a:gd name="connsiteY490" fmla="*/ 228163 h 1476000"/>
              <a:gd name="connsiteX491" fmla="*/ 220185 w 1476951"/>
              <a:gd name="connsiteY491" fmla="*/ 266908 h 1476000"/>
              <a:gd name="connsiteX492" fmla="*/ 211036 w 1476951"/>
              <a:gd name="connsiteY492" fmla="*/ 277670 h 1476000"/>
              <a:gd name="connsiteX493" fmla="*/ 201889 w 1476951"/>
              <a:gd name="connsiteY493" fmla="*/ 288970 h 1476000"/>
              <a:gd name="connsiteX494" fmla="*/ 161454 w 1476951"/>
              <a:gd name="connsiteY494" fmla="*/ 333661 h 1476000"/>
              <a:gd name="connsiteX495" fmla="*/ 202426 w 1476951"/>
              <a:gd name="connsiteY495" fmla="*/ 288433 h 1476000"/>
              <a:gd name="connsiteX496" fmla="*/ 211574 w 1476951"/>
              <a:gd name="connsiteY496" fmla="*/ 277132 h 1476000"/>
              <a:gd name="connsiteX497" fmla="*/ 220723 w 1476951"/>
              <a:gd name="connsiteY497" fmla="*/ 266369 h 1476000"/>
              <a:gd name="connsiteX498" fmla="*/ 253548 w 1476951"/>
              <a:gd name="connsiteY498" fmla="*/ 227625 h 1476000"/>
              <a:gd name="connsiteX499" fmla="*/ 256876 w 1476951"/>
              <a:gd name="connsiteY499" fmla="*/ 222784 h 1476000"/>
              <a:gd name="connsiteX500" fmla="*/ 262383 w 1476951"/>
              <a:gd name="connsiteY500" fmla="*/ 216561 h 1476000"/>
              <a:gd name="connsiteX501" fmla="*/ 276460 w 1476951"/>
              <a:gd name="connsiteY501" fmla="*/ 179017 h 1476000"/>
              <a:gd name="connsiteX502" fmla="*/ 271815 w 1476951"/>
              <a:gd name="connsiteY502" fmla="*/ 180635 h 1476000"/>
              <a:gd name="connsiteX503" fmla="*/ 268361 w 1476951"/>
              <a:gd name="connsiteY503" fmla="*/ 181918 h 1476000"/>
              <a:gd name="connsiteX504" fmla="*/ 267539 w 1476951"/>
              <a:gd name="connsiteY504" fmla="*/ 182960 h 1476000"/>
              <a:gd name="connsiteX505" fmla="*/ 261620 w 1476951"/>
              <a:gd name="connsiteY505" fmla="*/ 188342 h 1476000"/>
              <a:gd name="connsiteX506" fmla="*/ 246552 w 1476951"/>
              <a:gd name="connsiteY506" fmla="*/ 198028 h 1476000"/>
              <a:gd name="connsiteX507" fmla="*/ 236328 w 1476951"/>
              <a:gd name="connsiteY507" fmla="*/ 209329 h 1476000"/>
              <a:gd name="connsiteX508" fmla="*/ 226642 w 1476951"/>
              <a:gd name="connsiteY508" fmla="*/ 220629 h 1476000"/>
              <a:gd name="connsiteX509" fmla="*/ 220185 w 1476951"/>
              <a:gd name="connsiteY509" fmla="*/ 226549 h 1476000"/>
              <a:gd name="connsiteX510" fmla="*/ 219965 w 1476951"/>
              <a:gd name="connsiteY510" fmla="*/ 226274 h 1476000"/>
              <a:gd name="connsiteX511" fmla="*/ 213862 w 1476951"/>
              <a:gd name="connsiteY511" fmla="*/ 233612 h 1476000"/>
              <a:gd name="connsiteX512" fmla="*/ 203503 w 1476951"/>
              <a:gd name="connsiteY512" fmla="*/ 246459 h 1476000"/>
              <a:gd name="connsiteX513" fmla="*/ 186821 w 1476951"/>
              <a:gd name="connsiteY513" fmla="*/ 264755 h 1476000"/>
              <a:gd name="connsiteX514" fmla="*/ 189512 w 1476951"/>
              <a:gd name="connsiteY514" fmla="*/ 267984 h 1476000"/>
              <a:gd name="connsiteX515" fmla="*/ 189563 w 1476951"/>
              <a:gd name="connsiteY515" fmla="*/ 267938 h 1476000"/>
              <a:gd name="connsiteX516" fmla="*/ 187359 w 1476951"/>
              <a:gd name="connsiteY516" fmla="*/ 265293 h 1476000"/>
              <a:gd name="connsiteX517" fmla="*/ 204041 w 1476951"/>
              <a:gd name="connsiteY517" fmla="*/ 246997 h 1476000"/>
              <a:gd name="connsiteX518" fmla="*/ 220723 w 1476951"/>
              <a:gd name="connsiteY518" fmla="*/ 226549 h 1476000"/>
              <a:gd name="connsiteX519" fmla="*/ 227180 w 1476951"/>
              <a:gd name="connsiteY519" fmla="*/ 220629 h 1476000"/>
              <a:gd name="connsiteX520" fmla="*/ 236866 w 1476951"/>
              <a:gd name="connsiteY520" fmla="*/ 209329 h 1476000"/>
              <a:gd name="connsiteX521" fmla="*/ 247090 w 1476951"/>
              <a:gd name="connsiteY521" fmla="*/ 198028 h 1476000"/>
              <a:gd name="connsiteX522" fmla="*/ 262158 w 1476951"/>
              <a:gd name="connsiteY522" fmla="*/ 188342 h 1476000"/>
              <a:gd name="connsiteX523" fmla="*/ 268077 w 1476951"/>
              <a:gd name="connsiteY523" fmla="*/ 182961 h 1476000"/>
              <a:gd name="connsiteX524" fmla="*/ 274535 w 1476951"/>
              <a:gd name="connsiteY524" fmla="*/ 180540 h 1476000"/>
              <a:gd name="connsiteX525" fmla="*/ 276573 w 1476951"/>
              <a:gd name="connsiteY525" fmla="*/ 179907 h 1476000"/>
              <a:gd name="connsiteX526" fmla="*/ 1055885 w 1476951"/>
              <a:gd name="connsiteY526" fmla="*/ 81794 h 1476000"/>
              <a:gd name="connsiteX527" fmla="*/ 1083329 w 1476951"/>
              <a:gd name="connsiteY527" fmla="*/ 94171 h 1476000"/>
              <a:gd name="connsiteX528" fmla="*/ 1095168 w 1476951"/>
              <a:gd name="connsiteY528" fmla="*/ 103857 h 1476000"/>
              <a:gd name="connsiteX529" fmla="*/ 1068800 w 1476951"/>
              <a:gd name="connsiteY529" fmla="*/ 90942 h 1476000"/>
              <a:gd name="connsiteX530" fmla="*/ 1055885 w 1476951"/>
              <a:gd name="connsiteY530" fmla="*/ 81794 h 1476000"/>
              <a:gd name="connsiteX531" fmla="*/ 966557 w 1476951"/>
              <a:gd name="connsiteY531" fmla="*/ 42511 h 1476000"/>
              <a:gd name="connsiteX532" fmla="*/ 988082 w 1476951"/>
              <a:gd name="connsiteY532" fmla="*/ 47354 h 1476000"/>
              <a:gd name="connsiteX533" fmla="*/ 1018217 w 1476951"/>
              <a:gd name="connsiteY533" fmla="*/ 62421 h 1476000"/>
              <a:gd name="connsiteX534" fmla="*/ 966557 w 1476951"/>
              <a:gd name="connsiteY534" fmla="*/ 42511 h 1476000"/>
              <a:gd name="connsiteX535" fmla="*/ 642610 w 1476951"/>
              <a:gd name="connsiteY535" fmla="*/ 38946 h 1476000"/>
              <a:gd name="connsiteX536" fmla="*/ 631309 w 1476951"/>
              <a:gd name="connsiteY536" fmla="*/ 40359 h 1476000"/>
              <a:gd name="connsiteX537" fmla="*/ 607093 w 1476951"/>
              <a:gd name="connsiteY537" fmla="*/ 43588 h 1476000"/>
              <a:gd name="connsiteX538" fmla="*/ 583416 w 1476951"/>
              <a:gd name="connsiteY538" fmla="*/ 48969 h 1476000"/>
              <a:gd name="connsiteX539" fmla="*/ 573192 w 1476951"/>
              <a:gd name="connsiteY539" fmla="*/ 52197 h 1476000"/>
              <a:gd name="connsiteX540" fmla="*/ 561353 w 1476951"/>
              <a:gd name="connsiteY540" fmla="*/ 55426 h 1476000"/>
              <a:gd name="connsiteX541" fmla="*/ 535448 w 1476951"/>
              <a:gd name="connsiteY541" fmla="*/ 60515 h 1476000"/>
              <a:gd name="connsiteX542" fmla="*/ 530680 w 1476951"/>
              <a:gd name="connsiteY542" fmla="*/ 62422 h 1476000"/>
              <a:gd name="connsiteX543" fmla="*/ 497855 w 1476951"/>
              <a:gd name="connsiteY543" fmla="*/ 73722 h 1476000"/>
              <a:gd name="connsiteX544" fmla="*/ 465568 w 1476951"/>
              <a:gd name="connsiteY544" fmla="*/ 86637 h 1476000"/>
              <a:gd name="connsiteX545" fmla="*/ 442967 w 1476951"/>
              <a:gd name="connsiteY545" fmla="*/ 96862 h 1476000"/>
              <a:gd name="connsiteX546" fmla="*/ 427899 w 1476951"/>
              <a:gd name="connsiteY546" fmla="*/ 102781 h 1476000"/>
              <a:gd name="connsiteX547" fmla="*/ 390769 w 1476951"/>
              <a:gd name="connsiteY547" fmla="*/ 120001 h 1476000"/>
              <a:gd name="connsiteX548" fmla="*/ 373011 w 1476951"/>
              <a:gd name="connsiteY548" fmla="*/ 131301 h 1476000"/>
              <a:gd name="connsiteX549" fmla="*/ 355791 w 1476951"/>
              <a:gd name="connsiteY549" fmla="*/ 142602 h 1476000"/>
              <a:gd name="connsiteX550" fmla="*/ 328347 w 1476951"/>
              <a:gd name="connsiteY550" fmla="*/ 163050 h 1476000"/>
              <a:gd name="connsiteX551" fmla="*/ 302517 w 1476951"/>
              <a:gd name="connsiteY551" fmla="*/ 183499 h 1476000"/>
              <a:gd name="connsiteX552" fmla="*/ 277796 w 1476951"/>
              <a:gd name="connsiteY552" fmla="*/ 205064 h 1476000"/>
              <a:gd name="connsiteX553" fmla="*/ 279916 w 1476951"/>
              <a:gd name="connsiteY553" fmla="*/ 207715 h 1476000"/>
              <a:gd name="connsiteX554" fmla="*/ 285163 w 1476951"/>
              <a:gd name="connsiteY554" fmla="*/ 204116 h 1476000"/>
              <a:gd name="connsiteX555" fmla="*/ 289628 w 1476951"/>
              <a:gd name="connsiteY555" fmla="*/ 200787 h 1476000"/>
              <a:gd name="connsiteX556" fmla="*/ 305746 w 1476951"/>
              <a:gd name="connsiteY556" fmla="*/ 186728 h 1476000"/>
              <a:gd name="connsiteX557" fmla="*/ 331575 w 1476951"/>
              <a:gd name="connsiteY557" fmla="*/ 166279 h 1476000"/>
              <a:gd name="connsiteX558" fmla="*/ 359019 w 1476951"/>
              <a:gd name="connsiteY558" fmla="*/ 145830 h 1476000"/>
              <a:gd name="connsiteX559" fmla="*/ 376239 w 1476951"/>
              <a:gd name="connsiteY559" fmla="*/ 134530 h 1476000"/>
              <a:gd name="connsiteX560" fmla="*/ 393997 w 1476951"/>
              <a:gd name="connsiteY560" fmla="*/ 123229 h 1476000"/>
              <a:gd name="connsiteX561" fmla="*/ 431127 w 1476951"/>
              <a:gd name="connsiteY561" fmla="*/ 106009 h 1476000"/>
              <a:gd name="connsiteX562" fmla="*/ 445657 w 1476951"/>
              <a:gd name="connsiteY562" fmla="*/ 98476 h 1476000"/>
              <a:gd name="connsiteX563" fmla="*/ 468258 w 1476951"/>
              <a:gd name="connsiteY563" fmla="*/ 88251 h 1476000"/>
              <a:gd name="connsiteX564" fmla="*/ 500545 w 1476951"/>
              <a:gd name="connsiteY564" fmla="*/ 75336 h 1476000"/>
              <a:gd name="connsiteX565" fmla="*/ 533370 w 1476951"/>
              <a:gd name="connsiteY565" fmla="*/ 64036 h 1476000"/>
              <a:gd name="connsiteX566" fmla="*/ 547159 w 1476951"/>
              <a:gd name="connsiteY566" fmla="*/ 61328 h 1476000"/>
              <a:gd name="connsiteX567" fmla="*/ 553820 w 1476951"/>
              <a:gd name="connsiteY567" fmla="*/ 59051 h 1476000"/>
              <a:gd name="connsiteX568" fmla="*/ 644482 w 1476951"/>
              <a:gd name="connsiteY568" fmla="*/ 39493 h 1476000"/>
              <a:gd name="connsiteX569" fmla="*/ 835054 w 1476951"/>
              <a:gd name="connsiteY569" fmla="*/ 27377 h 1476000"/>
              <a:gd name="connsiteX570" fmla="*/ 846556 w 1476951"/>
              <a:gd name="connsiteY570" fmla="*/ 28520 h 1476000"/>
              <a:gd name="connsiteX571" fmla="*/ 862162 w 1476951"/>
              <a:gd name="connsiteY571" fmla="*/ 33901 h 1476000"/>
              <a:gd name="connsiteX572" fmla="*/ 850323 w 1476951"/>
              <a:gd name="connsiteY572" fmla="*/ 32287 h 1476000"/>
              <a:gd name="connsiteX573" fmla="*/ 825570 w 1476951"/>
              <a:gd name="connsiteY573" fmla="*/ 27444 h 1476000"/>
              <a:gd name="connsiteX574" fmla="*/ 835054 w 1476951"/>
              <a:gd name="connsiteY574" fmla="*/ 27377 h 1476000"/>
              <a:gd name="connsiteX575" fmla="*/ 897678 w 1476951"/>
              <a:gd name="connsiteY575" fmla="*/ 23139 h 1476000"/>
              <a:gd name="connsiteX576" fmla="*/ 919741 w 1476951"/>
              <a:gd name="connsiteY576" fmla="*/ 24753 h 1476000"/>
              <a:gd name="connsiteX577" fmla="*/ 946647 w 1476951"/>
              <a:gd name="connsiteY577" fmla="*/ 35515 h 1476000"/>
              <a:gd name="connsiteX578" fmla="*/ 913283 w 1476951"/>
              <a:gd name="connsiteY578" fmla="*/ 29596 h 1476000"/>
              <a:gd name="connsiteX579" fmla="*/ 897678 w 1476951"/>
              <a:gd name="connsiteY579" fmla="*/ 23139 h 1476000"/>
              <a:gd name="connsiteX580" fmla="*/ 717677 w 1476951"/>
              <a:gd name="connsiteY580" fmla="*/ 23004 h 1476000"/>
              <a:gd name="connsiteX581" fmla="*/ 655524 w 1476951"/>
              <a:gd name="connsiteY581" fmla="*/ 26368 h 1476000"/>
              <a:gd name="connsiteX582" fmla="*/ 612474 w 1476951"/>
              <a:gd name="connsiteY582" fmla="*/ 32287 h 1476000"/>
              <a:gd name="connsiteX583" fmla="*/ 592026 w 1476951"/>
              <a:gd name="connsiteY583" fmla="*/ 37668 h 1476000"/>
              <a:gd name="connsiteX584" fmla="*/ 574267 w 1476951"/>
              <a:gd name="connsiteY584" fmla="*/ 44125 h 1476000"/>
              <a:gd name="connsiteX585" fmla="*/ 549514 w 1476951"/>
              <a:gd name="connsiteY585" fmla="*/ 47354 h 1476000"/>
              <a:gd name="connsiteX586" fmla="*/ 455881 w 1476951"/>
              <a:gd name="connsiteY586" fmla="*/ 83408 h 1476000"/>
              <a:gd name="connsiteX587" fmla="*/ 421980 w 1476951"/>
              <a:gd name="connsiteY587" fmla="*/ 98476 h 1476000"/>
              <a:gd name="connsiteX588" fmla="*/ 411755 w 1476951"/>
              <a:gd name="connsiteY588" fmla="*/ 102242 h 1476000"/>
              <a:gd name="connsiteX589" fmla="*/ 402607 w 1476951"/>
              <a:gd name="connsiteY589" fmla="*/ 107086 h 1476000"/>
              <a:gd name="connsiteX590" fmla="*/ 385387 w 1476951"/>
              <a:gd name="connsiteY590" fmla="*/ 116233 h 1476000"/>
              <a:gd name="connsiteX591" fmla="*/ 358481 w 1476951"/>
              <a:gd name="connsiteY591" fmla="*/ 130225 h 1476000"/>
              <a:gd name="connsiteX592" fmla="*/ 338033 w 1476951"/>
              <a:gd name="connsiteY592" fmla="*/ 146368 h 1476000"/>
              <a:gd name="connsiteX593" fmla="*/ 278840 w 1476951"/>
              <a:gd name="connsiteY593" fmla="*/ 192647 h 1476000"/>
              <a:gd name="connsiteX594" fmla="*/ 266469 w 1476951"/>
              <a:gd name="connsiteY594" fmla="*/ 203403 h 1476000"/>
              <a:gd name="connsiteX595" fmla="*/ 254367 w 1476951"/>
              <a:gd name="connsiteY595" fmla="*/ 214453 h 1476000"/>
              <a:gd name="connsiteX596" fmla="*/ 254624 w 1476951"/>
              <a:gd name="connsiteY596" fmla="*/ 214710 h 1476000"/>
              <a:gd name="connsiteX597" fmla="*/ 161529 w 1476951"/>
              <a:gd name="connsiteY597" fmla="*/ 323948 h 1476000"/>
              <a:gd name="connsiteX598" fmla="*/ 142695 w 1476951"/>
              <a:gd name="connsiteY598" fmla="*/ 349778 h 1476000"/>
              <a:gd name="connsiteX599" fmla="*/ 134085 w 1476951"/>
              <a:gd name="connsiteY599" fmla="*/ 365384 h 1476000"/>
              <a:gd name="connsiteX600" fmla="*/ 125475 w 1476951"/>
              <a:gd name="connsiteY600" fmla="*/ 379913 h 1476000"/>
              <a:gd name="connsiteX601" fmla="*/ 109331 w 1476951"/>
              <a:gd name="connsiteY601" fmla="*/ 410047 h 1476000"/>
              <a:gd name="connsiteX602" fmla="*/ 91771 w 1476951"/>
              <a:gd name="connsiteY602" fmla="*/ 437719 h 1476000"/>
              <a:gd name="connsiteX603" fmla="*/ 91574 w 1476951"/>
              <a:gd name="connsiteY603" fmla="*/ 438568 h 1476000"/>
              <a:gd name="connsiteX604" fmla="*/ 85654 w 1476951"/>
              <a:gd name="connsiteY604" fmla="*/ 454712 h 1476000"/>
              <a:gd name="connsiteX605" fmla="*/ 81349 w 1476951"/>
              <a:gd name="connsiteY605" fmla="*/ 462245 h 1476000"/>
              <a:gd name="connsiteX606" fmla="*/ 80273 w 1476951"/>
              <a:gd name="connsiteY606" fmla="*/ 463321 h 1476000"/>
              <a:gd name="connsiteX607" fmla="*/ 75497 w 1476951"/>
              <a:gd name="connsiteY607" fmla="*/ 479196 h 1476000"/>
              <a:gd name="connsiteX608" fmla="*/ 74354 w 1476951"/>
              <a:gd name="connsiteY608" fmla="*/ 488613 h 1476000"/>
              <a:gd name="connsiteX609" fmla="*/ 73278 w 1476951"/>
              <a:gd name="connsiteY609" fmla="*/ 502066 h 1476000"/>
              <a:gd name="connsiteX610" fmla="*/ 65744 w 1476951"/>
              <a:gd name="connsiteY610" fmla="*/ 524129 h 1476000"/>
              <a:gd name="connsiteX611" fmla="*/ 58748 w 1476951"/>
              <a:gd name="connsiteY611" fmla="*/ 546192 h 1476000"/>
              <a:gd name="connsiteX612" fmla="*/ 51214 w 1476951"/>
              <a:gd name="connsiteY612" fmla="*/ 578479 h 1476000"/>
              <a:gd name="connsiteX613" fmla="*/ 46909 w 1476951"/>
              <a:gd name="connsiteY613" fmla="*/ 608076 h 1476000"/>
              <a:gd name="connsiteX614" fmla="*/ 44219 w 1476951"/>
              <a:gd name="connsiteY614" fmla="*/ 637672 h 1476000"/>
              <a:gd name="connsiteX615" fmla="*/ 47986 w 1476951"/>
              <a:gd name="connsiteY615" fmla="*/ 617224 h 1476000"/>
              <a:gd name="connsiteX616" fmla="*/ 48335 w 1476951"/>
              <a:gd name="connsiteY616" fmla="*/ 615536 h 1476000"/>
              <a:gd name="connsiteX617" fmla="*/ 49062 w 1476951"/>
              <a:gd name="connsiteY617" fmla="*/ 607538 h 1476000"/>
              <a:gd name="connsiteX618" fmla="*/ 53367 w 1476951"/>
              <a:gd name="connsiteY618" fmla="*/ 577941 h 1476000"/>
              <a:gd name="connsiteX619" fmla="*/ 54715 w 1476951"/>
              <a:gd name="connsiteY619" fmla="*/ 578391 h 1476000"/>
              <a:gd name="connsiteX620" fmla="*/ 54832 w 1476951"/>
              <a:gd name="connsiteY620" fmla="*/ 577891 h 1476000"/>
              <a:gd name="connsiteX621" fmla="*/ 53367 w 1476951"/>
              <a:gd name="connsiteY621" fmla="*/ 577403 h 1476000"/>
              <a:gd name="connsiteX622" fmla="*/ 60901 w 1476951"/>
              <a:gd name="connsiteY622" fmla="*/ 545116 h 1476000"/>
              <a:gd name="connsiteX623" fmla="*/ 67896 w 1476951"/>
              <a:gd name="connsiteY623" fmla="*/ 523053 h 1476000"/>
              <a:gd name="connsiteX624" fmla="*/ 75396 w 1476951"/>
              <a:gd name="connsiteY624" fmla="*/ 501091 h 1476000"/>
              <a:gd name="connsiteX625" fmla="*/ 74892 w 1476951"/>
              <a:gd name="connsiteY625" fmla="*/ 500990 h 1476000"/>
              <a:gd name="connsiteX626" fmla="*/ 75969 w 1476951"/>
              <a:gd name="connsiteY626" fmla="*/ 487537 h 1476000"/>
              <a:gd name="connsiteX627" fmla="*/ 81888 w 1476951"/>
              <a:gd name="connsiteY627" fmla="*/ 462245 h 1476000"/>
              <a:gd name="connsiteX628" fmla="*/ 86192 w 1476951"/>
              <a:gd name="connsiteY628" fmla="*/ 454712 h 1476000"/>
              <a:gd name="connsiteX629" fmla="*/ 86337 w 1476951"/>
              <a:gd name="connsiteY629" fmla="*/ 454318 h 1476000"/>
              <a:gd name="connsiteX630" fmla="*/ 92112 w 1476951"/>
              <a:gd name="connsiteY630" fmla="*/ 438568 h 1476000"/>
              <a:gd name="connsiteX631" fmla="*/ 109870 w 1476951"/>
              <a:gd name="connsiteY631" fmla="*/ 410586 h 1476000"/>
              <a:gd name="connsiteX632" fmla="*/ 126013 w 1476951"/>
              <a:gd name="connsiteY632" fmla="*/ 380451 h 1476000"/>
              <a:gd name="connsiteX633" fmla="*/ 134623 w 1476951"/>
              <a:gd name="connsiteY633" fmla="*/ 365922 h 1476000"/>
              <a:gd name="connsiteX634" fmla="*/ 143233 w 1476951"/>
              <a:gd name="connsiteY634" fmla="*/ 350316 h 1476000"/>
              <a:gd name="connsiteX635" fmla="*/ 162068 w 1476951"/>
              <a:gd name="connsiteY635" fmla="*/ 324486 h 1476000"/>
              <a:gd name="connsiteX636" fmla="*/ 255162 w 1476951"/>
              <a:gd name="connsiteY636" fmla="*/ 215248 h 1476000"/>
              <a:gd name="connsiteX637" fmla="*/ 279916 w 1476951"/>
              <a:gd name="connsiteY637" fmla="*/ 192647 h 1476000"/>
              <a:gd name="connsiteX638" fmla="*/ 339109 w 1476951"/>
              <a:gd name="connsiteY638" fmla="*/ 146369 h 1476000"/>
              <a:gd name="connsiteX639" fmla="*/ 359558 w 1476951"/>
              <a:gd name="connsiteY639" fmla="*/ 130225 h 1476000"/>
              <a:gd name="connsiteX640" fmla="*/ 386464 w 1476951"/>
              <a:gd name="connsiteY640" fmla="*/ 116234 h 1476000"/>
              <a:gd name="connsiteX641" fmla="*/ 403684 w 1476951"/>
              <a:gd name="connsiteY641" fmla="*/ 107086 h 1476000"/>
              <a:gd name="connsiteX642" fmla="*/ 412832 w 1476951"/>
              <a:gd name="connsiteY642" fmla="*/ 102243 h 1476000"/>
              <a:gd name="connsiteX643" fmla="*/ 423056 w 1476951"/>
              <a:gd name="connsiteY643" fmla="*/ 98476 h 1476000"/>
              <a:gd name="connsiteX644" fmla="*/ 456958 w 1476951"/>
              <a:gd name="connsiteY644" fmla="*/ 83408 h 1476000"/>
              <a:gd name="connsiteX645" fmla="*/ 550591 w 1476951"/>
              <a:gd name="connsiteY645" fmla="*/ 47355 h 1476000"/>
              <a:gd name="connsiteX646" fmla="*/ 575344 w 1476951"/>
              <a:gd name="connsiteY646" fmla="*/ 44126 h 1476000"/>
              <a:gd name="connsiteX647" fmla="*/ 593102 w 1476951"/>
              <a:gd name="connsiteY647" fmla="*/ 37668 h 1476000"/>
              <a:gd name="connsiteX648" fmla="*/ 613550 w 1476951"/>
              <a:gd name="connsiteY648" fmla="*/ 32287 h 1476000"/>
              <a:gd name="connsiteX649" fmla="*/ 656600 w 1476951"/>
              <a:gd name="connsiteY649" fmla="*/ 26368 h 1476000"/>
              <a:gd name="connsiteX650" fmla="*/ 718753 w 1476951"/>
              <a:gd name="connsiteY650" fmla="*/ 23206 h 1476000"/>
              <a:gd name="connsiteX651" fmla="*/ 768710 w 1476951"/>
              <a:gd name="connsiteY651" fmla="*/ 24882 h 1476000"/>
              <a:gd name="connsiteX652" fmla="*/ 793283 w 1476951"/>
              <a:gd name="connsiteY652" fmla="*/ 0 h 1476000"/>
              <a:gd name="connsiteX653" fmla="*/ 818574 w 1476951"/>
              <a:gd name="connsiteY653" fmla="*/ 1614 h 1476000"/>
              <a:gd name="connsiteX654" fmla="*/ 844404 w 1476951"/>
              <a:gd name="connsiteY654" fmla="*/ 4305 h 1476000"/>
              <a:gd name="connsiteX655" fmla="*/ 861624 w 1476951"/>
              <a:gd name="connsiteY655" fmla="*/ 8610 h 1476000"/>
              <a:gd name="connsiteX656" fmla="*/ 872924 w 1476951"/>
              <a:gd name="connsiteY656" fmla="*/ 13991 h 1476000"/>
              <a:gd name="connsiteX657" fmla="*/ 886916 w 1476951"/>
              <a:gd name="connsiteY657" fmla="*/ 11300 h 1476000"/>
              <a:gd name="connsiteX658" fmla="*/ 907902 w 1476951"/>
              <a:gd name="connsiteY658" fmla="*/ 16144 h 1476000"/>
              <a:gd name="connsiteX659" fmla="*/ 920817 w 1476951"/>
              <a:gd name="connsiteY659" fmla="*/ 19910 h 1476000"/>
              <a:gd name="connsiteX660" fmla="*/ 920279 w 1476951"/>
              <a:gd name="connsiteY660" fmla="*/ 20449 h 1476000"/>
              <a:gd name="connsiteX661" fmla="*/ 919741 w 1476951"/>
              <a:gd name="connsiteY661" fmla="*/ 24215 h 1476000"/>
              <a:gd name="connsiteX662" fmla="*/ 897678 w 1476951"/>
              <a:gd name="connsiteY662" fmla="*/ 22601 h 1476000"/>
              <a:gd name="connsiteX663" fmla="*/ 890144 w 1476951"/>
              <a:gd name="connsiteY663" fmla="*/ 20449 h 1476000"/>
              <a:gd name="connsiteX664" fmla="*/ 882611 w 1476951"/>
              <a:gd name="connsiteY664" fmla="*/ 18834 h 1476000"/>
              <a:gd name="connsiteX665" fmla="*/ 868081 w 1476951"/>
              <a:gd name="connsiteY665" fmla="*/ 15605 h 1476000"/>
              <a:gd name="connsiteX666" fmla="*/ 853552 w 1476951"/>
              <a:gd name="connsiteY666" fmla="*/ 12377 h 1476000"/>
              <a:gd name="connsiteX667" fmla="*/ 838485 w 1476951"/>
              <a:gd name="connsiteY667" fmla="*/ 10224 h 1476000"/>
              <a:gd name="connsiteX668" fmla="*/ 821803 w 1476951"/>
              <a:gd name="connsiteY668" fmla="*/ 10224 h 1476000"/>
              <a:gd name="connsiteX669" fmla="*/ 808350 w 1476951"/>
              <a:gd name="connsiteY669" fmla="*/ 10224 h 1476000"/>
              <a:gd name="connsiteX670" fmla="*/ 787364 w 1476951"/>
              <a:gd name="connsiteY670" fmla="*/ 10224 h 1476000"/>
              <a:gd name="connsiteX671" fmla="*/ 786378 w 1476951"/>
              <a:gd name="connsiteY671" fmla="*/ 9909 h 1476000"/>
              <a:gd name="connsiteX672" fmla="*/ 777139 w 1476951"/>
              <a:gd name="connsiteY672" fmla="*/ 14529 h 1476000"/>
              <a:gd name="connsiteX673" fmla="*/ 780368 w 1476951"/>
              <a:gd name="connsiteY673" fmla="*/ 19910 h 1476000"/>
              <a:gd name="connsiteX674" fmla="*/ 812655 w 1476951"/>
              <a:gd name="connsiteY674" fmla="*/ 26368 h 1476000"/>
              <a:gd name="connsiteX675" fmla="*/ 798287 w 1476951"/>
              <a:gd name="connsiteY675" fmla="*/ 26619 h 1476000"/>
              <a:gd name="connsiteX676" fmla="*/ 798529 w 1476951"/>
              <a:gd name="connsiteY676" fmla="*/ 26637 h 1476000"/>
              <a:gd name="connsiteX677" fmla="*/ 813731 w 1476951"/>
              <a:gd name="connsiteY677" fmla="*/ 26368 h 1476000"/>
              <a:gd name="connsiteX678" fmla="*/ 826646 w 1476951"/>
              <a:gd name="connsiteY678" fmla="*/ 27982 h 1476000"/>
              <a:gd name="connsiteX679" fmla="*/ 851400 w 1476951"/>
              <a:gd name="connsiteY679" fmla="*/ 32825 h 1476000"/>
              <a:gd name="connsiteX680" fmla="*/ 863238 w 1476951"/>
              <a:gd name="connsiteY680" fmla="*/ 34440 h 1476000"/>
              <a:gd name="connsiteX681" fmla="*/ 883149 w 1476951"/>
              <a:gd name="connsiteY681" fmla="*/ 38745 h 1476000"/>
              <a:gd name="connsiteX682" fmla="*/ 903598 w 1476951"/>
              <a:gd name="connsiteY682" fmla="*/ 43050 h 1476000"/>
              <a:gd name="connsiteX683" fmla="*/ 923508 w 1476951"/>
              <a:gd name="connsiteY683" fmla="*/ 47892 h 1476000"/>
              <a:gd name="connsiteX684" fmla="*/ 943419 w 1476951"/>
              <a:gd name="connsiteY684" fmla="*/ 53812 h 1476000"/>
              <a:gd name="connsiteX685" fmla="*/ 953105 w 1476951"/>
              <a:gd name="connsiteY685" fmla="*/ 56502 h 1476000"/>
              <a:gd name="connsiteX686" fmla="*/ 962791 w 1476951"/>
              <a:gd name="connsiteY686" fmla="*/ 59731 h 1476000"/>
              <a:gd name="connsiteX687" fmla="*/ 962916 w 1476951"/>
              <a:gd name="connsiteY687" fmla="*/ 59845 h 1476000"/>
              <a:gd name="connsiteX688" fmla="*/ 969862 w 1476951"/>
              <a:gd name="connsiteY688" fmla="*/ 61043 h 1476000"/>
              <a:gd name="connsiteX689" fmla="*/ 986695 w 1476951"/>
              <a:gd name="connsiteY689" fmla="*/ 67298 h 1476000"/>
              <a:gd name="connsiteX690" fmla="*/ 989046 w 1476951"/>
              <a:gd name="connsiteY690" fmla="*/ 70861 h 1476000"/>
              <a:gd name="connsiteX691" fmla="*/ 989697 w 1476951"/>
              <a:gd name="connsiteY691" fmla="*/ 71032 h 1476000"/>
              <a:gd name="connsiteX692" fmla="*/ 1004764 w 1476951"/>
              <a:gd name="connsiteY692" fmla="*/ 76951 h 1476000"/>
              <a:gd name="connsiteX693" fmla="*/ 1017679 w 1476951"/>
              <a:gd name="connsiteY693" fmla="*/ 82332 h 1476000"/>
              <a:gd name="connsiteX694" fmla="*/ 1030594 w 1476951"/>
              <a:gd name="connsiteY694" fmla="*/ 88252 h 1476000"/>
              <a:gd name="connsiteX695" fmla="*/ 1040280 w 1476951"/>
              <a:gd name="connsiteY695" fmla="*/ 93633 h 1476000"/>
              <a:gd name="connsiteX696" fmla="*/ 1046738 w 1476951"/>
              <a:gd name="connsiteY696" fmla="*/ 96862 h 1476000"/>
              <a:gd name="connsiteX697" fmla="*/ 1053733 w 1476951"/>
              <a:gd name="connsiteY697" fmla="*/ 100628 h 1476000"/>
              <a:gd name="connsiteX698" fmla="*/ 1077410 w 1476951"/>
              <a:gd name="connsiteY698" fmla="*/ 114082 h 1476000"/>
              <a:gd name="connsiteX699" fmla="*/ 1107545 w 1476951"/>
              <a:gd name="connsiteY699" fmla="*/ 133454 h 1476000"/>
              <a:gd name="connsiteX700" fmla="*/ 1123151 w 1476951"/>
              <a:gd name="connsiteY700" fmla="*/ 144216 h 1476000"/>
              <a:gd name="connsiteX701" fmla="*/ 1123602 w 1476951"/>
              <a:gd name="connsiteY701" fmla="*/ 144539 h 1476000"/>
              <a:gd name="connsiteX702" fmla="*/ 1131578 w 1476951"/>
              <a:gd name="connsiteY702" fmla="*/ 149384 h 1476000"/>
              <a:gd name="connsiteX703" fmla="*/ 1435260 w 1476951"/>
              <a:gd name="connsiteY703" fmla="*/ 720543 h 1476000"/>
              <a:gd name="connsiteX704" fmla="*/ 1435033 w 1476951"/>
              <a:gd name="connsiteY704" fmla="*/ 725046 h 1476000"/>
              <a:gd name="connsiteX705" fmla="*/ 1441180 w 1476951"/>
              <a:gd name="connsiteY705" fmla="*/ 725924 h 1476000"/>
              <a:gd name="connsiteX706" fmla="*/ 1447099 w 1476951"/>
              <a:gd name="connsiteY706" fmla="*/ 730229 h 1476000"/>
              <a:gd name="connsiteX707" fmla="*/ 1449789 w 1476951"/>
              <a:gd name="connsiteY707" fmla="*/ 744758 h 1476000"/>
              <a:gd name="connsiteX708" fmla="*/ 1460013 w 1476951"/>
              <a:gd name="connsiteY708" fmla="*/ 761978 h 1476000"/>
              <a:gd name="connsiteX709" fmla="*/ 1464319 w 1476951"/>
              <a:gd name="connsiteY709" fmla="*/ 762370 h 1476000"/>
              <a:gd name="connsiteX710" fmla="*/ 1464319 w 1476951"/>
              <a:gd name="connsiteY710" fmla="*/ 758211 h 1476000"/>
              <a:gd name="connsiteX711" fmla="*/ 1468693 w 1476951"/>
              <a:gd name="connsiteY711" fmla="*/ 746060 h 1476000"/>
              <a:gd name="connsiteX712" fmla="*/ 1468623 w 1476951"/>
              <a:gd name="connsiteY712" fmla="*/ 743682 h 1476000"/>
              <a:gd name="connsiteX713" fmla="*/ 1472928 w 1476951"/>
              <a:gd name="connsiteY713" fmla="*/ 729153 h 1476000"/>
              <a:gd name="connsiteX714" fmla="*/ 1476951 w 1476951"/>
              <a:gd name="connsiteY714" fmla="*/ 729153 h 1476000"/>
              <a:gd name="connsiteX715" fmla="*/ 1476951 w 1476951"/>
              <a:gd name="connsiteY715" fmla="*/ 877469 h 1476000"/>
              <a:gd name="connsiteX716" fmla="*/ 1473467 w 1476951"/>
              <a:gd name="connsiteY716" fmla="*/ 899199 h 1476000"/>
              <a:gd name="connsiteX717" fmla="*/ 1467009 w 1476951"/>
              <a:gd name="connsiteY717" fmla="*/ 902966 h 1476000"/>
              <a:gd name="connsiteX718" fmla="*/ 1458937 w 1476951"/>
              <a:gd name="connsiteY718" fmla="*/ 926643 h 1476000"/>
              <a:gd name="connsiteX719" fmla="*/ 1456785 w 1476951"/>
              <a:gd name="connsiteY719" fmla="*/ 949244 h 1476000"/>
              <a:gd name="connsiteX720" fmla="*/ 1455708 w 1476951"/>
              <a:gd name="connsiteY720" fmla="*/ 952473 h 1476000"/>
              <a:gd name="connsiteX721" fmla="*/ 1446561 w 1476951"/>
              <a:gd name="connsiteY721" fmla="*/ 977227 h 1476000"/>
              <a:gd name="connsiteX722" fmla="*/ 1443870 w 1476951"/>
              <a:gd name="connsiteY722" fmla="*/ 979379 h 1476000"/>
              <a:gd name="connsiteX723" fmla="*/ 1432570 w 1476951"/>
              <a:gd name="connsiteY723" fmla="*/ 1005747 h 1476000"/>
              <a:gd name="connsiteX724" fmla="*/ 1444408 w 1476951"/>
              <a:gd name="connsiteY724" fmla="*/ 979379 h 1476000"/>
              <a:gd name="connsiteX725" fmla="*/ 1447099 w 1476951"/>
              <a:gd name="connsiteY725" fmla="*/ 977227 h 1476000"/>
              <a:gd name="connsiteX726" fmla="*/ 1429879 w 1476951"/>
              <a:gd name="connsiteY726" fmla="*/ 1026195 h 1476000"/>
              <a:gd name="connsiteX727" fmla="*/ 1420731 w 1476951"/>
              <a:gd name="connsiteY727" fmla="*/ 1031039 h 1476000"/>
              <a:gd name="connsiteX728" fmla="*/ 1418834 w 1476951"/>
              <a:gd name="connsiteY728" fmla="*/ 1034834 h 1476000"/>
              <a:gd name="connsiteX729" fmla="*/ 1419117 w 1476951"/>
              <a:gd name="connsiteY729" fmla="*/ 1035343 h 1476000"/>
              <a:gd name="connsiteX730" fmla="*/ 1421269 w 1476951"/>
              <a:gd name="connsiteY730" fmla="*/ 1031038 h 1476000"/>
              <a:gd name="connsiteX731" fmla="*/ 1430417 w 1476951"/>
              <a:gd name="connsiteY731" fmla="*/ 1026195 h 1476000"/>
              <a:gd name="connsiteX732" fmla="*/ 1423960 w 1476951"/>
              <a:gd name="connsiteY732" fmla="*/ 1044491 h 1476000"/>
              <a:gd name="connsiteX733" fmla="*/ 1412121 w 1476951"/>
              <a:gd name="connsiteY733" fmla="*/ 1066016 h 1476000"/>
              <a:gd name="connsiteX734" fmla="*/ 1406202 w 1476951"/>
              <a:gd name="connsiteY734" fmla="*/ 1076779 h 1476000"/>
              <a:gd name="connsiteX735" fmla="*/ 1399745 w 1476951"/>
              <a:gd name="connsiteY735" fmla="*/ 1087541 h 1476000"/>
              <a:gd name="connsiteX736" fmla="*/ 1394901 w 1476951"/>
              <a:gd name="connsiteY736" fmla="*/ 1095613 h 1476000"/>
              <a:gd name="connsiteX737" fmla="*/ 1387906 w 1476951"/>
              <a:gd name="connsiteY737" fmla="*/ 1111218 h 1476000"/>
              <a:gd name="connsiteX738" fmla="*/ 1380372 w 1476951"/>
              <a:gd name="connsiteY738" fmla="*/ 1126286 h 1476000"/>
              <a:gd name="connsiteX739" fmla="*/ 1368534 w 1476951"/>
              <a:gd name="connsiteY739" fmla="*/ 1142429 h 1476000"/>
              <a:gd name="connsiteX740" fmla="*/ 1356695 w 1476951"/>
              <a:gd name="connsiteY740" fmla="*/ 1157497 h 1476000"/>
              <a:gd name="connsiteX741" fmla="*/ 1357188 w 1476951"/>
              <a:gd name="connsiteY741" fmla="*/ 1156481 h 1476000"/>
              <a:gd name="connsiteX742" fmla="*/ 1343779 w 1476951"/>
              <a:gd name="connsiteY742" fmla="*/ 1174717 h 1476000"/>
              <a:gd name="connsiteX743" fmla="*/ 1314721 w 1476951"/>
              <a:gd name="connsiteY743" fmla="*/ 1206466 h 1476000"/>
              <a:gd name="connsiteX744" fmla="*/ 1309000 w 1476951"/>
              <a:gd name="connsiteY744" fmla="*/ 1215268 h 1476000"/>
              <a:gd name="connsiteX745" fmla="*/ 1314721 w 1476951"/>
              <a:gd name="connsiteY745" fmla="*/ 1207004 h 1476000"/>
              <a:gd name="connsiteX746" fmla="*/ 1343779 w 1476951"/>
              <a:gd name="connsiteY746" fmla="*/ 1175254 h 1476000"/>
              <a:gd name="connsiteX747" fmla="*/ 1321717 w 1476951"/>
              <a:gd name="connsiteY747" fmla="*/ 1208618 h 1476000"/>
              <a:gd name="connsiteX748" fmla="*/ 1310349 w 1476951"/>
              <a:gd name="connsiteY748" fmla="*/ 1220524 h 1476000"/>
              <a:gd name="connsiteX749" fmla="*/ 1301222 w 1476951"/>
              <a:gd name="connsiteY749" fmla="*/ 1227233 h 1476000"/>
              <a:gd name="connsiteX750" fmla="*/ 1300730 w 1476951"/>
              <a:gd name="connsiteY750" fmla="*/ 1227991 h 1476000"/>
              <a:gd name="connsiteX751" fmla="*/ 1295024 w 1476951"/>
              <a:gd name="connsiteY751" fmla="*/ 1232380 h 1476000"/>
              <a:gd name="connsiteX752" fmla="*/ 1294811 w 1476951"/>
              <a:gd name="connsiteY752" fmla="*/ 1233910 h 1476000"/>
              <a:gd name="connsiteX753" fmla="*/ 1269519 w 1476951"/>
              <a:gd name="connsiteY753" fmla="*/ 1259740 h 1476000"/>
              <a:gd name="connsiteX754" fmla="*/ 1242613 w 1476951"/>
              <a:gd name="connsiteY754" fmla="*/ 1284493 h 1476000"/>
              <a:gd name="connsiteX755" fmla="*/ 1241368 w 1476951"/>
              <a:gd name="connsiteY755" fmla="*/ 1285396 h 1476000"/>
              <a:gd name="connsiteX756" fmla="*/ 1232389 w 1476951"/>
              <a:gd name="connsiteY756" fmla="*/ 1296870 h 1476000"/>
              <a:gd name="connsiteX757" fmla="*/ 1210864 w 1476951"/>
              <a:gd name="connsiteY757" fmla="*/ 1313013 h 1476000"/>
              <a:gd name="connsiteX758" fmla="*/ 1190746 w 1476951"/>
              <a:gd name="connsiteY758" fmla="*/ 1328102 h 1476000"/>
              <a:gd name="connsiteX759" fmla="*/ 1190674 w 1476951"/>
              <a:gd name="connsiteY759" fmla="*/ 1328189 h 1476000"/>
              <a:gd name="connsiteX760" fmla="*/ 1210864 w 1476951"/>
              <a:gd name="connsiteY760" fmla="*/ 1313552 h 1476000"/>
              <a:gd name="connsiteX761" fmla="*/ 1232389 w 1476951"/>
              <a:gd name="connsiteY761" fmla="*/ 1297408 h 1476000"/>
              <a:gd name="connsiteX762" fmla="*/ 1214631 w 1476951"/>
              <a:gd name="connsiteY762" fmla="*/ 1315166 h 1476000"/>
              <a:gd name="connsiteX763" fmla="*/ 1200169 w 1476951"/>
              <a:gd name="connsiteY763" fmla="*/ 1324583 h 1476000"/>
              <a:gd name="connsiteX764" fmla="*/ 1190165 w 1476951"/>
              <a:gd name="connsiteY764" fmla="*/ 1328808 h 1476000"/>
              <a:gd name="connsiteX765" fmla="*/ 1189877 w 1476951"/>
              <a:gd name="connsiteY765" fmla="*/ 1329157 h 1476000"/>
              <a:gd name="connsiteX766" fmla="*/ 1179115 w 1476951"/>
              <a:gd name="connsiteY766" fmla="*/ 1336153 h 1476000"/>
              <a:gd name="connsiteX767" fmla="*/ 1175059 w 1476951"/>
              <a:gd name="connsiteY767" fmla="*/ 1338032 h 1476000"/>
              <a:gd name="connsiteX768" fmla="*/ 1164855 w 1476951"/>
              <a:gd name="connsiteY768" fmla="*/ 1346310 h 1476000"/>
              <a:gd name="connsiteX769" fmla="*/ 1154899 w 1476951"/>
              <a:gd name="connsiteY769" fmla="*/ 1353373 h 1476000"/>
              <a:gd name="connsiteX770" fmla="*/ 1139832 w 1476951"/>
              <a:gd name="connsiteY770" fmla="*/ 1363059 h 1476000"/>
              <a:gd name="connsiteX771" fmla="*/ 1134989 w 1476951"/>
              <a:gd name="connsiteY771" fmla="*/ 1363597 h 1476000"/>
              <a:gd name="connsiteX772" fmla="*/ 1129606 w 1476951"/>
              <a:gd name="connsiteY772" fmla="*/ 1365990 h 1476000"/>
              <a:gd name="connsiteX773" fmla="*/ 1128769 w 1476951"/>
              <a:gd name="connsiteY773" fmla="*/ 1366625 h 1476000"/>
              <a:gd name="connsiteX774" fmla="*/ 1135527 w 1476951"/>
              <a:gd name="connsiteY774" fmla="*/ 1364135 h 1476000"/>
              <a:gd name="connsiteX775" fmla="*/ 1140371 w 1476951"/>
              <a:gd name="connsiteY775" fmla="*/ 1363597 h 1476000"/>
              <a:gd name="connsiteX776" fmla="*/ 1120998 w 1476951"/>
              <a:gd name="connsiteY776" fmla="*/ 1378126 h 1476000"/>
              <a:gd name="connsiteX777" fmla="*/ 1108621 w 1476951"/>
              <a:gd name="connsiteY777" fmla="*/ 1384584 h 1476000"/>
              <a:gd name="connsiteX778" fmla="*/ 1096245 w 1476951"/>
              <a:gd name="connsiteY778" fmla="*/ 1390503 h 1476000"/>
              <a:gd name="connsiteX779" fmla="*/ 1087503 w 1476951"/>
              <a:gd name="connsiteY779" fmla="*/ 1391814 h 1476000"/>
              <a:gd name="connsiteX780" fmla="*/ 1086020 w 1476951"/>
              <a:gd name="connsiteY780" fmla="*/ 1392656 h 1476000"/>
              <a:gd name="connsiteX781" fmla="*/ 1045123 w 1476951"/>
              <a:gd name="connsiteY781" fmla="*/ 1410413 h 1476000"/>
              <a:gd name="connsiteX782" fmla="*/ 1043038 w 1476951"/>
              <a:gd name="connsiteY782" fmla="*/ 1410887 h 1476000"/>
              <a:gd name="connsiteX783" fmla="*/ 1030594 w 1476951"/>
              <a:gd name="connsiteY783" fmla="*/ 1419023 h 1476000"/>
              <a:gd name="connsiteX784" fmla="*/ 1037589 w 1476951"/>
              <a:gd name="connsiteY784" fmla="*/ 1421176 h 1476000"/>
              <a:gd name="connsiteX785" fmla="*/ 1011760 w 1476951"/>
              <a:gd name="connsiteY785" fmla="*/ 1432477 h 1476000"/>
              <a:gd name="connsiteX786" fmla="*/ 1013912 w 1476951"/>
              <a:gd name="connsiteY786" fmla="*/ 1424943 h 1476000"/>
              <a:gd name="connsiteX787" fmla="*/ 1005302 w 1476951"/>
              <a:gd name="connsiteY787" fmla="*/ 1428172 h 1476000"/>
              <a:gd name="connsiteX788" fmla="*/ 997231 w 1476951"/>
              <a:gd name="connsiteY788" fmla="*/ 1430862 h 1476000"/>
              <a:gd name="connsiteX789" fmla="*/ 980549 w 1476951"/>
              <a:gd name="connsiteY789" fmla="*/ 1436243 h 1476000"/>
              <a:gd name="connsiteX790" fmla="*/ 978320 w 1476951"/>
              <a:gd name="connsiteY790" fmla="*/ 1433568 h 1476000"/>
              <a:gd name="connsiteX791" fmla="*/ 970324 w 1476951"/>
              <a:gd name="connsiteY791" fmla="*/ 1435167 h 1476000"/>
              <a:gd name="connsiteX792" fmla="*/ 960638 w 1476951"/>
              <a:gd name="connsiteY792" fmla="*/ 1437319 h 1476000"/>
              <a:gd name="connsiteX793" fmla="*/ 940728 w 1476951"/>
              <a:gd name="connsiteY793" fmla="*/ 1442163 h 1476000"/>
              <a:gd name="connsiteX794" fmla="*/ 940071 w 1476951"/>
              <a:gd name="connsiteY794" fmla="*/ 1442468 h 1476000"/>
              <a:gd name="connsiteX795" fmla="*/ 959024 w 1476951"/>
              <a:gd name="connsiteY795" fmla="*/ 1437857 h 1476000"/>
              <a:gd name="connsiteX796" fmla="*/ 968710 w 1476951"/>
              <a:gd name="connsiteY796" fmla="*/ 1435705 h 1476000"/>
              <a:gd name="connsiteX797" fmla="*/ 976781 w 1476951"/>
              <a:gd name="connsiteY797" fmla="*/ 1434091 h 1476000"/>
              <a:gd name="connsiteX798" fmla="*/ 980010 w 1476951"/>
              <a:gd name="connsiteY798" fmla="*/ 1436781 h 1476000"/>
              <a:gd name="connsiteX799" fmla="*/ 996692 w 1476951"/>
              <a:gd name="connsiteY799" fmla="*/ 1431400 h 1476000"/>
              <a:gd name="connsiteX800" fmla="*/ 1004764 w 1476951"/>
              <a:gd name="connsiteY800" fmla="*/ 1428709 h 1476000"/>
              <a:gd name="connsiteX801" fmla="*/ 1013374 w 1476951"/>
              <a:gd name="connsiteY801" fmla="*/ 1425481 h 1476000"/>
              <a:gd name="connsiteX802" fmla="*/ 1011221 w 1476951"/>
              <a:gd name="connsiteY802" fmla="*/ 1433014 h 1476000"/>
              <a:gd name="connsiteX803" fmla="*/ 988620 w 1476951"/>
              <a:gd name="connsiteY803" fmla="*/ 1443777 h 1476000"/>
              <a:gd name="connsiteX804" fmla="*/ 987512 w 1476951"/>
              <a:gd name="connsiteY804" fmla="*/ 1443467 h 1476000"/>
              <a:gd name="connsiteX805" fmla="*/ 971939 w 1476951"/>
              <a:gd name="connsiteY805" fmla="*/ 1449696 h 1476000"/>
              <a:gd name="connsiteX806" fmla="*/ 959024 w 1476951"/>
              <a:gd name="connsiteY806" fmla="*/ 1453463 h 1476000"/>
              <a:gd name="connsiteX807" fmla="*/ 939651 w 1476951"/>
              <a:gd name="connsiteY807" fmla="*/ 1458306 h 1476000"/>
              <a:gd name="connsiteX808" fmla="*/ 931647 w 1476951"/>
              <a:gd name="connsiteY808" fmla="*/ 1457633 h 1476000"/>
              <a:gd name="connsiteX809" fmla="*/ 914905 w 1476951"/>
              <a:gd name="connsiteY809" fmla="*/ 1460891 h 1476000"/>
              <a:gd name="connsiteX810" fmla="*/ 914359 w 1476951"/>
              <a:gd name="connsiteY810" fmla="*/ 1462073 h 1476000"/>
              <a:gd name="connsiteX811" fmla="*/ 869696 w 1476951"/>
              <a:gd name="connsiteY811" fmla="*/ 1470683 h 1476000"/>
              <a:gd name="connsiteX812" fmla="*/ 859471 w 1476951"/>
              <a:gd name="connsiteY812" fmla="*/ 1467992 h 1476000"/>
              <a:gd name="connsiteX813" fmla="*/ 850861 w 1476951"/>
              <a:gd name="connsiteY813" fmla="*/ 1467992 h 1476000"/>
              <a:gd name="connsiteX814" fmla="*/ 835794 w 1476951"/>
              <a:gd name="connsiteY814" fmla="*/ 1472835 h 1476000"/>
              <a:gd name="connsiteX815" fmla="*/ 822341 w 1476951"/>
              <a:gd name="connsiteY815" fmla="*/ 1473912 h 1476000"/>
              <a:gd name="connsiteX816" fmla="*/ 808888 w 1476951"/>
              <a:gd name="connsiteY816" fmla="*/ 1474449 h 1476000"/>
              <a:gd name="connsiteX817" fmla="*/ 807426 w 1476951"/>
              <a:gd name="connsiteY817" fmla="*/ 1473823 h 1476000"/>
              <a:gd name="connsiteX818" fmla="*/ 795166 w 1476951"/>
              <a:gd name="connsiteY818" fmla="*/ 1475997 h 1476000"/>
              <a:gd name="connsiteX819" fmla="*/ 780368 w 1476951"/>
              <a:gd name="connsiteY819" fmla="*/ 1473373 h 1476000"/>
              <a:gd name="connsiteX820" fmla="*/ 780906 w 1476951"/>
              <a:gd name="connsiteY820" fmla="*/ 1472835 h 1476000"/>
              <a:gd name="connsiteX821" fmla="*/ 783597 w 1476951"/>
              <a:gd name="connsiteY821" fmla="*/ 1469068 h 1476000"/>
              <a:gd name="connsiteX822" fmla="*/ 771220 w 1476951"/>
              <a:gd name="connsiteY822" fmla="*/ 1467454 h 1476000"/>
              <a:gd name="connsiteX823" fmla="*/ 777139 w 1476951"/>
              <a:gd name="connsiteY823" fmla="*/ 1464225 h 1476000"/>
              <a:gd name="connsiteX824" fmla="*/ 794897 w 1476951"/>
              <a:gd name="connsiteY824" fmla="*/ 1463687 h 1476000"/>
              <a:gd name="connsiteX825" fmla="*/ 812117 w 1476951"/>
              <a:gd name="connsiteY825" fmla="*/ 1463149 h 1476000"/>
              <a:gd name="connsiteX826" fmla="*/ 836870 w 1476951"/>
              <a:gd name="connsiteY826" fmla="*/ 1463687 h 1476000"/>
              <a:gd name="connsiteX827" fmla="*/ 854090 w 1476951"/>
              <a:gd name="connsiteY827" fmla="*/ 1462073 h 1476000"/>
              <a:gd name="connsiteX828" fmla="*/ 886377 w 1476951"/>
              <a:gd name="connsiteY828" fmla="*/ 1455077 h 1476000"/>
              <a:gd name="connsiteX829" fmla="*/ 907902 w 1476951"/>
              <a:gd name="connsiteY829" fmla="*/ 1450234 h 1476000"/>
              <a:gd name="connsiteX830" fmla="*/ 924046 w 1476951"/>
              <a:gd name="connsiteY830" fmla="*/ 1449696 h 1476000"/>
              <a:gd name="connsiteX831" fmla="*/ 925169 w 1476951"/>
              <a:gd name="connsiteY831" fmla="*/ 1449174 h 1476000"/>
              <a:gd name="connsiteX832" fmla="*/ 909517 w 1476951"/>
              <a:gd name="connsiteY832" fmla="*/ 1449696 h 1476000"/>
              <a:gd name="connsiteX833" fmla="*/ 887992 w 1476951"/>
              <a:gd name="connsiteY833" fmla="*/ 1454539 h 1476000"/>
              <a:gd name="connsiteX834" fmla="*/ 855705 w 1476951"/>
              <a:gd name="connsiteY834" fmla="*/ 1461535 h 1476000"/>
              <a:gd name="connsiteX835" fmla="*/ 838485 w 1476951"/>
              <a:gd name="connsiteY835" fmla="*/ 1463149 h 1476000"/>
              <a:gd name="connsiteX836" fmla="*/ 813731 w 1476951"/>
              <a:gd name="connsiteY836" fmla="*/ 1462611 h 1476000"/>
              <a:gd name="connsiteX837" fmla="*/ 796511 w 1476951"/>
              <a:gd name="connsiteY837" fmla="*/ 1463149 h 1476000"/>
              <a:gd name="connsiteX838" fmla="*/ 778753 w 1476951"/>
              <a:gd name="connsiteY838" fmla="*/ 1463688 h 1476000"/>
              <a:gd name="connsiteX839" fmla="*/ 779292 w 1476951"/>
              <a:gd name="connsiteY839" fmla="*/ 1461535 h 1476000"/>
              <a:gd name="connsiteX840" fmla="*/ 783058 w 1476951"/>
              <a:gd name="connsiteY840" fmla="*/ 1456154 h 1476000"/>
              <a:gd name="connsiteX841" fmla="*/ 948799 w 1476951"/>
              <a:gd name="connsiteY841" fmla="*/ 1428709 h 1476000"/>
              <a:gd name="connsiteX842" fmla="*/ 1061267 w 1476951"/>
              <a:gd name="connsiteY842" fmla="*/ 1386198 h 1476000"/>
              <a:gd name="connsiteX843" fmla="*/ 1090863 w 1476951"/>
              <a:gd name="connsiteY843" fmla="*/ 1370592 h 1476000"/>
              <a:gd name="connsiteX844" fmla="*/ 1107545 w 1476951"/>
              <a:gd name="connsiteY844" fmla="*/ 1361983 h 1476000"/>
              <a:gd name="connsiteX845" fmla="*/ 1124765 w 1476951"/>
              <a:gd name="connsiteY845" fmla="*/ 1352835 h 1476000"/>
              <a:gd name="connsiteX846" fmla="*/ 1157052 w 1476951"/>
              <a:gd name="connsiteY846" fmla="*/ 1333462 h 1476000"/>
              <a:gd name="connsiteX847" fmla="*/ 1182882 w 1476951"/>
              <a:gd name="connsiteY847" fmla="*/ 1313552 h 1476000"/>
              <a:gd name="connsiteX848" fmla="*/ 1231313 w 1476951"/>
              <a:gd name="connsiteY848" fmla="*/ 1275883 h 1476000"/>
              <a:gd name="connsiteX849" fmla="*/ 1244765 w 1476951"/>
              <a:gd name="connsiteY849" fmla="*/ 1265121 h 1476000"/>
              <a:gd name="connsiteX850" fmla="*/ 1257680 w 1476951"/>
              <a:gd name="connsiteY850" fmla="*/ 1253821 h 1476000"/>
              <a:gd name="connsiteX851" fmla="*/ 1277053 w 1476951"/>
              <a:gd name="connsiteY851" fmla="*/ 1236062 h 1476000"/>
              <a:gd name="connsiteX852" fmla="*/ 1285125 w 1476951"/>
              <a:gd name="connsiteY852" fmla="*/ 1222610 h 1476000"/>
              <a:gd name="connsiteX853" fmla="*/ 1296719 w 1476951"/>
              <a:gd name="connsiteY853" fmla="*/ 1211981 h 1476000"/>
              <a:gd name="connsiteX854" fmla="*/ 1296812 w 1476951"/>
              <a:gd name="connsiteY854" fmla="*/ 1211313 h 1476000"/>
              <a:gd name="connsiteX855" fmla="*/ 1285663 w 1476951"/>
              <a:gd name="connsiteY855" fmla="*/ 1221533 h 1476000"/>
              <a:gd name="connsiteX856" fmla="*/ 1277591 w 1476951"/>
              <a:gd name="connsiteY856" fmla="*/ 1234986 h 1476000"/>
              <a:gd name="connsiteX857" fmla="*/ 1258219 w 1476951"/>
              <a:gd name="connsiteY857" fmla="*/ 1252744 h 1476000"/>
              <a:gd name="connsiteX858" fmla="*/ 1245304 w 1476951"/>
              <a:gd name="connsiteY858" fmla="*/ 1264045 h 1476000"/>
              <a:gd name="connsiteX859" fmla="*/ 1231851 w 1476951"/>
              <a:gd name="connsiteY859" fmla="*/ 1274807 h 1476000"/>
              <a:gd name="connsiteX860" fmla="*/ 1183420 w 1476951"/>
              <a:gd name="connsiteY860" fmla="*/ 1312475 h 1476000"/>
              <a:gd name="connsiteX861" fmla="*/ 1157590 w 1476951"/>
              <a:gd name="connsiteY861" fmla="*/ 1332386 h 1476000"/>
              <a:gd name="connsiteX862" fmla="*/ 1125303 w 1476951"/>
              <a:gd name="connsiteY862" fmla="*/ 1351759 h 1476000"/>
              <a:gd name="connsiteX863" fmla="*/ 1108083 w 1476951"/>
              <a:gd name="connsiteY863" fmla="*/ 1360906 h 1476000"/>
              <a:gd name="connsiteX864" fmla="*/ 1091401 w 1476951"/>
              <a:gd name="connsiteY864" fmla="*/ 1369516 h 1476000"/>
              <a:gd name="connsiteX865" fmla="*/ 1061805 w 1476951"/>
              <a:gd name="connsiteY865" fmla="*/ 1385122 h 1476000"/>
              <a:gd name="connsiteX866" fmla="*/ 949338 w 1476951"/>
              <a:gd name="connsiteY866" fmla="*/ 1427633 h 1476000"/>
              <a:gd name="connsiteX867" fmla="*/ 783597 w 1476951"/>
              <a:gd name="connsiteY867" fmla="*/ 1455078 h 1476000"/>
              <a:gd name="connsiteX868" fmla="*/ 771220 w 1476951"/>
              <a:gd name="connsiteY868" fmla="*/ 1455078 h 1476000"/>
              <a:gd name="connsiteX869" fmla="*/ 769605 w 1476951"/>
              <a:gd name="connsiteY869" fmla="*/ 1450773 h 1476000"/>
              <a:gd name="connsiteX870" fmla="*/ 756690 w 1476951"/>
              <a:gd name="connsiteY870" fmla="*/ 1450234 h 1476000"/>
              <a:gd name="connsiteX871" fmla="*/ 744852 w 1476951"/>
              <a:gd name="connsiteY871" fmla="*/ 1455078 h 1476000"/>
              <a:gd name="connsiteX872" fmla="*/ 710412 w 1476951"/>
              <a:gd name="connsiteY872" fmla="*/ 1455615 h 1476000"/>
              <a:gd name="connsiteX873" fmla="*/ 685121 w 1476951"/>
              <a:gd name="connsiteY873" fmla="*/ 1454539 h 1476000"/>
              <a:gd name="connsiteX874" fmla="*/ 672744 w 1476951"/>
              <a:gd name="connsiteY874" fmla="*/ 1453463 h 1476000"/>
              <a:gd name="connsiteX875" fmla="*/ 660367 w 1476951"/>
              <a:gd name="connsiteY875" fmla="*/ 1451310 h 1476000"/>
              <a:gd name="connsiteX876" fmla="*/ 667822 w 1476951"/>
              <a:gd name="connsiteY876" fmla="*/ 1443358 h 1476000"/>
              <a:gd name="connsiteX877" fmla="*/ 666286 w 1476951"/>
              <a:gd name="connsiteY877" fmla="*/ 1443777 h 1476000"/>
              <a:gd name="connsiteX878" fmla="*/ 638509 w 1476951"/>
              <a:gd name="connsiteY878" fmla="*/ 1438633 h 1476000"/>
              <a:gd name="connsiteX879" fmla="*/ 637228 w 1476951"/>
              <a:gd name="connsiteY879" fmla="*/ 1438934 h 1476000"/>
              <a:gd name="connsiteX880" fmla="*/ 583954 w 1476951"/>
              <a:gd name="connsiteY880" fmla="*/ 1429248 h 1476000"/>
              <a:gd name="connsiteX881" fmla="*/ 562967 w 1476951"/>
              <a:gd name="connsiteY881" fmla="*/ 1424943 h 1476000"/>
              <a:gd name="connsiteX882" fmla="*/ 544671 w 1476951"/>
              <a:gd name="connsiteY882" fmla="*/ 1421714 h 1476000"/>
              <a:gd name="connsiteX883" fmla="*/ 522608 w 1476951"/>
              <a:gd name="connsiteY883" fmla="*/ 1411490 h 1476000"/>
              <a:gd name="connsiteX884" fmla="*/ 495164 w 1476951"/>
              <a:gd name="connsiteY884" fmla="*/ 1401266 h 1476000"/>
              <a:gd name="connsiteX885" fmla="*/ 466644 w 1476951"/>
              <a:gd name="connsiteY885" fmla="*/ 1389965 h 1476000"/>
              <a:gd name="connsiteX886" fmla="*/ 471487 w 1476951"/>
              <a:gd name="connsiteY886" fmla="*/ 1386198 h 1476000"/>
              <a:gd name="connsiteX887" fmla="*/ 491397 w 1476951"/>
              <a:gd name="connsiteY887" fmla="*/ 1389965 h 1476000"/>
              <a:gd name="connsiteX888" fmla="*/ 500007 w 1476951"/>
              <a:gd name="connsiteY888" fmla="*/ 1397498 h 1476000"/>
              <a:gd name="connsiteX889" fmla="*/ 529604 w 1476951"/>
              <a:gd name="connsiteY889" fmla="*/ 1406108 h 1476000"/>
              <a:gd name="connsiteX890" fmla="*/ 588259 w 1476951"/>
              <a:gd name="connsiteY890" fmla="*/ 1421176 h 1476000"/>
              <a:gd name="connsiteX891" fmla="*/ 602788 w 1476951"/>
              <a:gd name="connsiteY891" fmla="*/ 1423867 h 1476000"/>
              <a:gd name="connsiteX892" fmla="*/ 618394 w 1476951"/>
              <a:gd name="connsiteY892" fmla="*/ 1426557 h 1476000"/>
              <a:gd name="connsiteX893" fmla="*/ 635614 w 1476951"/>
              <a:gd name="connsiteY893" fmla="*/ 1430324 h 1476000"/>
              <a:gd name="connsiteX894" fmla="*/ 654590 w 1476951"/>
              <a:gd name="connsiteY894" fmla="*/ 1434427 h 1476000"/>
              <a:gd name="connsiteX895" fmla="*/ 656062 w 1476951"/>
              <a:gd name="connsiteY895" fmla="*/ 1434091 h 1476000"/>
              <a:gd name="connsiteX896" fmla="*/ 673820 w 1476951"/>
              <a:gd name="connsiteY896" fmla="*/ 1436782 h 1476000"/>
              <a:gd name="connsiteX897" fmla="*/ 674358 w 1476951"/>
              <a:gd name="connsiteY897" fmla="*/ 1435705 h 1476000"/>
              <a:gd name="connsiteX898" fmla="*/ 700188 w 1476951"/>
              <a:gd name="connsiteY898" fmla="*/ 1436782 h 1476000"/>
              <a:gd name="connsiteX899" fmla="*/ 704493 w 1476951"/>
              <a:gd name="connsiteY899" fmla="*/ 1437319 h 1476000"/>
              <a:gd name="connsiteX900" fmla="*/ 744313 w 1476951"/>
              <a:gd name="connsiteY900" fmla="*/ 1437319 h 1476000"/>
              <a:gd name="connsiteX901" fmla="*/ 773372 w 1476951"/>
              <a:gd name="connsiteY901" fmla="*/ 1438396 h 1476000"/>
              <a:gd name="connsiteX902" fmla="*/ 807812 w 1476951"/>
              <a:gd name="connsiteY902" fmla="*/ 1435705 h 1476000"/>
              <a:gd name="connsiteX903" fmla="*/ 812117 w 1476951"/>
              <a:gd name="connsiteY903" fmla="*/ 1435705 h 1476000"/>
              <a:gd name="connsiteX904" fmla="*/ 813731 w 1476951"/>
              <a:gd name="connsiteY904" fmla="*/ 1440010 h 1476000"/>
              <a:gd name="connsiteX905" fmla="*/ 847633 w 1476951"/>
              <a:gd name="connsiteY905" fmla="*/ 1435705 h 1476000"/>
              <a:gd name="connsiteX906" fmla="*/ 870234 w 1476951"/>
              <a:gd name="connsiteY906" fmla="*/ 1430324 h 1476000"/>
              <a:gd name="connsiteX907" fmla="*/ 883148 w 1476951"/>
              <a:gd name="connsiteY907" fmla="*/ 1428172 h 1476000"/>
              <a:gd name="connsiteX908" fmla="*/ 891221 w 1476951"/>
              <a:gd name="connsiteY908" fmla="*/ 1427095 h 1476000"/>
              <a:gd name="connsiteX909" fmla="*/ 908978 w 1476951"/>
              <a:gd name="connsiteY909" fmla="*/ 1422790 h 1476000"/>
              <a:gd name="connsiteX910" fmla="*/ 923508 w 1476951"/>
              <a:gd name="connsiteY910" fmla="*/ 1419562 h 1476000"/>
              <a:gd name="connsiteX911" fmla="*/ 938037 w 1476951"/>
              <a:gd name="connsiteY911" fmla="*/ 1415795 h 1476000"/>
              <a:gd name="connsiteX912" fmla="*/ 964687 w 1476951"/>
              <a:gd name="connsiteY912" fmla="*/ 1411182 h 1476000"/>
              <a:gd name="connsiteX913" fmla="*/ 968172 w 1476951"/>
              <a:gd name="connsiteY913" fmla="*/ 1409876 h 1476000"/>
              <a:gd name="connsiteX914" fmla="*/ 940190 w 1476951"/>
              <a:gd name="connsiteY914" fmla="*/ 1414718 h 1476000"/>
              <a:gd name="connsiteX915" fmla="*/ 925660 w 1476951"/>
              <a:gd name="connsiteY915" fmla="*/ 1418485 h 1476000"/>
              <a:gd name="connsiteX916" fmla="*/ 911131 w 1476951"/>
              <a:gd name="connsiteY916" fmla="*/ 1421714 h 1476000"/>
              <a:gd name="connsiteX917" fmla="*/ 893373 w 1476951"/>
              <a:gd name="connsiteY917" fmla="*/ 1426019 h 1476000"/>
              <a:gd name="connsiteX918" fmla="*/ 885302 w 1476951"/>
              <a:gd name="connsiteY918" fmla="*/ 1427095 h 1476000"/>
              <a:gd name="connsiteX919" fmla="*/ 872387 w 1476951"/>
              <a:gd name="connsiteY919" fmla="*/ 1429248 h 1476000"/>
              <a:gd name="connsiteX920" fmla="*/ 837409 w 1476951"/>
              <a:gd name="connsiteY920" fmla="*/ 1432477 h 1476000"/>
              <a:gd name="connsiteX921" fmla="*/ 813731 w 1476951"/>
              <a:gd name="connsiteY921" fmla="*/ 1434629 h 1476000"/>
              <a:gd name="connsiteX922" fmla="*/ 809426 w 1476951"/>
              <a:gd name="connsiteY922" fmla="*/ 1434629 h 1476000"/>
              <a:gd name="connsiteX923" fmla="*/ 774987 w 1476951"/>
              <a:gd name="connsiteY923" fmla="*/ 1437319 h 1476000"/>
              <a:gd name="connsiteX924" fmla="*/ 745928 w 1476951"/>
              <a:gd name="connsiteY924" fmla="*/ 1436243 h 1476000"/>
              <a:gd name="connsiteX925" fmla="*/ 706107 w 1476951"/>
              <a:gd name="connsiteY925" fmla="*/ 1436243 h 1476000"/>
              <a:gd name="connsiteX926" fmla="*/ 701802 w 1476951"/>
              <a:gd name="connsiteY926" fmla="*/ 1435705 h 1476000"/>
              <a:gd name="connsiteX927" fmla="*/ 685121 w 1476951"/>
              <a:gd name="connsiteY927" fmla="*/ 1428709 h 1476000"/>
              <a:gd name="connsiteX928" fmla="*/ 675972 w 1476951"/>
              <a:gd name="connsiteY928" fmla="*/ 1434629 h 1476000"/>
              <a:gd name="connsiteX929" fmla="*/ 675949 w 1476951"/>
              <a:gd name="connsiteY929" fmla="*/ 1434675 h 1476000"/>
              <a:gd name="connsiteX930" fmla="*/ 683506 w 1476951"/>
              <a:gd name="connsiteY930" fmla="*/ 1429786 h 1476000"/>
              <a:gd name="connsiteX931" fmla="*/ 700188 w 1476951"/>
              <a:gd name="connsiteY931" fmla="*/ 1436781 h 1476000"/>
              <a:gd name="connsiteX932" fmla="*/ 674358 w 1476951"/>
              <a:gd name="connsiteY932" fmla="*/ 1435705 h 1476000"/>
              <a:gd name="connsiteX933" fmla="*/ 674562 w 1476951"/>
              <a:gd name="connsiteY933" fmla="*/ 1435573 h 1476000"/>
              <a:gd name="connsiteX934" fmla="*/ 657676 w 1476951"/>
              <a:gd name="connsiteY934" fmla="*/ 1433014 h 1476000"/>
              <a:gd name="connsiteX935" fmla="*/ 637766 w 1476951"/>
              <a:gd name="connsiteY935" fmla="*/ 1428709 h 1476000"/>
              <a:gd name="connsiteX936" fmla="*/ 620546 w 1476951"/>
              <a:gd name="connsiteY936" fmla="*/ 1424943 h 1476000"/>
              <a:gd name="connsiteX937" fmla="*/ 604940 w 1476951"/>
              <a:gd name="connsiteY937" fmla="*/ 1422252 h 1476000"/>
              <a:gd name="connsiteX938" fmla="*/ 590412 w 1476951"/>
              <a:gd name="connsiteY938" fmla="*/ 1419562 h 1476000"/>
              <a:gd name="connsiteX939" fmla="*/ 531756 w 1476951"/>
              <a:gd name="connsiteY939" fmla="*/ 1404494 h 1476000"/>
              <a:gd name="connsiteX940" fmla="*/ 502160 w 1476951"/>
              <a:gd name="connsiteY940" fmla="*/ 1395884 h 1476000"/>
              <a:gd name="connsiteX941" fmla="*/ 493550 w 1476951"/>
              <a:gd name="connsiteY941" fmla="*/ 1388351 h 1476000"/>
              <a:gd name="connsiteX942" fmla="*/ 473639 w 1476951"/>
              <a:gd name="connsiteY942" fmla="*/ 1384584 h 1476000"/>
              <a:gd name="connsiteX943" fmla="*/ 444043 w 1476951"/>
              <a:gd name="connsiteY943" fmla="*/ 1369516 h 1476000"/>
              <a:gd name="connsiteX944" fmla="*/ 435433 w 1476951"/>
              <a:gd name="connsiteY944" fmla="*/ 1370055 h 1476000"/>
              <a:gd name="connsiteX945" fmla="*/ 404760 w 1476951"/>
              <a:gd name="connsiteY945" fmla="*/ 1354449 h 1476000"/>
              <a:gd name="connsiteX946" fmla="*/ 399379 w 1476951"/>
              <a:gd name="connsiteY946" fmla="*/ 1344763 h 1476000"/>
              <a:gd name="connsiteX947" fmla="*/ 400455 w 1476951"/>
              <a:gd name="connsiteY947" fmla="*/ 1344225 h 1476000"/>
              <a:gd name="connsiteX948" fmla="*/ 419289 w 1476951"/>
              <a:gd name="connsiteY948" fmla="*/ 1354449 h 1476000"/>
              <a:gd name="connsiteX949" fmla="*/ 438123 w 1476951"/>
              <a:gd name="connsiteY949" fmla="*/ 1364673 h 1476000"/>
              <a:gd name="connsiteX950" fmla="*/ 443504 w 1476951"/>
              <a:gd name="connsiteY950" fmla="*/ 1361445 h 1476000"/>
              <a:gd name="connsiteX951" fmla="*/ 421442 w 1476951"/>
              <a:gd name="connsiteY951" fmla="*/ 1346915 h 1476000"/>
              <a:gd name="connsiteX952" fmla="*/ 403146 w 1476951"/>
              <a:gd name="connsiteY952" fmla="*/ 1338844 h 1476000"/>
              <a:gd name="connsiteX953" fmla="*/ 377854 w 1476951"/>
              <a:gd name="connsiteY953" fmla="*/ 1324314 h 1476000"/>
              <a:gd name="connsiteX954" fmla="*/ 356329 w 1476951"/>
              <a:gd name="connsiteY954" fmla="*/ 1310323 h 1476000"/>
              <a:gd name="connsiteX955" fmla="*/ 322428 w 1476951"/>
              <a:gd name="connsiteY955" fmla="*/ 1295794 h 1476000"/>
              <a:gd name="connsiteX956" fmla="*/ 309513 w 1476951"/>
              <a:gd name="connsiteY956" fmla="*/ 1285032 h 1476000"/>
              <a:gd name="connsiteX957" fmla="*/ 312203 w 1476951"/>
              <a:gd name="connsiteY957" fmla="*/ 1283955 h 1476000"/>
              <a:gd name="connsiteX958" fmla="*/ 325118 w 1476951"/>
              <a:gd name="connsiteY958" fmla="*/ 1287722 h 1476000"/>
              <a:gd name="connsiteX959" fmla="*/ 298212 w 1476951"/>
              <a:gd name="connsiteY959" fmla="*/ 1259740 h 1476000"/>
              <a:gd name="connsiteX960" fmla="*/ 283145 w 1476951"/>
              <a:gd name="connsiteY960" fmla="*/ 1247363 h 1476000"/>
              <a:gd name="connsiteX961" fmla="*/ 269153 w 1476951"/>
              <a:gd name="connsiteY961" fmla="*/ 1234986 h 1476000"/>
              <a:gd name="connsiteX962" fmla="*/ 251396 w 1476951"/>
              <a:gd name="connsiteY962" fmla="*/ 1220457 h 1476000"/>
              <a:gd name="connsiteX963" fmla="*/ 225566 w 1476951"/>
              <a:gd name="connsiteY963" fmla="*/ 1191936 h 1476000"/>
              <a:gd name="connsiteX964" fmla="*/ 223794 w 1476951"/>
              <a:gd name="connsiteY964" fmla="*/ 1186398 h 1476000"/>
              <a:gd name="connsiteX965" fmla="*/ 218570 w 1476951"/>
              <a:gd name="connsiteY965" fmla="*/ 1181174 h 1476000"/>
              <a:gd name="connsiteX966" fmla="*/ 200812 w 1476951"/>
              <a:gd name="connsiteY966" fmla="*/ 1161802 h 1476000"/>
              <a:gd name="connsiteX967" fmla="*/ 198660 w 1476951"/>
              <a:gd name="connsiteY967" fmla="*/ 1152116 h 1476000"/>
              <a:gd name="connsiteX968" fmla="*/ 191664 w 1476951"/>
              <a:gd name="connsiteY968" fmla="*/ 1142429 h 1476000"/>
              <a:gd name="connsiteX969" fmla="*/ 190831 w 1476951"/>
              <a:gd name="connsiteY969" fmla="*/ 1141123 h 1476000"/>
              <a:gd name="connsiteX970" fmla="*/ 182516 w 1476951"/>
              <a:gd name="connsiteY970" fmla="*/ 1135434 h 1476000"/>
              <a:gd name="connsiteX971" fmla="*/ 166372 w 1476951"/>
              <a:gd name="connsiteY971" fmla="*/ 1112295 h 1476000"/>
              <a:gd name="connsiteX972" fmla="*/ 157224 w 1476951"/>
              <a:gd name="connsiteY972" fmla="*/ 1090770 h 1476000"/>
              <a:gd name="connsiteX973" fmla="*/ 156148 w 1476951"/>
              <a:gd name="connsiteY973" fmla="*/ 1090770 h 1476000"/>
              <a:gd name="connsiteX974" fmla="*/ 143772 w 1476951"/>
              <a:gd name="connsiteY974" fmla="*/ 1067093 h 1476000"/>
              <a:gd name="connsiteX975" fmla="*/ 131933 w 1476951"/>
              <a:gd name="connsiteY975" fmla="*/ 1043415 h 1476000"/>
              <a:gd name="connsiteX976" fmla="*/ 119556 w 1476951"/>
              <a:gd name="connsiteY976" fmla="*/ 1015971 h 1476000"/>
              <a:gd name="connsiteX977" fmla="*/ 108256 w 1476951"/>
              <a:gd name="connsiteY977" fmla="*/ 987989 h 1476000"/>
              <a:gd name="connsiteX978" fmla="*/ 119556 w 1476951"/>
              <a:gd name="connsiteY978" fmla="*/ 1006823 h 1476000"/>
              <a:gd name="connsiteX979" fmla="*/ 130857 w 1476951"/>
              <a:gd name="connsiteY979" fmla="*/ 1030500 h 1476000"/>
              <a:gd name="connsiteX980" fmla="*/ 134623 w 1476951"/>
              <a:gd name="connsiteY980" fmla="*/ 1043415 h 1476000"/>
              <a:gd name="connsiteX981" fmla="*/ 136180 w 1476951"/>
              <a:gd name="connsiteY981" fmla="*/ 1045698 h 1476000"/>
              <a:gd name="connsiteX982" fmla="*/ 134264 w 1476951"/>
              <a:gd name="connsiteY982" fmla="*/ 1035736 h 1476000"/>
              <a:gd name="connsiteX983" fmla="*/ 129266 w 1476951"/>
              <a:gd name="connsiteY983" fmla="*/ 1026667 h 1476000"/>
              <a:gd name="connsiteX984" fmla="*/ 121132 w 1476951"/>
              <a:gd name="connsiteY984" fmla="*/ 1008374 h 1476000"/>
              <a:gd name="connsiteX985" fmla="*/ 111484 w 1476951"/>
              <a:gd name="connsiteY985" fmla="*/ 992294 h 1476000"/>
              <a:gd name="connsiteX986" fmla="*/ 99645 w 1476951"/>
              <a:gd name="connsiteY986" fmla="*/ 960006 h 1476000"/>
              <a:gd name="connsiteX987" fmla="*/ 89504 w 1476951"/>
              <a:gd name="connsiteY987" fmla="*/ 926911 h 1476000"/>
              <a:gd name="connsiteX988" fmla="*/ 86172 w 1476951"/>
              <a:gd name="connsiteY988" fmla="*/ 917260 h 1476000"/>
              <a:gd name="connsiteX989" fmla="*/ 71666 w 1476951"/>
              <a:gd name="connsiteY989" fmla="*/ 859359 h 1476000"/>
              <a:gd name="connsiteX990" fmla="*/ 65251 w 1476951"/>
              <a:gd name="connsiteY990" fmla="*/ 817326 h 1476000"/>
              <a:gd name="connsiteX991" fmla="*/ 65206 w 1476951"/>
              <a:gd name="connsiteY991" fmla="*/ 818481 h 1476000"/>
              <a:gd name="connsiteX992" fmla="*/ 65744 w 1476951"/>
              <a:gd name="connsiteY992" fmla="*/ 827091 h 1476000"/>
              <a:gd name="connsiteX993" fmla="*/ 68434 w 1476951"/>
              <a:gd name="connsiteY993" fmla="*/ 847002 h 1476000"/>
              <a:gd name="connsiteX994" fmla="*/ 71663 w 1476951"/>
              <a:gd name="connsiteY994" fmla="*/ 867450 h 1476000"/>
              <a:gd name="connsiteX995" fmla="*/ 66282 w 1476951"/>
              <a:gd name="connsiteY995" fmla="*/ 849692 h 1476000"/>
              <a:gd name="connsiteX996" fmla="*/ 62515 w 1476951"/>
              <a:gd name="connsiteY996" fmla="*/ 827091 h 1476000"/>
              <a:gd name="connsiteX997" fmla="*/ 58210 w 1476951"/>
              <a:gd name="connsiteY997" fmla="*/ 827091 h 1476000"/>
              <a:gd name="connsiteX998" fmla="*/ 55519 w 1476951"/>
              <a:gd name="connsiteY998" fmla="*/ 806642 h 1476000"/>
              <a:gd name="connsiteX999" fmla="*/ 51753 w 1476951"/>
              <a:gd name="connsiteY999" fmla="*/ 793727 h 1476000"/>
              <a:gd name="connsiteX1000" fmla="*/ 48524 w 1476951"/>
              <a:gd name="connsiteY1000" fmla="*/ 781351 h 1476000"/>
              <a:gd name="connsiteX1001" fmla="*/ 39376 w 1476951"/>
              <a:gd name="connsiteY1001" fmla="*/ 771665 h 1476000"/>
              <a:gd name="connsiteX1002" fmla="*/ 36685 w 1476951"/>
              <a:gd name="connsiteY1002" fmla="*/ 771665 h 1476000"/>
              <a:gd name="connsiteX1003" fmla="*/ 33995 w 1476951"/>
              <a:gd name="connsiteY1003" fmla="*/ 758211 h 1476000"/>
              <a:gd name="connsiteX1004" fmla="*/ 32918 w 1476951"/>
              <a:gd name="connsiteY1004" fmla="*/ 740992 h 1476000"/>
              <a:gd name="connsiteX1005" fmla="*/ 35071 w 1476951"/>
              <a:gd name="connsiteY1005" fmla="*/ 716776 h 1476000"/>
              <a:gd name="connsiteX1006" fmla="*/ 36147 w 1476951"/>
              <a:gd name="connsiteY1006" fmla="*/ 708167 h 1476000"/>
              <a:gd name="connsiteX1007" fmla="*/ 37980 w 1476951"/>
              <a:gd name="connsiteY1007" fmla="*/ 702261 h 1476000"/>
              <a:gd name="connsiteX1008" fmla="*/ 37089 w 1476951"/>
              <a:gd name="connsiteY1008" fmla="*/ 688794 h 1476000"/>
              <a:gd name="connsiteX1009" fmla="*/ 38300 w 1476951"/>
              <a:gd name="connsiteY1009" fmla="*/ 668883 h 1476000"/>
              <a:gd name="connsiteX1010" fmla="*/ 40452 w 1476951"/>
              <a:gd name="connsiteY1010" fmla="*/ 664848 h 1476000"/>
              <a:gd name="connsiteX1011" fmla="*/ 40452 w 1476951"/>
              <a:gd name="connsiteY1011" fmla="*/ 662426 h 1476000"/>
              <a:gd name="connsiteX1012" fmla="*/ 36147 w 1476951"/>
              <a:gd name="connsiteY1012" fmla="*/ 670498 h 1476000"/>
              <a:gd name="connsiteX1013" fmla="*/ 32380 w 1476951"/>
              <a:gd name="connsiteY1013" fmla="*/ 665117 h 1476000"/>
              <a:gd name="connsiteX1014" fmla="*/ 25385 w 1476951"/>
              <a:gd name="connsiteY1014" fmla="*/ 655431 h 1476000"/>
              <a:gd name="connsiteX1015" fmla="*/ 24107 w 1476951"/>
              <a:gd name="connsiteY1015" fmla="*/ 647763 h 1476000"/>
              <a:gd name="connsiteX1016" fmla="*/ 23771 w 1476951"/>
              <a:gd name="connsiteY1016" fmla="*/ 648435 h 1476000"/>
              <a:gd name="connsiteX1017" fmla="*/ 21618 w 1476951"/>
              <a:gd name="connsiteY1017" fmla="*/ 669960 h 1476000"/>
              <a:gd name="connsiteX1018" fmla="*/ 20003 w 1476951"/>
              <a:gd name="connsiteY1018" fmla="*/ 691485 h 1476000"/>
              <a:gd name="connsiteX1019" fmla="*/ 18389 w 1476951"/>
              <a:gd name="connsiteY1019" fmla="*/ 708167 h 1476000"/>
              <a:gd name="connsiteX1020" fmla="*/ 18389 w 1476951"/>
              <a:gd name="connsiteY1020" fmla="*/ 742606 h 1476000"/>
              <a:gd name="connsiteX1021" fmla="*/ 18927 w 1476951"/>
              <a:gd name="connsiteY1021" fmla="*/ 760364 h 1476000"/>
              <a:gd name="connsiteX1022" fmla="*/ 20003 w 1476951"/>
              <a:gd name="connsiteY1022" fmla="*/ 778122 h 1476000"/>
              <a:gd name="connsiteX1023" fmla="*/ 15161 w 1476951"/>
              <a:gd name="connsiteY1023" fmla="*/ 794804 h 1476000"/>
              <a:gd name="connsiteX1024" fmla="*/ 14084 w 1476951"/>
              <a:gd name="connsiteY1024" fmla="*/ 794804 h 1476000"/>
              <a:gd name="connsiteX1025" fmla="*/ 10856 w 1476951"/>
              <a:gd name="connsiteY1025" fmla="*/ 762516 h 1476000"/>
              <a:gd name="connsiteX1026" fmla="*/ 10856 w 1476951"/>
              <a:gd name="connsiteY1026" fmla="*/ 729153 h 1476000"/>
              <a:gd name="connsiteX1027" fmla="*/ 13546 w 1476951"/>
              <a:gd name="connsiteY1027" fmla="*/ 703323 h 1476000"/>
              <a:gd name="connsiteX1028" fmla="*/ 18387 w 1476951"/>
              <a:gd name="connsiteY1028" fmla="*/ 708164 h 1476000"/>
              <a:gd name="connsiteX1029" fmla="*/ 14084 w 1476951"/>
              <a:gd name="connsiteY1029" fmla="*/ 702785 h 1476000"/>
              <a:gd name="connsiteX1030" fmla="*/ 13008 w 1476951"/>
              <a:gd name="connsiteY1030" fmla="*/ 683413 h 1476000"/>
              <a:gd name="connsiteX1031" fmla="*/ 14084 w 1476951"/>
              <a:gd name="connsiteY1031" fmla="*/ 653816 h 1476000"/>
              <a:gd name="connsiteX1032" fmla="*/ 14622 w 1476951"/>
              <a:gd name="connsiteY1032" fmla="*/ 645745 h 1476000"/>
              <a:gd name="connsiteX1033" fmla="*/ 16237 w 1476951"/>
              <a:gd name="connsiteY1033" fmla="*/ 632291 h 1476000"/>
              <a:gd name="connsiteX1034" fmla="*/ 22694 w 1476951"/>
              <a:gd name="connsiteY1034" fmla="*/ 608076 h 1476000"/>
              <a:gd name="connsiteX1035" fmla="*/ 25912 w 1476951"/>
              <a:gd name="connsiteY1035" fmla="*/ 591990 h 1476000"/>
              <a:gd name="connsiteX1036" fmla="*/ 24847 w 1476951"/>
              <a:gd name="connsiteY1036" fmla="*/ 588165 h 1476000"/>
              <a:gd name="connsiteX1037" fmla="*/ 21080 w 1476951"/>
              <a:gd name="connsiteY1037" fmla="*/ 609690 h 1476000"/>
              <a:gd name="connsiteX1038" fmla="*/ 14622 w 1476951"/>
              <a:gd name="connsiteY1038" fmla="*/ 633906 h 1476000"/>
              <a:gd name="connsiteX1039" fmla="*/ 13008 w 1476951"/>
              <a:gd name="connsiteY1039" fmla="*/ 647359 h 1476000"/>
              <a:gd name="connsiteX1040" fmla="*/ 12470 w 1476951"/>
              <a:gd name="connsiteY1040" fmla="*/ 655431 h 1476000"/>
              <a:gd name="connsiteX1041" fmla="*/ 11394 w 1476951"/>
              <a:gd name="connsiteY1041" fmla="*/ 685027 h 1476000"/>
              <a:gd name="connsiteX1042" fmla="*/ 12470 w 1476951"/>
              <a:gd name="connsiteY1042" fmla="*/ 704399 h 1476000"/>
              <a:gd name="connsiteX1043" fmla="*/ 9779 w 1476951"/>
              <a:gd name="connsiteY1043" fmla="*/ 730229 h 1476000"/>
              <a:gd name="connsiteX1044" fmla="*/ 9779 w 1476951"/>
              <a:gd name="connsiteY1044" fmla="*/ 763593 h 1476000"/>
              <a:gd name="connsiteX1045" fmla="*/ 13008 w 1476951"/>
              <a:gd name="connsiteY1045" fmla="*/ 795880 h 1476000"/>
              <a:gd name="connsiteX1046" fmla="*/ 14084 w 1476951"/>
              <a:gd name="connsiteY1046" fmla="*/ 795880 h 1476000"/>
              <a:gd name="connsiteX1047" fmla="*/ 21080 w 1476951"/>
              <a:gd name="connsiteY1047" fmla="*/ 826553 h 1476000"/>
              <a:gd name="connsiteX1048" fmla="*/ 24847 w 1476951"/>
              <a:gd name="connsiteY1048" fmla="*/ 851844 h 1476000"/>
              <a:gd name="connsiteX1049" fmla="*/ 32918 w 1476951"/>
              <a:gd name="connsiteY1049" fmla="*/ 877674 h 1476000"/>
              <a:gd name="connsiteX1050" fmla="*/ 45631 w 1476951"/>
              <a:gd name="connsiteY1050" fmla="*/ 933218 h 1476000"/>
              <a:gd name="connsiteX1051" fmla="*/ 46741 w 1476951"/>
              <a:gd name="connsiteY1051" fmla="*/ 943863 h 1476000"/>
              <a:gd name="connsiteX1052" fmla="*/ 49062 w 1476951"/>
              <a:gd name="connsiteY1052" fmla="*/ 943863 h 1476000"/>
              <a:gd name="connsiteX1053" fmla="*/ 60901 w 1476951"/>
              <a:gd name="connsiteY1053" fmla="*/ 972383 h 1476000"/>
              <a:gd name="connsiteX1054" fmla="*/ 65206 w 1476951"/>
              <a:gd name="connsiteY1054" fmla="*/ 986913 h 1476000"/>
              <a:gd name="connsiteX1055" fmla="*/ 57134 w 1476951"/>
              <a:gd name="connsiteY1055" fmla="*/ 974536 h 1476000"/>
              <a:gd name="connsiteX1056" fmla="*/ 48524 w 1476951"/>
              <a:gd name="connsiteY1056" fmla="*/ 955163 h 1476000"/>
              <a:gd name="connsiteX1057" fmla="*/ 47986 w 1476951"/>
              <a:gd name="connsiteY1057" fmla="*/ 960545 h 1476000"/>
              <a:gd name="connsiteX1058" fmla="*/ 43304 w 1476951"/>
              <a:gd name="connsiteY1058" fmla="*/ 946032 h 1476000"/>
              <a:gd name="connsiteX1059" fmla="*/ 39914 w 1476951"/>
              <a:gd name="connsiteY1059" fmla="*/ 946554 h 1476000"/>
              <a:gd name="connsiteX1060" fmla="*/ 36147 w 1476951"/>
              <a:gd name="connsiteY1060" fmla="*/ 934177 h 1476000"/>
              <a:gd name="connsiteX1061" fmla="*/ 23232 w 1476951"/>
              <a:gd name="connsiteY1061" fmla="*/ 904580 h 1476000"/>
              <a:gd name="connsiteX1062" fmla="*/ 15161 w 1476951"/>
              <a:gd name="connsiteY1062" fmla="*/ 878213 h 1476000"/>
              <a:gd name="connsiteX1063" fmla="*/ 14622 w 1476951"/>
              <a:gd name="connsiteY1063" fmla="*/ 856149 h 1476000"/>
              <a:gd name="connsiteX1064" fmla="*/ 10856 w 1476951"/>
              <a:gd name="connsiteY1064" fmla="*/ 830320 h 1476000"/>
              <a:gd name="connsiteX1065" fmla="*/ 8165 w 1476951"/>
              <a:gd name="connsiteY1065" fmla="*/ 804490 h 1476000"/>
              <a:gd name="connsiteX1066" fmla="*/ 2246 w 1476951"/>
              <a:gd name="connsiteY1066" fmla="*/ 785656 h 1476000"/>
              <a:gd name="connsiteX1067" fmla="*/ 6012 w 1476951"/>
              <a:gd name="connsiteY1067" fmla="*/ 685565 h 1476000"/>
              <a:gd name="connsiteX1068" fmla="*/ 9779 w 1476951"/>
              <a:gd name="connsiteY1068" fmla="*/ 659736 h 1476000"/>
              <a:gd name="connsiteX1069" fmla="*/ 6551 w 1476951"/>
              <a:gd name="connsiteY1069" fmla="*/ 645745 h 1476000"/>
              <a:gd name="connsiteX1070" fmla="*/ 13008 w 1476951"/>
              <a:gd name="connsiteY1070" fmla="*/ 607000 h 1476000"/>
              <a:gd name="connsiteX1071" fmla="*/ 14622 w 1476951"/>
              <a:gd name="connsiteY1071" fmla="*/ 597852 h 1476000"/>
              <a:gd name="connsiteX1072" fmla="*/ 18927 w 1476951"/>
              <a:gd name="connsiteY1072" fmla="*/ 566641 h 1476000"/>
              <a:gd name="connsiteX1073" fmla="*/ 30228 w 1476951"/>
              <a:gd name="connsiteY1073" fmla="*/ 544040 h 1476000"/>
              <a:gd name="connsiteX1074" fmla="*/ 27537 w 1476951"/>
              <a:gd name="connsiteY1074" fmla="*/ 574713 h 1476000"/>
              <a:gd name="connsiteX1075" fmla="*/ 30227 w 1476951"/>
              <a:gd name="connsiteY1075" fmla="*/ 569455 h 1476000"/>
              <a:gd name="connsiteX1076" fmla="*/ 31842 w 1476951"/>
              <a:gd name="connsiteY1076" fmla="*/ 556887 h 1476000"/>
              <a:gd name="connsiteX1077" fmla="*/ 32380 w 1476951"/>
              <a:gd name="connsiteY1077" fmla="*/ 542963 h 1476000"/>
              <a:gd name="connsiteX1078" fmla="*/ 37223 w 1476951"/>
              <a:gd name="connsiteY1078" fmla="*/ 525205 h 1476000"/>
              <a:gd name="connsiteX1079" fmla="*/ 44757 w 1476951"/>
              <a:gd name="connsiteY1079" fmla="*/ 498299 h 1476000"/>
              <a:gd name="connsiteX1080" fmla="*/ 53905 w 1476951"/>
              <a:gd name="connsiteY1080" fmla="*/ 470855 h 1476000"/>
              <a:gd name="connsiteX1081" fmla="*/ 54591 w 1476951"/>
              <a:gd name="connsiteY1081" fmla="*/ 470084 h 1476000"/>
              <a:gd name="connsiteX1082" fmla="*/ 58749 w 1476951"/>
              <a:gd name="connsiteY1082" fmla="*/ 448254 h 1476000"/>
              <a:gd name="connsiteX1083" fmla="*/ 64668 w 1476951"/>
              <a:gd name="connsiteY1083" fmla="*/ 432648 h 1476000"/>
              <a:gd name="connsiteX1084" fmla="*/ 71664 w 1476951"/>
              <a:gd name="connsiteY1084" fmla="*/ 419733 h 1476000"/>
              <a:gd name="connsiteX1085" fmla="*/ 85655 w 1476951"/>
              <a:gd name="connsiteY1085" fmla="*/ 392827 h 1476000"/>
              <a:gd name="connsiteX1086" fmla="*/ 96955 w 1476951"/>
              <a:gd name="connsiteY1086" fmla="*/ 368612 h 1476000"/>
              <a:gd name="connsiteX1087" fmla="*/ 113099 w 1476951"/>
              <a:gd name="connsiteY1087" fmla="*/ 337401 h 1476000"/>
              <a:gd name="connsiteX1088" fmla="*/ 124937 w 1476951"/>
              <a:gd name="connsiteY1088" fmla="*/ 323948 h 1476000"/>
              <a:gd name="connsiteX1089" fmla="*/ 134623 w 1476951"/>
              <a:gd name="connsiteY1089" fmla="*/ 305114 h 1476000"/>
              <a:gd name="connsiteX1090" fmla="*/ 142695 w 1476951"/>
              <a:gd name="connsiteY1090" fmla="*/ 293275 h 1476000"/>
              <a:gd name="connsiteX1091" fmla="*/ 151305 w 1476951"/>
              <a:gd name="connsiteY1091" fmla="*/ 288970 h 1476000"/>
              <a:gd name="connsiteX1092" fmla="*/ 153458 w 1476951"/>
              <a:gd name="connsiteY1092" fmla="*/ 285742 h 1476000"/>
              <a:gd name="connsiteX1093" fmla="*/ 162068 w 1476951"/>
              <a:gd name="connsiteY1093" fmla="*/ 268522 h 1476000"/>
              <a:gd name="connsiteX1094" fmla="*/ 178749 w 1476951"/>
              <a:gd name="connsiteY1094" fmla="*/ 249150 h 1476000"/>
              <a:gd name="connsiteX1095" fmla="*/ 179203 w 1476951"/>
              <a:gd name="connsiteY1095" fmla="*/ 257247 h 1476000"/>
              <a:gd name="connsiteX1096" fmla="*/ 177987 w 1476951"/>
              <a:gd name="connsiteY1096" fmla="*/ 260650 h 1476000"/>
              <a:gd name="connsiteX1097" fmla="*/ 195431 w 1476951"/>
              <a:gd name="connsiteY1097" fmla="*/ 242692 h 1476000"/>
              <a:gd name="connsiteX1098" fmla="*/ 204041 w 1476951"/>
              <a:gd name="connsiteY1098" fmla="*/ 231392 h 1476000"/>
              <a:gd name="connsiteX1099" fmla="*/ 215341 w 1476951"/>
              <a:gd name="connsiteY1099" fmla="*/ 220629 h 1476000"/>
              <a:gd name="connsiteX1100" fmla="*/ 216315 w 1476951"/>
              <a:gd name="connsiteY1100" fmla="*/ 221711 h 1476000"/>
              <a:gd name="connsiteX1101" fmla="*/ 215880 w 1476951"/>
              <a:gd name="connsiteY1101" fmla="*/ 221167 h 1476000"/>
              <a:gd name="connsiteX1102" fmla="*/ 229871 w 1476951"/>
              <a:gd name="connsiteY1102" fmla="*/ 207176 h 1476000"/>
              <a:gd name="connsiteX1103" fmla="*/ 243862 w 1476951"/>
              <a:gd name="connsiteY1103" fmla="*/ 194261 h 1476000"/>
              <a:gd name="connsiteX1104" fmla="*/ 258929 w 1476951"/>
              <a:gd name="connsiteY1104" fmla="*/ 178118 h 1476000"/>
              <a:gd name="connsiteX1105" fmla="*/ 279916 w 1476951"/>
              <a:gd name="connsiteY1105" fmla="*/ 162512 h 1476000"/>
              <a:gd name="connsiteX1106" fmla="*/ 302517 w 1476951"/>
              <a:gd name="connsiteY1106" fmla="*/ 145830 h 1476000"/>
              <a:gd name="connsiteX1107" fmla="*/ 316030 w 1476951"/>
              <a:gd name="connsiteY1107" fmla="*/ 136403 h 1476000"/>
              <a:gd name="connsiteX1108" fmla="*/ 325118 w 1476951"/>
              <a:gd name="connsiteY1108" fmla="*/ 128072 h 1476000"/>
              <a:gd name="connsiteX1109" fmla="*/ 341262 w 1476951"/>
              <a:gd name="connsiteY1109" fmla="*/ 118386 h 1476000"/>
              <a:gd name="connsiteX1110" fmla="*/ 358481 w 1476951"/>
              <a:gd name="connsiteY1110" fmla="*/ 109238 h 1476000"/>
              <a:gd name="connsiteX1111" fmla="*/ 360761 w 1476951"/>
              <a:gd name="connsiteY1111" fmla="*/ 108066 h 1476000"/>
              <a:gd name="connsiteX1112" fmla="*/ 366621 w 1476951"/>
              <a:gd name="connsiteY1112" fmla="*/ 102310 h 1476000"/>
              <a:gd name="connsiteX1113" fmla="*/ 376240 w 1476951"/>
              <a:gd name="connsiteY1113" fmla="*/ 95247 h 1476000"/>
              <a:gd name="connsiteX1114" fmla="*/ 386800 w 1476951"/>
              <a:gd name="connsiteY1114" fmla="*/ 89866 h 1476000"/>
              <a:gd name="connsiteX1115" fmla="*/ 394271 w 1476951"/>
              <a:gd name="connsiteY1115" fmla="*/ 88146 h 1476000"/>
              <a:gd name="connsiteX1116" fmla="*/ 395611 w 1476951"/>
              <a:gd name="connsiteY1116" fmla="*/ 87175 h 1476000"/>
              <a:gd name="connsiteX1117" fmla="*/ 541980 w 1476951"/>
              <a:gd name="connsiteY1117" fmla="*/ 27982 h 1476000"/>
              <a:gd name="connsiteX1118" fmla="*/ 547410 w 1476951"/>
              <a:gd name="connsiteY1118" fmla="*/ 26801 h 1476000"/>
              <a:gd name="connsiteX1119" fmla="*/ 562429 w 1476951"/>
              <a:gd name="connsiteY1119" fmla="*/ 21524 h 1476000"/>
              <a:gd name="connsiteX1120" fmla="*/ 572788 w 1476951"/>
              <a:gd name="connsiteY1120" fmla="*/ 19439 h 1476000"/>
              <a:gd name="connsiteX1121" fmla="*/ 578189 w 1476951"/>
              <a:gd name="connsiteY1121" fmla="*/ 19393 h 1476000"/>
              <a:gd name="connsiteX1122" fmla="*/ 580187 w 1476951"/>
              <a:gd name="connsiteY1122" fmla="*/ 18834 h 1476000"/>
              <a:gd name="connsiteX1123" fmla="*/ 702878 w 1476951"/>
              <a:gd name="connsiteY1123" fmla="*/ 2690 h 1476000"/>
              <a:gd name="connsiteX1124" fmla="*/ 737722 w 1476951"/>
              <a:gd name="connsiteY1124" fmla="*/ 2556 h 1476000"/>
              <a:gd name="connsiteX1125" fmla="*/ 774987 w 1476951"/>
              <a:gd name="connsiteY1125" fmla="*/ 3228 h 1476000"/>
              <a:gd name="connsiteX1126" fmla="*/ 775680 w 1476951"/>
              <a:gd name="connsiteY1126" fmla="*/ 3749 h 1476000"/>
              <a:gd name="connsiteX1127" fmla="*/ 793821 w 1476951"/>
              <a:gd name="connsiteY1127" fmla="*/ 1614 h 1476000"/>
              <a:gd name="connsiteX1128" fmla="*/ 810503 w 1476951"/>
              <a:gd name="connsiteY1128" fmla="*/ 4304 h 1476000"/>
              <a:gd name="connsiteX1129" fmla="*/ 827185 w 1476951"/>
              <a:gd name="connsiteY1129" fmla="*/ 7533 h 1476000"/>
              <a:gd name="connsiteX1130" fmla="*/ 835791 w 1476951"/>
              <a:gd name="connsiteY1130" fmla="*/ 9490 h 1476000"/>
              <a:gd name="connsiteX1131" fmla="*/ 826646 w 1476951"/>
              <a:gd name="connsiteY1131" fmla="*/ 6995 h 1476000"/>
              <a:gd name="connsiteX1132" fmla="*/ 809964 w 1476951"/>
              <a:gd name="connsiteY1132" fmla="*/ 3767 h 1476000"/>
              <a:gd name="connsiteX1133" fmla="*/ 793283 w 1476951"/>
              <a:gd name="connsiteY1133" fmla="*/ 1076 h 1476000"/>
              <a:gd name="connsiteX1134" fmla="*/ 793283 w 1476951"/>
              <a:gd name="connsiteY1134" fmla="*/ 0 h 147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Lst>
            <a:rect l="l" t="t" r="r" b="b"/>
            <a:pathLst>
              <a:path w="1476951" h="1476000">
                <a:moveTo>
                  <a:pt x="813188" y="1467995"/>
                </a:moveTo>
                <a:lnTo>
                  <a:pt x="806198" y="1471759"/>
                </a:lnTo>
                <a:lnTo>
                  <a:pt x="806616" y="1471939"/>
                </a:lnTo>
                <a:close/>
                <a:moveTo>
                  <a:pt x="871310" y="1429786"/>
                </a:moveTo>
                <a:cubicBezTo>
                  <a:pt x="862700" y="1431938"/>
                  <a:pt x="856781" y="1434091"/>
                  <a:pt x="848709" y="1435167"/>
                </a:cubicBezTo>
                <a:cubicBezTo>
                  <a:pt x="840637" y="1436243"/>
                  <a:pt x="830951" y="1437857"/>
                  <a:pt x="814807" y="1439472"/>
                </a:cubicBezTo>
                <a:cubicBezTo>
                  <a:pt x="814807" y="1437857"/>
                  <a:pt x="813731" y="1436781"/>
                  <a:pt x="813193" y="1435167"/>
                </a:cubicBezTo>
                <a:cubicBezTo>
                  <a:pt x="820727" y="1435167"/>
                  <a:pt x="827722" y="1434091"/>
                  <a:pt x="836871" y="1433014"/>
                </a:cubicBezTo>
                <a:cubicBezTo>
                  <a:pt x="845481" y="1431938"/>
                  <a:pt x="856243" y="1431400"/>
                  <a:pt x="871310" y="1429786"/>
                </a:cubicBezTo>
                <a:close/>
                <a:moveTo>
                  <a:pt x="930100" y="1424153"/>
                </a:moveTo>
                <a:lnTo>
                  <a:pt x="928720" y="1424542"/>
                </a:lnTo>
                <a:lnTo>
                  <a:pt x="929427" y="1424404"/>
                </a:lnTo>
                <a:close/>
                <a:moveTo>
                  <a:pt x="508348" y="1416063"/>
                </a:moveTo>
                <a:cubicBezTo>
                  <a:pt x="513326" y="1416871"/>
                  <a:pt x="520994" y="1419023"/>
                  <a:pt x="532294" y="1422252"/>
                </a:cubicBezTo>
                <a:cubicBezTo>
                  <a:pt x="535523" y="1422790"/>
                  <a:pt x="539290" y="1422790"/>
                  <a:pt x="542519" y="1422790"/>
                </a:cubicBezTo>
                <a:cubicBezTo>
                  <a:pt x="552205" y="1427633"/>
                  <a:pt x="561353" y="1432477"/>
                  <a:pt x="571039" y="1436782"/>
                </a:cubicBezTo>
                <a:cubicBezTo>
                  <a:pt x="574806" y="1437319"/>
                  <a:pt x="579649" y="1438396"/>
                  <a:pt x="583954" y="1439472"/>
                </a:cubicBezTo>
                <a:lnTo>
                  <a:pt x="584761" y="1439741"/>
                </a:lnTo>
                <a:lnTo>
                  <a:pt x="587721" y="1436782"/>
                </a:lnTo>
                <a:cubicBezTo>
                  <a:pt x="591487" y="1437858"/>
                  <a:pt x="595254" y="1438934"/>
                  <a:pt x="599021" y="1440010"/>
                </a:cubicBezTo>
                <a:cubicBezTo>
                  <a:pt x="602788" y="1441086"/>
                  <a:pt x="606555" y="1441624"/>
                  <a:pt x="610322" y="1442701"/>
                </a:cubicBezTo>
                <a:lnTo>
                  <a:pt x="632588" y="1447879"/>
                </a:lnTo>
                <a:lnTo>
                  <a:pt x="632923" y="1447544"/>
                </a:lnTo>
                <a:cubicBezTo>
                  <a:pt x="640994" y="1448620"/>
                  <a:pt x="650143" y="1450234"/>
                  <a:pt x="658753" y="1451849"/>
                </a:cubicBezTo>
                <a:cubicBezTo>
                  <a:pt x="662519" y="1452387"/>
                  <a:pt x="666824" y="1452925"/>
                  <a:pt x="671129" y="1454001"/>
                </a:cubicBezTo>
                <a:cubicBezTo>
                  <a:pt x="675434" y="1454539"/>
                  <a:pt x="679739" y="1455078"/>
                  <a:pt x="683506" y="1455078"/>
                </a:cubicBezTo>
                <a:cubicBezTo>
                  <a:pt x="691040" y="1455078"/>
                  <a:pt x="699111" y="1455615"/>
                  <a:pt x="708797" y="1456154"/>
                </a:cubicBezTo>
                <a:cubicBezTo>
                  <a:pt x="718484" y="1456154"/>
                  <a:pt x="729784" y="1456692"/>
                  <a:pt x="743237" y="1455615"/>
                </a:cubicBezTo>
                <a:lnTo>
                  <a:pt x="744732" y="1455615"/>
                </a:lnTo>
                <a:lnTo>
                  <a:pt x="748081" y="1453732"/>
                </a:lnTo>
                <a:cubicBezTo>
                  <a:pt x="750368" y="1452925"/>
                  <a:pt x="753193" y="1452118"/>
                  <a:pt x="755614" y="1451310"/>
                </a:cubicBezTo>
                <a:cubicBezTo>
                  <a:pt x="758305" y="1451310"/>
                  <a:pt x="760995" y="1451176"/>
                  <a:pt x="763282" y="1451176"/>
                </a:cubicBezTo>
                <a:cubicBezTo>
                  <a:pt x="765569" y="1451176"/>
                  <a:pt x="767453" y="1451310"/>
                  <a:pt x="768529" y="1451848"/>
                </a:cubicBezTo>
                <a:lnTo>
                  <a:pt x="769942" y="1455615"/>
                </a:lnTo>
                <a:lnTo>
                  <a:pt x="781982" y="1455615"/>
                </a:lnTo>
                <a:cubicBezTo>
                  <a:pt x="780906" y="1457230"/>
                  <a:pt x="779292" y="1459383"/>
                  <a:pt x="778215" y="1460997"/>
                </a:cubicBezTo>
                <a:cubicBezTo>
                  <a:pt x="777677" y="1461535"/>
                  <a:pt x="777139" y="1462073"/>
                  <a:pt x="776063" y="1463688"/>
                </a:cubicBezTo>
                <a:cubicBezTo>
                  <a:pt x="774448" y="1464764"/>
                  <a:pt x="771758" y="1465840"/>
                  <a:pt x="769067" y="1466916"/>
                </a:cubicBezTo>
                <a:cubicBezTo>
                  <a:pt x="764224" y="1466916"/>
                  <a:pt x="760995" y="1466916"/>
                  <a:pt x="756152" y="1466916"/>
                </a:cubicBezTo>
                <a:cubicBezTo>
                  <a:pt x="750771" y="1466378"/>
                  <a:pt x="744852" y="1466378"/>
                  <a:pt x="739471" y="1465840"/>
                </a:cubicBezTo>
                <a:cubicBezTo>
                  <a:pt x="727094" y="1465302"/>
                  <a:pt x="715255" y="1465302"/>
                  <a:pt x="703416" y="1464764"/>
                </a:cubicBezTo>
                <a:cubicBezTo>
                  <a:pt x="694806" y="1464225"/>
                  <a:pt x="685659" y="1463688"/>
                  <a:pt x="676510" y="1462611"/>
                </a:cubicBezTo>
                <a:cubicBezTo>
                  <a:pt x="668977" y="1462073"/>
                  <a:pt x="660905" y="1460459"/>
                  <a:pt x="652833" y="1459383"/>
                </a:cubicBezTo>
                <a:cubicBezTo>
                  <a:pt x="644761" y="1458306"/>
                  <a:pt x="637228" y="1457230"/>
                  <a:pt x="629156" y="1455615"/>
                </a:cubicBezTo>
                <a:cubicBezTo>
                  <a:pt x="617317" y="1453463"/>
                  <a:pt x="604402" y="1452387"/>
                  <a:pt x="593102" y="1450234"/>
                </a:cubicBezTo>
                <a:cubicBezTo>
                  <a:pt x="581801" y="1447544"/>
                  <a:pt x="571577" y="1444853"/>
                  <a:pt x="565120" y="1441086"/>
                </a:cubicBezTo>
                <a:lnTo>
                  <a:pt x="565443" y="1440851"/>
                </a:lnTo>
                <a:lnTo>
                  <a:pt x="548976" y="1435705"/>
                </a:lnTo>
                <a:cubicBezTo>
                  <a:pt x="544671" y="1433552"/>
                  <a:pt x="539828" y="1431400"/>
                  <a:pt x="534446" y="1429248"/>
                </a:cubicBezTo>
                <a:cubicBezTo>
                  <a:pt x="528527" y="1427633"/>
                  <a:pt x="523146" y="1426019"/>
                  <a:pt x="517765" y="1423867"/>
                </a:cubicBezTo>
                <a:cubicBezTo>
                  <a:pt x="511845" y="1421714"/>
                  <a:pt x="506464" y="1420100"/>
                  <a:pt x="500545" y="1417947"/>
                </a:cubicBezTo>
                <a:cubicBezTo>
                  <a:pt x="501084" y="1415795"/>
                  <a:pt x="503371" y="1415257"/>
                  <a:pt x="508348" y="1416063"/>
                </a:cubicBezTo>
                <a:close/>
                <a:moveTo>
                  <a:pt x="825113" y="1404527"/>
                </a:moveTo>
                <a:lnTo>
                  <a:pt x="816892" y="1405781"/>
                </a:lnTo>
                <a:lnTo>
                  <a:pt x="760031" y="1408652"/>
                </a:lnTo>
                <a:lnTo>
                  <a:pt x="778753" y="1410951"/>
                </a:lnTo>
                <a:cubicBezTo>
                  <a:pt x="779829" y="1410413"/>
                  <a:pt x="781444" y="1410413"/>
                  <a:pt x="783597" y="1409875"/>
                </a:cubicBezTo>
                <a:cubicBezTo>
                  <a:pt x="794897" y="1408261"/>
                  <a:pt x="805659" y="1407185"/>
                  <a:pt x="816960" y="1406108"/>
                </a:cubicBezTo>
                <a:cubicBezTo>
                  <a:pt x="818171" y="1405839"/>
                  <a:pt x="820155" y="1405469"/>
                  <a:pt x="822450" y="1405041"/>
                </a:cubicBezTo>
                <a:close/>
                <a:moveTo>
                  <a:pt x="876200" y="1396730"/>
                </a:moveTo>
                <a:lnTo>
                  <a:pt x="848274" y="1400992"/>
                </a:lnTo>
                <a:lnTo>
                  <a:pt x="857857" y="1401265"/>
                </a:lnTo>
                <a:cubicBezTo>
                  <a:pt x="863777" y="1400996"/>
                  <a:pt x="868216" y="1399920"/>
                  <a:pt x="871647" y="1398709"/>
                </a:cubicBezTo>
                <a:close/>
                <a:moveTo>
                  <a:pt x="978139" y="1395485"/>
                </a:moveTo>
                <a:lnTo>
                  <a:pt x="890552" y="1418810"/>
                </a:lnTo>
                <a:lnTo>
                  <a:pt x="934876" y="1408934"/>
                </a:lnTo>
                <a:close/>
                <a:moveTo>
                  <a:pt x="416598" y="1384584"/>
                </a:moveTo>
                <a:cubicBezTo>
                  <a:pt x="445118" y="1394808"/>
                  <a:pt x="463415" y="1403956"/>
                  <a:pt x="478482" y="1410951"/>
                </a:cubicBezTo>
                <a:cubicBezTo>
                  <a:pt x="485478" y="1413642"/>
                  <a:pt x="493011" y="1415795"/>
                  <a:pt x="500545" y="1417947"/>
                </a:cubicBezTo>
                <a:cubicBezTo>
                  <a:pt x="506464" y="1420100"/>
                  <a:pt x="511845" y="1421714"/>
                  <a:pt x="517227" y="1423866"/>
                </a:cubicBezTo>
                <a:cubicBezTo>
                  <a:pt x="522608" y="1426019"/>
                  <a:pt x="527989" y="1427633"/>
                  <a:pt x="533909" y="1429247"/>
                </a:cubicBezTo>
                <a:cubicBezTo>
                  <a:pt x="539290" y="1431400"/>
                  <a:pt x="544133" y="1433552"/>
                  <a:pt x="548438" y="1435705"/>
                </a:cubicBezTo>
                <a:cubicBezTo>
                  <a:pt x="547361" y="1436243"/>
                  <a:pt x="546285" y="1437319"/>
                  <a:pt x="545209" y="1438396"/>
                </a:cubicBezTo>
                <a:cubicBezTo>
                  <a:pt x="542519" y="1437857"/>
                  <a:pt x="539290" y="1437319"/>
                  <a:pt x="536599" y="1436781"/>
                </a:cubicBezTo>
                <a:cubicBezTo>
                  <a:pt x="526375" y="1433552"/>
                  <a:pt x="516150" y="1429247"/>
                  <a:pt x="505926" y="1425481"/>
                </a:cubicBezTo>
                <a:lnTo>
                  <a:pt x="490859" y="1419561"/>
                </a:lnTo>
                <a:cubicBezTo>
                  <a:pt x="486016" y="1417409"/>
                  <a:pt x="480634" y="1415256"/>
                  <a:pt x="475792" y="1413104"/>
                </a:cubicBezTo>
                <a:cubicBezTo>
                  <a:pt x="468796" y="1410951"/>
                  <a:pt x="462338" y="1408261"/>
                  <a:pt x="455881" y="1406108"/>
                </a:cubicBezTo>
                <a:cubicBezTo>
                  <a:pt x="449962" y="1403417"/>
                  <a:pt x="444042" y="1401265"/>
                  <a:pt x="438661" y="1398575"/>
                </a:cubicBezTo>
                <a:cubicBezTo>
                  <a:pt x="433280" y="1396422"/>
                  <a:pt x="428975" y="1393731"/>
                  <a:pt x="425208" y="1391579"/>
                </a:cubicBezTo>
                <a:cubicBezTo>
                  <a:pt x="421441" y="1388889"/>
                  <a:pt x="418751" y="1386736"/>
                  <a:pt x="416598" y="1384584"/>
                </a:cubicBezTo>
                <a:close/>
                <a:moveTo>
                  <a:pt x="441890" y="1371131"/>
                </a:moveTo>
                <a:cubicBezTo>
                  <a:pt x="452114" y="1376512"/>
                  <a:pt x="460724" y="1381355"/>
                  <a:pt x="471487" y="1386198"/>
                </a:cubicBezTo>
                <a:cubicBezTo>
                  <a:pt x="470410" y="1386736"/>
                  <a:pt x="469334" y="1387274"/>
                  <a:pt x="467720" y="1388351"/>
                </a:cubicBezTo>
                <a:cubicBezTo>
                  <a:pt x="456419" y="1382969"/>
                  <a:pt x="444581" y="1377050"/>
                  <a:pt x="433280" y="1371669"/>
                </a:cubicBezTo>
                <a:cubicBezTo>
                  <a:pt x="436509" y="1371669"/>
                  <a:pt x="438662" y="1371669"/>
                  <a:pt x="441890" y="1371131"/>
                </a:cubicBezTo>
                <a:close/>
                <a:moveTo>
                  <a:pt x="332652" y="1334539"/>
                </a:moveTo>
                <a:cubicBezTo>
                  <a:pt x="350409" y="1342072"/>
                  <a:pt x="359558" y="1349068"/>
                  <a:pt x="369244" y="1354987"/>
                </a:cubicBezTo>
                <a:cubicBezTo>
                  <a:pt x="371396" y="1357678"/>
                  <a:pt x="378392" y="1363059"/>
                  <a:pt x="376777" y="1363597"/>
                </a:cubicBezTo>
                <a:cubicBezTo>
                  <a:pt x="370320" y="1360368"/>
                  <a:pt x="364400" y="1357678"/>
                  <a:pt x="359558" y="1354449"/>
                </a:cubicBezTo>
                <a:cubicBezTo>
                  <a:pt x="354714" y="1351759"/>
                  <a:pt x="350409" y="1349068"/>
                  <a:pt x="346643" y="1346377"/>
                </a:cubicBezTo>
                <a:cubicBezTo>
                  <a:pt x="339647" y="1341534"/>
                  <a:pt x="335342" y="1337767"/>
                  <a:pt x="332652" y="1334539"/>
                </a:cubicBezTo>
                <a:close/>
                <a:moveTo>
                  <a:pt x="396818" y="1320731"/>
                </a:moveTo>
                <a:lnTo>
                  <a:pt x="396823" y="1320884"/>
                </a:lnTo>
                <a:lnTo>
                  <a:pt x="398640" y="1323083"/>
                </a:lnTo>
                <a:lnTo>
                  <a:pt x="398840" y="1322162"/>
                </a:lnTo>
                <a:close/>
                <a:moveTo>
                  <a:pt x="1182683" y="1285407"/>
                </a:moveTo>
                <a:lnTo>
                  <a:pt x="1180729" y="1285569"/>
                </a:lnTo>
                <a:cubicBezTo>
                  <a:pt x="1171581" y="1293103"/>
                  <a:pt x="1159742" y="1301175"/>
                  <a:pt x="1148442" y="1308709"/>
                </a:cubicBezTo>
                <a:cubicBezTo>
                  <a:pt x="1137141" y="1316243"/>
                  <a:pt x="1125303" y="1322162"/>
                  <a:pt x="1116693" y="1325929"/>
                </a:cubicBezTo>
                <a:cubicBezTo>
                  <a:pt x="1109697" y="1330234"/>
                  <a:pt x="1102164" y="1334539"/>
                  <a:pt x="1094092" y="1339381"/>
                </a:cubicBezTo>
                <a:cubicBezTo>
                  <a:pt x="1089787" y="1340996"/>
                  <a:pt x="1086020" y="1343149"/>
                  <a:pt x="1081715" y="1344763"/>
                </a:cubicBezTo>
                <a:cubicBezTo>
                  <a:pt x="1077410" y="1346377"/>
                  <a:pt x="1073105" y="1347991"/>
                  <a:pt x="1068800" y="1350144"/>
                </a:cubicBezTo>
                <a:cubicBezTo>
                  <a:pt x="1065572" y="1352835"/>
                  <a:pt x="1059114" y="1355525"/>
                  <a:pt x="1053194" y="1358216"/>
                </a:cubicBezTo>
                <a:cubicBezTo>
                  <a:pt x="1047275" y="1360906"/>
                  <a:pt x="1041894" y="1363059"/>
                  <a:pt x="1041356" y="1365211"/>
                </a:cubicBezTo>
                <a:cubicBezTo>
                  <a:pt x="1035975" y="1367364"/>
                  <a:pt x="1030056" y="1370055"/>
                  <a:pt x="1024136" y="1372207"/>
                </a:cubicBezTo>
                <a:cubicBezTo>
                  <a:pt x="1018217" y="1374897"/>
                  <a:pt x="1012297" y="1376512"/>
                  <a:pt x="1006378" y="1378665"/>
                </a:cubicBezTo>
                <a:cubicBezTo>
                  <a:pt x="1005302" y="1379741"/>
                  <a:pt x="1003150" y="1381893"/>
                  <a:pt x="1001535" y="1383507"/>
                </a:cubicBezTo>
                <a:cubicBezTo>
                  <a:pt x="998845" y="1384584"/>
                  <a:pt x="996692" y="1385122"/>
                  <a:pt x="994001" y="1386198"/>
                </a:cubicBezTo>
                <a:cubicBezTo>
                  <a:pt x="987544" y="1387812"/>
                  <a:pt x="981086" y="1388351"/>
                  <a:pt x="975167" y="1389427"/>
                </a:cubicBezTo>
                <a:cubicBezTo>
                  <a:pt x="966557" y="1392117"/>
                  <a:pt x="958485" y="1394808"/>
                  <a:pt x="950952" y="1396961"/>
                </a:cubicBezTo>
                <a:cubicBezTo>
                  <a:pt x="943418" y="1399113"/>
                  <a:pt x="935884" y="1401266"/>
                  <a:pt x="928889" y="1403956"/>
                </a:cubicBezTo>
                <a:cubicBezTo>
                  <a:pt x="921355" y="1406647"/>
                  <a:pt x="913283" y="1408261"/>
                  <a:pt x="904673" y="1410952"/>
                </a:cubicBezTo>
                <a:cubicBezTo>
                  <a:pt x="896063" y="1413642"/>
                  <a:pt x="886377" y="1416333"/>
                  <a:pt x="874539" y="1418485"/>
                </a:cubicBezTo>
                <a:cubicBezTo>
                  <a:pt x="846556" y="1420100"/>
                  <a:pt x="836332" y="1423328"/>
                  <a:pt x="832027" y="1425481"/>
                </a:cubicBezTo>
                <a:cubicBezTo>
                  <a:pt x="831489" y="1426019"/>
                  <a:pt x="831489" y="1426557"/>
                  <a:pt x="830951" y="1427095"/>
                </a:cubicBezTo>
                <a:lnTo>
                  <a:pt x="810511" y="1432205"/>
                </a:lnTo>
                <a:lnTo>
                  <a:pt x="811041" y="1432477"/>
                </a:lnTo>
                <a:lnTo>
                  <a:pt x="833740" y="1426802"/>
                </a:lnTo>
                <a:lnTo>
                  <a:pt x="834180" y="1425481"/>
                </a:lnTo>
                <a:cubicBezTo>
                  <a:pt x="838485" y="1422790"/>
                  <a:pt x="849247" y="1420100"/>
                  <a:pt x="876692" y="1418485"/>
                </a:cubicBezTo>
                <a:cubicBezTo>
                  <a:pt x="887992" y="1416333"/>
                  <a:pt x="897678" y="1413642"/>
                  <a:pt x="906826" y="1410952"/>
                </a:cubicBezTo>
                <a:cubicBezTo>
                  <a:pt x="915436" y="1408261"/>
                  <a:pt x="923508" y="1406647"/>
                  <a:pt x="931041" y="1403956"/>
                </a:cubicBezTo>
                <a:cubicBezTo>
                  <a:pt x="938575" y="1401803"/>
                  <a:pt x="945571" y="1399651"/>
                  <a:pt x="953105" y="1396961"/>
                </a:cubicBezTo>
                <a:cubicBezTo>
                  <a:pt x="960638" y="1394808"/>
                  <a:pt x="968172" y="1392117"/>
                  <a:pt x="977320" y="1389427"/>
                </a:cubicBezTo>
                <a:cubicBezTo>
                  <a:pt x="983777" y="1388351"/>
                  <a:pt x="990235" y="1387812"/>
                  <a:pt x="996154" y="1386198"/>
                </a:cubicBezTo>
                <a:lnTo>
                  <a:pt x="983404" y="1393848"/>
                </a:lnTo>
                <a:lnTo>
                  <a:pt x="983777" y="1393732"/>
                </a:lnTo>
                <a:cubicBezTo>
                  <a:pt x="988082" y="1391041"/>
                  <a:pt x="993463" y="1387812"/>
                  <a:pt x="997231" y="1385660"/>
                </a:cubicBezTo>
                <a:cubicBezTo>
                  <a:pt x="999921" y="1384584"/>
                  <a:pt x="1002073" y="1384046"/>
                  <a:pt x="1004764" y="1382969"/>
                </a:cubicBezTo>
                <a:lnTo>
                  <a:pt x="1005266" y="1382831"/>
                </a:lnTo>
                <a:lnTo>
                  <a:pt x="1008531" y="1379202"/>
                </a:lnTo>
                <a:cubicBezTo>
                  <a:pt x="1014450" y="1377050"/>
                  <a:pt x="1020369" y="1374897"/>
                  <a:pt x="1026289" y="1372745"/>
                </a:cubicBezTo>
                <a:cubicBezTo>
                  <a:pt x="1032208" y="1370055"/>
                  <a:pt x="1038128" y="1367902"/>
                  <a:pt x="1043509" y="1365750"/>
                </a:cubicBezTo>
                <a:cubicBezTo>
                  <a:pt x="1044047" y="1363597"/>
                  <a:pt x="1049428" y="1361445"/>
                  <a:pt x="1055348" y="1358754"/>
                </a:cubicBezTo>
                <a:cubicBezTo>
                  <a:pt x="1061267" y="1356063"/>
                  <a:pt x="1067724" y="1353373"/>
                  <a:pt x="1070953" y="1350682"/>
                </a:cubicBezTo>
                <a:cubicBezTo>
                  <a:pt x="1075258" y="1349068"/>
                  <a:pt x="1079563" y="1347454"/>
                  <a:pt x="1083868" y="1345301"/>
                </a:cubicBezTo>
                <a:lnTo>
                  <a:pt x="1092724" y="1341451"/>
                </a:lnTo>
                <a:lnTo>
                  <a:pt x="1097321" y="1338305"/>
                </a:lnTo>
                <a:cubicBezTo>
                  <a:pt x="1104855" y="1333462"/>
                  <a:pt x="1112926" y="1329157"/>
                  <a:pt x="1119922" y="1324852"/>
                </a:cubicBezTo>
                <a:cubicBezTo>
                  <a:pt x="1128532" y="1321624"/>
                  <a:pt x="1139832" y="1315166"/>
                  <a:pt x="1151671" y="1307633"/>
                </a:cubicBezTo>
                <a:close/>
                <a:moveTo>
                  <a:pt x="259914" y="1277965"/>
                </a:moveTo>
                <a:lnTo>
                  <a:pt x="261956" y="1279718"/>
                </a:lnTo>
                <a:lnTo>
                  <a:pt x="262654" y="1280073"/>
                </a:lnTo>
                <a:close/>
                <a:moveTo>
                  <a:pt x="1186295" y="1263917"/>
                </a:moveTo>
                <a:lnTo>
                  <a:pt x="1186110" y="1264045"/>
                </a:lnTo>
                <a:lnTo>
                  <a:pt x="1186110" y="1264198"/>
                </a:lnTo>
                <a:lnTo>
                  <a:pt x="1186966" y="1264320"/>
                </a:lnTo>
                <a:lnTo>
                  <a:pt x="1187187" y="1264045"/>
                </a:lnTo>
                <a:close/>
                <a:moveTo>
                  <a:pt x="1197920" y="1255885"/>
                </a:moveTo>
                <a:lnTo>
                  <a:pt x="1194744" y="1258080"/>
                </a:lnTo>
                <a:lnTo>
                  <a:pt x="1194182" y="1258663"/>
                </a:lnTo>
                <a:lnTo>
                  <a:pt x="1196360" y="1257269"/>
                </a:lnTo>
                <a:close/>
                <a:moveTo>
                  <a:pt x="215975" y="1228780"/>
                </a:moveTo>
                <a:lnTo>
                  <a:pt x="236298" y="1252708"/>
                </a:lnTo>
                <a:lnTo>
                  <a:pt x="220184" y="1233371"/>
                </a:lnTo>
                <a:close/>
                <a:moveTo>
                  <a:pt x="1236021" y="1228764"/>
                </a:moveTo>
                <a:lnTo>
                  <a:pt x="1235973" y="1228781"/>
                </a:lnTo>
                <a:lnTo>
                  <a:pt x="1235618" y="1231220"/>
                </a:lnTo>
                <a:cubicBezTo>
                  <a:pt x="1231313" y="1235525"/>
                  <a:pt x="1229698" y="1238215"/>
                  <a:pt x="1227008" y="1240906"/>
                </a:cubicBezTo>
                <a:cubicBezTo>
                  <a:pt x="1224855" y="1243596"/>
                  <a:pt x="1222164" y="1246825"/>
                  <a:pt x="1216783" y="1252206"/>
                </a:cubicBezTo>
                <a:lnTo>
                  <a:pt x="1217399" y="1252064"/>
                </a:lnTo>
                <a:lnTo>
                  <a:pt x="1227008" y="1241444"/>
                </a:lnTo>
                <a:cubicBezTo>
                  <a:pt x="1229160" y="1238753"/>
                  <a:pt x="1231313" y="1236062"/>
                  <a:pt x="1235618" y="1231757"/>
                </a:cubicBezTo>
                <a:cubicBezTo>
                  <a:pt x="1236290" y="1230009"/>
                  <a:pt x="1236391" y="1229067"/>
                  <a:pt x="1236021" y="1228764"/>
                </a:cubicBezTo>
                <a:close/>
                <a:moveTo>
                  <a:pt x="268572" y="1216647"/>
                </a:moveTo>
                <a:lnTo>
                  <a:pt x="269638" y="1217944"/>
                </a:lnTo>
                <a:lnTo>
                  <a:pt x="269691" y="1217766"/>
                </a:lnTo>
                <a:close/>
                <a:moveTo>
                  <a:pt x="188974" y="1204313"/>
                </a:moveTo>
                <a:cubicBezTo>
                  <a:pt x="190588" y="1202699"/>
                  <a:pt x="195969" y="1205389"/>
                  <a:pt x="202965" y="1213461"/>
                </a:cubicBezTo>
                <a:lnTo>
                  <a:pt x="203652" y="1214270"/>
                </a:lnTo>
                <a:lnTo>
                  <a:pt x="210027" y="1215681"/>
                </a:lnTo>
                <a:cubicBezTo>
                  <a:pt x="213323" y="1217901"/>
                  <a:pt x="217763" y="1222071"/>
                  <a:pt x="224489" y="1229067"/>
                </a:cubicBezTo>
                <a:cubicBezTo>
                  <a:pt x="231485" y="1234986"/>
                  <a:pt x="239019" y="1240367"/>
                  <a:pt x="244400" y="1245210"/>
                </a:cubicBezTo>
                <a:cubicBezTo>
                  <a:pt x="249781" y="1250053"/>
                  <a:pt x="253010" y="1254358"/>
                  <a:pt x="253010" y="1257049"/>
                </a:cubicBezTo>
                <a:cubicBezTo>
                  <a:pt x="254624" y="1259201"/>
                  <a:pt x="255700" y="1260816"/>
                  <a:pt x="257853" y="1262968"/>
                </a:cubicBezTo>
                <a:cubicBezTo>
                  <a:pt x="264848" y="1268887"/>
                  <a:pt x="270768" y="1274269"/>
                  <a:pt x="278301" y="1280188"/>
                </a:cubicBezTo>
                <a:cubicBezTo>
                  <a:pt x="276687" y="1282341"/>
                  <a:pt x="273996" y="1283417"/>
                  <a:pt x="272382" y="1285031"/>
                </a:cubicBezTo>
                <a:lnTo>
                  <a:pt x="253339" y="1263871"/>
                </a:lnTo>
                <a:lnTo>
                  <a:pt x="252472" y="1264045"/>
                </a:lnTo>
                <a:lnTo>
                  <a:pt x="270494" y="1284068"/>
                </a:lnTo>
                <a:lnTo>
                  <a:pt x="272382" y="1285031"/>
                </a:lnTo>
                <a:cubicBezTo>
                  <a:pt x="273997" y="1283417"/>
                  <a:pt x="276149" y="1281802"/>
                  <a:pt x="278302" y="1280188"/>
                </a:cubicBezTo>
                <a:cubicBezTo>
                  <a:pt x="294445" y="1294179"/>
                  <a:pt x="311665" y="1308170"/>
                  <a:pt x="329423" y="1320547"/>
                </a:cubicBezTo>
                <a:cubicBezTo>
                  <a:pt x="326194" y="1321623"/>
                  <a:pt x="323504" y="1322699"/>
                  <a:pt x="319199" y="1323776"/>
                </a:cubicBezTo>
                <a:cubicBezTo>
                  <a:pt x="320813" y="1324852"/>
                  <a:pt x="321351" y="1325390"/>
                  <a:pt x="322965" y="1326467"/>
                </a:cubicBezTo>
                <a:cubicBezTo>
                  <a:pt x="317584" y="1326467"/>
                  <a:pt x="313279" y="1327004"/>
                  <a:pt x="307898" y="1327004"/>
                </a:cubicBezTo>
                <a:cubicBezTo>
                  <a:pt x="304669" y="1324852"/>
                  <a:pt x="301441" y="1322699"/>
                  <a:pt x="298212" y="1320547"/>
                </a:cubicBezTo>
                <a:cubicBezTo>
                  <a:pt x="294983" y="1318394"/>
                  <a:pt x="292293" y="1315704"/>
                  <a:pt x="289064" y="1313552"/>
                </a:cubicBezTo>
                <a:cubicBezTo>
                  <a:pt x="281530" y="1307094"/>
                  <a:pt x="273458" y="1301175"/>
                  <a:pt x="266463" y="1294717"/>
                </a:cubicBezTo>
                <a:cubicBezTo>
                  <a:pt x="259467" y="1288260"/>
                  <a:pt x="252472" y="1281802"/>
                  <a:pt x="245476" y="1275883"/>
                </a:cubicBezTo>
                <a:cubicBezTo>
                  <a:pt x="238481" y="1269426"/>
                  <a:pt x="232561" y="1262968"/>
                  <a:pt x="226104" y="1257049"/>
                </a:cubicBezTo>
                <a:cubicBezTo>
                  <a:pt x="222875" y="1253820"/>
                  <a:pt x="219646" y="1250591"/>
                  <a:pt x="216956" y="1247901"/>
                </a:cubicBezTo>
                <a:cubicBezTo>
                  <a:pt x="214265" y="1244672"/>
                  <a:pt x="211036" y="1241444"/>
                  <a:pt x="208346" y="1238215"/>
                </a:cubicBezTo>
                <a:cubicBezTo>
                  <a:pt x="208884" y="1237139"/>
                  <a:pt x="214265" y="1240367"/>
                  <a:pt x="211575" y="1233910"/>
                </a:cubicBezTo>
                <a:cubicBezTo>
                  <a:pt x="215341" y="1237139"/>
                  <a:pt x="219109" y="1240367"/>
                  <a:pt x="222337" y="1243596"/>
                </a:cubicBezTo>
                <a:cubicBezTo>
                  <a:pt x="226642" y="1246825"/>
                  <a:pt x="230409" y="1250053"/>
                  <a:pt x="234176" y="1252744"/>
                </a:cubicBezTo>
                <a:cubicBezTo>
                  <a:pt x="239019" y="1258125"/>
                  <a:pt x="243862" y="1262968"/>
                  <a:pt x="248705" y="1268350"/>
                </a:cubicBezTo>
                <a:lnTo>
                  <a:pt x="249940" y="1269409"/>
                </a:lnTo>
                <a:lnTo>
                  <a:pt x="234176" y="1252744"/>
                </a:lnTo>
                <a:cubicBezTo>
                  <a:pt x="230409" y="1249515"/>
                  <a:pt x="226642" y="1246825"/>
                  <a:pt x="222875" y="1243596"/>
                </a:cubicBezTo>
                <a:cubicBezTo>
                  <a:pt x="219109" y="1240367"/>
                  <a:pt x="215880" y="1237139"/>
                  <a:pt x="212113" y="1233910"/>
                </a:cubicBezTo>
                <a:cubicBezTo>
                  <a:pt x="208346" y="1229067"/>
                  <a:pt x="204041" y="1224224"/>
                  <a:pt x="200274" y="1219380"/>
                </a:cubicBezTo>
                <a:cubicBezTo>
                  <a:pt x="196507" y="1214538"/>
                  <a:pt x="192740" y="1209156"/>
                  <a:pt x="188974" y="1204313"/>
                </a:cubicBezTo>
                <a:close/>
                <a:moveTo>
                  <a:pt x="1374453" y="1118752"/>
                </a:moveTo>
                <a:lnTo>
                  <a:pt x="1374180" y="1118869"/>
                </a:lnTo>
                <a:lnTo>
                  <a:pt x="1368302" y="1132975"/>
                </a:lnTo>
                <a:close/>
                <a:moveTo>
                  <a:pt x="1368803" y="1051337"/>
                </a:moveTo>
                <a:lnTo>
                  <a:pt x="1354542" y="1071935"/>
                </a:lnTo>
                <a:cubicBezTo>
                  <a:pt x="1351852" y="1076240"/>
                  <a:pt x="1349699" y="1080545"/>
                  <a:pt x="1347547" y="1084850"/>
                </a:cubicBezTo>
                <a:cubicBezTo>
                  <a:pt x="1344856" y="1089155"/>
                  <a:pt x="1342704" y="1092922"/>
                  <a:pt x="1340551" y="1096689"/>
                </a:cubicBezTo>
                <a:cubicBezTo>
                  <a:pt x="1335170" y="1104223"/>
                  <a:pt x="1329789" y="1111756"/>
                  <a:pt x="1323869" y="1118752"/>
                </a:cubicBezTo>
                <a:cubicBezTo>
                  <a:pt x="1319026" y="1126286"/>
                  <a:pt x="1314722" y="1133281"/>
                  <a:pt x="1309340" y="1140815"/>
                </a:cubicBezTo>
                <a:cubicBezTo>
                  <a:pt x="1305035" y="1146734"/>
                  <a:pt x="1300730" y="1152653"/>
                  <a:pt x="1296425" y="1158573"/>
                </a:cubicBezTo>
                <a:lnTo>
                  <a:pt x="1295348" y="1159231"/>
                </a:lnTo>
                <a:lnTo>
                  <a:pt x="1294467" y="1160537"/>
                </a:lnTo>
                <a:lnTo>
                  <a:pt x="1295887" y="1159649"/>
                </a:lnTo>
                <a:cubicBezTo>
                  <a:pt x="1300192" y="1153730"/>
                  <a:pt x="1304497" y="1147811"/>
                  <a:pt x="1308802" y="1141892"/>
                </a:cubicBezTo>
                <a:cubicBezTo>
                  <a:pt x="1313645" y="1134358"/>
                  <a:pt x="1318488" y="1127362"/>
                  <a:pt x="1323331" y="1119828"/>
                </a:cubicBezTo>
                <a:cubicBezTo>
                  <a:pt x="1329250" y="1112833"/>
                  <a:pt x="1334632" y="1105299"/>
                  <a:pt x="1340013" y="1097766"/>
                </a:cubicBezTo>
                <a:cubicBezTo>
                  <a:pt x="1342165" y="1093999"/>
                  <a:pt x="1344856" y="1090232"/>
                  <a:pt x="1347009" y="1085927"/>
                </a:cubicBezTo>
                <a:cubicBezTo>
                  <a:pt x="1349161" y="1081622"/>
                  <a:pt x="1351852" y="1077317"/>
                  <a:pt x="1354004" y="1073012"/>
                </a:cubicBezTo>
                <a:cubicBezTo>
                  <a:pt x="1358847" y="1064402"/>
                  <a:pt x="1364229" y="1056869"/>
                  <a:pt x="1368534" y="1052025"/>
                </a:cubicBezTo>
                <a:close/>
                <a:moveTo>
                  <a:pt x="1424498" y="1043954"/>
                </a:moveTo>
                <a:cubicBezTo>
                  <a:pt x="1422883" y="1050949"/>
                  <a:pt x="1420731" y="1057406"/>
                  <a:pt x="1417502" y="1064940"/>
                </a:cubicBezTo>
                <a:cubicBezTo>
                  <a:pt x="1414273" y="1071936"/>
                  <a:pt x="1410507" y="1079470"/>
                  <a:pt x="1405126" y="1087541"/>
                </a:cubicBezTo>
                <a:cubicBezTo>
                  <a:pt x="1400821" y="1096151"/>
                  <a:pt x="1396516" y="1104223"/>
                  <a:pt x="1392749" y="1110681"/>
                </a:cubicBezTo>
                <a:cubicBezTo>
                  <a:pt x="1388444" y="1117138"/>
                  <a:pt x="1384677" y="1121981"/>
                  <a:pt x="1381448" y="1125210"/>
                </a:cubicBezTo>
                <a:lnTo>
                  <a:pt x="1388982" y="1110142"/>
                </a:lnTo>
                <a:cubicBezTo>
                  <a:pt x="1390596" y="1105299"/>
                  <a:pt x="1393287" y="1100456"/>
                  <a:pt x="1395440" y="1095075"/>
                </a:cubicBezTo>
                <a:cubicBezTo>
                  <a:pt x="1397592" y="1091846"/>
                  <a:pt x="1398668" y="1089694"/>
                  <a:pt x="1400282" y="1087003"/>
                </a:cubicBezTo>
                <a:cubicBezTo>
                  <a:pt x="1402435" y="1083236"/>
                  <a:pt x="1404587" y="1080007"/>
                  <a:pt x="1406740" y="1076241"/>
                </a:cubicBezTo>
                <a:cubicBezTo>
                  <a:pt x="1408892" y="1072474"/>
                  <a:pt x="1410507" y="1069245"/>
                  <a:pt x="1412659" y="1065478"/>
                </a:cubicBezTo>
                <a:cubicBezTo>
                  <a:pt x="1416426" y="1058483"/>
                  <a:pt x="1420731" y="1051487"/>
                  <a:pt x="1424498" y="1043954"/>
                </a:cubicBezTo>
                <a:close/>
                <a:moveTo>
                  <a:pt x="1389667" y="997826"/>
                </a:moveTo>
                <a:lnTo>
                  <a:pt x="1376605" y="1020814"/>
                </a:lnTo>
                <a:lnTo>
                  <a:pt x="1376365" y="1021367"/>
                </a:lnTo>
                <a:lnTo>
                  <a:pt x="1389520" y="998213"/>
                </a:lnTo>
                <a:close/>
                <a:moveTo>
                  <a:pt x="1396830" y="945760"/>
                </a:moveTo>
                <a:lnTo>
                  <a:pt x="1381131" y="988653"/>
                </a:lnTo>
                <a:cubicBezTo>
                  <a:pt x="1371328" y="1011830"/>
                  <a:pt x="1360293" y="1034358"/>
                  <a:pt x="1348108" y="1056156"/>
                </a:cubicBezTo>
                <a:lnTo>
                  <a:pt x="1343272" y="1063801"/>
                </a:lnTo>
                <a:lnTo>
                  <a:pt x="1343242" y="1063864"/>
                </a:lnTo>
                <a:cubicBezTo>
                  <a:pt x="1341089" y="1069245"/>
                  <a:pt x="1336784" y="1076241"/>
                  <a:pt x="1331941" y="1083236"/>
                </a:cubicBezTo>
                <a:cubicBezTo>
                  <a:pt x="1327098" y="1090232"/>
                  <a:pt x="1322793" y="1097766"/>
                  <a:pt x="1320641" y="1104223"/>
                </a:cubicBezTo>
                <a:cubicBezTo>
                  <a:pt x="1316873" y="1109066"/>
                  <a:pt x="1312031" y="1114447"/>
                  <a:pt x="1307726" y="1120367"/>
                </a:cubicBezTo>
                <a:cubicBezTo>
                  <a:pt x="1303421" y="1126286"/>
                  <a:pt x="1299654" y="1132743"/>
                  <a:pt x="1296963" y="1138663"/>
                </a:cubicBezTo>
                <a:cubicBezTo>
                  <a:pt x="1281357" y="1160188"/>
                  <a:pt x="1256066" y="1187632"/>
                  <a:pt x="1233465" y="1210233"/>
                </a:cubicBezTo>
                <a:cubicBezTo>
                  <a:pt x="1226469" y="1216152"/>
                  <a:pt x="1219474" y="1222071"/>
                  <a:pt x="1212478" y="1227991"/>
                </a:cubicBezTo>
                <a:lnTo>
                  <a:pt x="1210465" y="1229521"/>
                </a:lnTo>
                <a:lnTo>
                  <a:pt x="1209596" y="1230401"/>
                </a:lnTo>
                <a:lnTo>
                  <a:pt x="1200820" y="1237555"/>
                </a:lnTo>
                <a:lnTo>
                  <a:pt x="1193644" y="1245749"/>
                </a:lnTo>
                <a:cubicBezTo>
                  <a:pt x="1185034" y="1252744"/>
                  <a:pt x="1176424" y="1259202"/>
                  <a:pt x="1167276" y="1265659"/>
                </a:cubicBezTo>
                <a:lnTo>
                  <a:pt x="1163144" y="1268269"/>
                </a:lnTo>
                <a:lnTo>
                  <a:pt x="1151922" y="1277418"/>
                </a:lnTo>
                <a:lnTo>
                  <a:pt x="1150301" y="1278470"/>
                </a:lnTo>
                <a:lnTo>
                  <a:pt x="1147904" y="1280727"/>
                </a:lnTo>
                <a:cubicBezTo>
                  <a:pt x="1140908" y="1285569"/>
                  <a:pt x="1133913" y="1290413"/>
                  <a:pt x="1126917" y="1294718"/>
                </a:cubicBezTo>
                <a:cubicBezTo>
                  <a:pt x="1119921" y="1299023"/>
                  <a:pt x="1112926" y="1303328"/>
                  <a:pt x="1105930" y="1307633"/>
                </a:cubicBezTo>
                <a:lnTo>
                  <a:pt x="1103529" y="1308850"/>
                </a:lnTo>
                <a:lnTo>
                  <a:pt x="1089318" y="1318080"/>
                </a:lnTo>
                <a:lnTo>
                  <a:pt x="1084913" y="1320302"/>
                </a:lnTo>
                <a:lnTo>
                  <a:pt x="1080639" y="1323238"/>
                </a:lnTo>
                <a:cubicBezTo>
                  <a:pt x="1076334" y="1325929"/>
                  <a:pt x="1071491" y="1328619"/>
                  <a:pt x="1066109" y="1331310"/>
                </a:cubicBezTo>
                <a:lnTo>
                  <a:pt x="1052535" y="1336634"/>
                </a:lnTo>
                <a:lnTo>
                  <a:pt x="1022277" y="1351895"/>
                </a:lnTo>
                <a:cubicBezTo>
                  <a:pt x="999246" y="1361971"/>
                  <a:pt x="975557" y="1370824"/>
                  <a:pt x="951293" y="1378370"/>
                </a:cubicBezTo>
                <a:lnTo>
                  <a:pt x="901828" y="1391089"/>
                </a:lnTo>
                <a:lnTo>
                  <a:pt x="941804" y="1383507"/>
                </a:lnTo>
                <a:cubicBezTo>
                  <a:pt x="944494" y="1382969"/>
                  <a:pt x="946647" y="1382431"/>
                  <a:pt x="949338" y="1381893"/>
                </a:cubicBezTo>
                <a:cubicBezTo>
                  <a:pt x="955257" y="1377050"/>
                  <a:pt x="967095" y="1374359"/>
                  <a:pt x="973553" y="1373283"/>
                </a:cubicBezTo>
                <a:cubicBezTo>
                  <a:pt x="978934" y="1371669"/>
                  <a:pt x="984315" y="1370054"/>
                  <a:pt x="988620" y="1368440"/>
                </a:cubicBezTo>
                <a:cubicBezTo>
                  <a:pt x="995078" y="1362520"/>
                  <a:pt x="1007455" y="1359292"/>
                  <a:pt x="1012836" y="1356063"/>
                </a:cubicBezTo>
                <a:cubicBezTo>
                  <a:pt x="1021984" y="1352834"/>
                  <a:pt x="1031132" y="1349605"/>
                  <a:pt x="1040280" y="1346377"/>
                </a:cubicBezTo>
                <a:lnTo>
                  <a:pt x="1057863" y="1339481"/>
                </a:lnTo>
                <a:lnTo>
                  <a:pt x="1065572" y="1335076"/>
                </a:lnTo>
                <a:lnTo>
                  <a:pt x="1072566" y="1332925"/>
                </a:lnTo>
                <a:lnTo>
                  <a:pt x="1082253" y="1327543"/>
                </a:lnTo>
                <a:lnTo>
                  <a:pt x="1084798" y="1325774"/>
                </a:lnTo>
                <a:lnTo>
                  <a:pt x="1091401" y="1319471"/>
                </a:lnTo>
                <a:cubicBezTo>
                  <a:pt x="1095706" y="1316780"/>
                  <a:pt x="1101087" y="1313552"/>
                  <a:pt x="1105930" y="1310861"/>
                </a:cubicBezTo>
                <a:lnTo>
                  <a:pt x="1122460" y="1302759"/>
                </a:lnTo>
                <a:lnTo>
                  <a:pt x="1128531" y="1299022"/>
                </a:lnTo>
                <a:cubicBezTo>
                  <a:pt x="1135527" y="1294717"/>
                  <a:pt x="1142522" y="1289874"/>
                  <a:pt x="1149518" y="1285031"/>
                </a:cubicBezTo>
                <a:cubicBezTo>
                  <a:pt x="1151132" y="1281802"/>
                  <a:pt x="1154899" y="1279112"/>
                  <a:pt x="1158666" y="1276421"/>
                </a:cubicBezTo>
                <a:cubicBezTo>
                  <a:pt x="1162433" y="1273731"/>
                  <a:pt x="1166200" y="1271040"/>
                  <a:pt x="1168891" y="1269964"/>
                </a:cubicBezTo>
                <a:cubicBezTo>
                  <a:pt x="1177501" y="1263506"/>
                  <a:pt x="1186648" y="1257049"/>
                  <a:pt x="1195258" y="1250053"/>
                </a:cubicBezTo>
                <a:cubicBezTo>
                  <a:pt x="1198487" y="1242520"/>
                  <a:pt x="1208712" y="1236062"/>
                  <a:pt x="1214093" y="1232295"/>
                </a:cubicBezTo>
                <a:cubicBezTo>
                  <a:pt x="1221088" y="1226376"/>
                  <a:pt x="1228084" y="1220457"/>
                  <a:pt x="1235079" y="1214538"/>
                </a:cubicBezTo>
                <a:cubicBezTo>
                  <a:pt x="1257680" y="1191936"/>
                  <a:pt x="1282972" y="1164492"/>
                  <a:pt x="1298577" y="1142967"/>
                </a:cubicBezTo>
                <a:lnTo>
                  <a:pt x="1307316" y="1128112"/>
                </a:lnTo>
                <a:lnTo>
                  <a:pt x="1307726" y="1126824"/>
                </a:lnTo>
                <a:cubicBezTo>
                  <a:pt x="1312031" y="1120366"/>
                  <a:pt x="1317412" y="1112833"/>
                  <a:pt x="1321717" y="1105299"/>
                </a:cubicBezTo>
                <a:cubicBezTo>
                  <a:pt x="1323331" y="1103146"/>
                  <a:pt x="1324408" y="1100994"/>
                  <a:pt x="1326022" y="1098841"/>
                </a:cubicBezTo>
                <a:lnTo>
                  <a:pt x="1331746" y="1090902"/>
                </a:lnTo>
                <a:lnTo>
                  <a:pt x="1333555" y="1087541"/>
                </a:lnTo>
                <a:cubicBezTo>
                  <a:pt x="1338398" y="1080545"/>
                  <a:pt x="1342165" y="1073550"/>
                  <a:pt x="1344856" y="1068169"/>
                </a:cubicBezTo>
                <a:cubicBezTo>
                  <a:pt x="1353466" y="1053101"/>
                  <a:pt x="1359923" y="1038034"/>
                  <a:pt x="1366919" y="1022428"/>
                </a:cubicBezTo>
                <a:cubicBezTo>
                  <a:pt x="1373376" y="1006823"/>
                  <a:pt x="1380372" y="991217"/>
                  <a:pt x="1388444" y="973460"/>
                </a:cubicBezTo>
                <a:cubicBezTo>
                  <a:pt x="1389251" y="968617"/>
                  <a:pt x="1392480" y="960410"/>
                  <a:pt x="1394767" y="953549"/>
                </a:cubicBezTo>
                <a:close/>
                <a:moveTo>
                  <a:pt x="1476951" y="884420"/>
                </a:moveTo>
                <a:lnTo>
                  <a:pt x="1476951" y="917725"/>
                </a:lnTo>
                <a:lnTo>
                  <a:pt x="1470238" y="946015"/>
                </a:lnTo>
                <a:cubicBezTo>
                  <a:pt x="1463781" y="952473"/>
                  <a:pt x="1464319" y="942786"/>
                  <a:pt x="1456785" y="951935"/>
                </a:cubicBezTo>
                <a:cubicBezTo>
                  <a:pt x="1456785" y="951396"/>
                  <a:pt x="1457323" y="949244"/>
                  <a:pt x="1457862" y="948706"/>
                </a:cubicBezTo>
                <a:cubicBezTo>
                  <a:pt x="1458399" y="940096"/>
                  <a:pt x="1456247" y="938482"/>
                  <a:pt x="1460014" y="926105"/>
                </a:cubicBezTo>
                <a:cubicBezTo>
                  <a:pt x="1462704" y="918571"/>
                  <a:pt x="1465933" y="910500"/>
                  <a:pt x="1468086" y="902428"/>
                </a:cubicBezTo>
                <a:lnTo>
                  <a:pt x="1474543" y="898661"/>
                </a:lnTo>
                <a:lnTo>
                  <a:pt x="1474543" y="898661"/>
                </a:lnTo>
                <a:close/>
                <a:moveTo>
                  <a:pt x="1460791" y="866230"/>
                </a:moveTo>
                <a:lnTo>
                  <a:pt x="1460598" y="867182"/>
                </a:lnTo>
                <a:lnTo>
                  <a:pt x="1462166" y="869064"/>
                </a:lnTo>
                <a:cubicBezTo>
                  <a:pt x="1463781" y="870679"/>
                  <a:pt x="1465395" y="872831"/>
                  <a:pt x="1467009" y="874445"/>
                </a:cubicBezTo>
                <a:cubicBezTo>
                  <a:pt x="1468086" y="873369"/>
                  <a:pt x="1469162" y="872293"/>
                  <a:pt x="1470238" y="872293"/>
                </a:cubicBezTo>
                <a:lnTo>
                  <a:pt x="1470319" y="871880"/>
                </a:lnTo>
                <a:lnTo>
                  <a:pt x="1468086" y="873369"/>
                </a:lnTo>
                <a:cubicBezTo>
                  <a:pt x="1465933" y="872293"/>
                  <a:pt x="1464319" y="870140"/>
                  <a:pt x="1462704" y="868526"/>
                </a:cubicBezTo>
                <a:close/>
                <a:moveTo>
                  <a:pt x="1455995" y="805102"/>
                </a:moveTo>
                <a:lnTo>
                  <a:pt x="1455619" y="805123"/>
                </a:lnTo>
                <a:lnTo>
                  <a:pt x="1454938" y="805160"/>
                </a:lnTo>
                <a:lnTo>
                  <a:pt x="1455171" y="807719"/>
                </a:lnTo>
                <a:cubicBezTo>
                  <a:pt x="1455171" y="812562"/>
                  <a:pt x="1455171" y="816328"/>
                  <a:pt x="1454633" y="821172"/>
                </a:cubicBezTo>
                <a:cubicBezTo>
                  <a:pt x="1454094" y="823862"/>
                  <a:pt x="1453557" y="826015"/>
                  <a:pt x="1452480" y="829243"/>
                </a:cubicBezTo>
                <a:cubicBezTo>
                  <a:pt x="1448175" y="836239"/>
                  <a:pt x="1443870" y="843234"/>
                  <a:pt x="1439565" y="849692"/>
                </a:cubicBezTo>
                <a:cubicBezTo>
                  <a:pt x="1438489" y="856149"/>
                  <a:pt x="1437951" y="861531"/>
                  <a:pt x="1436337" y="867450"/>
                </a:cubicBezTo>
                <a:lnTo>
                  <a:pt x="1433108" y="873369"/>
                </a:lnTo>
                <a:cubicBezTo>
                  <a:pt x="1431493" y="881979"/>
                  <a:pt x="1429879" y="890051"/>
                  <a:pt x="1427727" y="899199"/>
                </a:cubicBezTo>
                <a:cubicBezTo>
                  <a:pt x="1425574" y="906195"/>
                  <a:pt x="1423960" y="912652"/>
                  <a:pt x="1421807" y="919648"/>
                </a:cubicBezTo>
                <a:cubicBezTo>
                  <a:pt x="1419655" y="926643"/>
                  <a:pt x="1418041" y="933101"/>
                  <a:pt x="1415350" y="939558"/>
                </a:cubicBezTo>
                <a:cubicBezTo>
                  <a:pt x="1414273" y="944939"/>
                  <a:pt x="1413197" y="949782"/>
                  <a:pt x="1411583" y="955163"/>
                </a:cubicBezTo>
                <a:cubicBezTo>
                  <a:pt x="1410507" y="960545"/>
                  <a:pt x="1409431" y="965926"/>
                  <a:pt x="1407278" y="971307"/>
                </a:cubicBezTo>
                <a:lnTo>
                  <a:pt x="1410711" y="965967"/>
                </a:lnTo>
                <a:lnTo>
                  <a:pt x="1413736" y="954625"/>
                </a:lnTo>
                <a:cubicBezTo>
                  <a:pt x="1414273" y="948706"/>
                  <a:pt x="1415350" y="943863"/>
                  <a:pt x="1416426" y="938481"/>
                </a:cubicBezTo>
                <a:cubicBezTo>
                  <a:pt x="1418578" y="932024"/>
                  <a:pt x="1420731" y="925029"/>
                  <a:pt x="1422883" y="918571"/>
                </a:cubicBezTo>
                <a:cubicBezTo>
                  <a:pt x="1425036" y="911575"/>
                  <a:pt x="1426651" y="905118"/>
                  <a:pt x="1428803" y="898123"/>
                </a:cubicBezTo>
                <a:cubicBezTo>
                  <a:pt x="1430955" y="889513"/>
                  <a:pt x="1432032" y="881441"/>
                  <a:pt x="1434184" y="872293"/>
                </a:cubicBezTo>
                <a:lnTo>
                  <a:pt x="1437413" y="866373"/>
                </a:lnTo>
                <a:cubicBezTo>
                  <a:pt x="1439027" y="860454"/>
                  <a:pt x="1439565" y="855073"/>
                  <a:pt x="1440642" y="848616"/>
                </a:cubicBezTo>
                <a:cubicBezTo>
                  <a:pt x="1444947" y="841620"/>
                  <a:pt x="1449252" y="835162"/>
                  <a:pt x="1453557" y="828167"/>
                </a:cubicBezTo>
                <a:cubicBezTo>
                  <a:pt x="1450866" y="842158"/>
                  <a:pt x="1448175" y="855611"/>
                  <a:pt x="1444947" y="869602"/>
                </a:cubicBezTo>
                <a:cubicBezTo>
                  <a:pt x="1443870" y="882517"/>
                  <a:pt x="1436337" y="900275"/>
                  <a:pt x="1438489" y="904042"/>
                </a:cubicBezTo>
                <a:cubicBezTo>
                  <a:pt x="1433646" y="919109"/>
                  <a:pt x="1429341" y="933639"/>
                  <a:pt x="1423960" y="948168"/>
                </a:cubicBezTo>
                <a:lnTo>
                  <a:pt x="1421085" y="952639"/>
                </a:lnTo>
                <a:lnTo>
                  <a:pt x="1419856" y="959334"/>
                </a:lnTo>
                <a:cubicBezTo>
                  <a:pt x="1419251" y="962832"/>
                  <a:pt x="1418310" y="966464"/>
                  <a:pt x="1415888" y="970769"/>
                </a:cubicBezTo>
                <a:cubicBezTo>
                  <a:pt x="1408354" y="981532"/>
                  <a:pt x="1404587" y="992294"/>
                  <a:pt x="1400821" y="1003594"/>
                </a:cubicBezTo>
                <a:cubicBezTo>
                  <a:pt x="1398668" y="1008976"/>
                  <a:pt x="1396516" y="1014895"/>
                  <a:pt x="1393825" y="1020814"/>
                </a:cubicBezTo>
                <a:cubicBezTo>
                  <a:pt x="1392749" y="1024043"/>
                  <a:pt x="1391135" y="1026734"/>
                  <a:pt x="1389520" y="1029963"/>
                </a:cubicBezTo>
                <a:cubicBezTo>
                  <a:pt x="1387906" y="1033191"/>
                  <a:pt x="1386291" y="1036420"/>
                  <a:pt x="1384139" y="1039649"/>
                </a:cubicBezTo>
                <a:cubicBezTo>
                  <a:pt x="1379296" y="1048259"/>
                  <a:pt x="1374453" y="1057406"/>
                  <a:pt x="1369610" y="1065478"/>
                </a:cubicBezTo>
                <a:cubicBezTo>
                  <a:pt x="1365843" y="1075165"/>
                  <a:pt x="1359385" y="1081622"/>
                  <a:pt x="1354004" y="1090770"/>
                </a:cubicBezTo>
                <a:cubicBezTo>
                  <a:pt x="1349699" y="1100994"/>
                  <a:pt x="1342165" y="1113371"/>
                  <a:pt x="1334094" y="1124672"/>
                </a:cubicBezTo>
                <a:cubicBezTo>
                  <a:pt x="1326022" y="1135972"/>
                  <a:pt x="1317950" y="1147811"/>
                  <a:pt x="1312031" y="1158035"/>
                </a:cubicBezTo>
                <a:cubicBezTo>
                  <a:pt x="1307188" y="1164493"/>
                  <a:pt x="1302344" y="1170950"/>
                  <a:pt x="1297502" y="1176869"/>
                </a:cubicBezTo>
                <a:cubicBezTo>
                  <a:pt x="1292120" y="1182789"/>
                  <a:pt x="1287277" y="1188708"/>
                  <a:pt x="1281896" y="1195165"/>
                </a:cubicBezTo>
                <a:cubicBezTo>
                  <a:pt x="1280282" y="1197856"/>
                  <a:pt x="1278129" y="1200009"/>
                  <a:pt x="1276515" y="1202699"/>
                </a:cubicBezTo>
                <a:cubicBezTo>
                  <a:pt x="1274362" y="1205390"/>
                  <a:pt x="1272748" y="1207542"/>
                  <a:pt x="1270596" y="1210233"/>
                </a:cubicBezTo>
                <a:cubicBezTo>
                  <a:pt x="1267367" y="1212923"/>
                  <a:pt x="1264138" y="1215614"/>
                  <a:pt x="1261447" y="1217766"/>
                </a:cubicBezTo>
                <a:lnTo>
                  <a:pt x="1246486" y="1234332"/>
                </a:lnTo>
                <a:lnTo>
                  <a:pt x="1246918" y="1236062"/>
                </a:lnTo>
                <a:cubicBezTo>
                  <a:pt x="1240460" y="1243058"/>
                  <a:pt x="1236155" y="1247901"/>
                  <a:pt x="1231313" y="1252206"/>
                </a:cubicBezTo>
                <a:cubicBezTo>
                  <a:pt x="1225931" y="1255973"/>
                  <a:pt x="1220012" y="1259740"/>
                  <a:pt x="1214631" y="1264045"/>
                </a:cubicBezTo>
                <a:lnTo>
                  <a:pt x="1201178" y="1274807"/>
                </a:lnTo>
                <a:lnTo>
                  <a:pt x="1188434" y="1284120"/>
                </a:lnTo>
                <a:lnTo>
                  <a:pt x="1190415" y="1283955"/>
                </a:lnTo>
                <a:lnTo>
                  <a:pt x="1204407" y="1273731"/>
                </a:lnTo>
                <a:lnTo>
                  <a:pt x="1217860" y="1262968"/>
                </a:lnTo>
                <a:cubicBezTo>
                  <a:pt x="1223241" y="1259202"/>
                  <a:pt x="1229160" y="1255435"/>
                  <a:pt x="1234541" y="1251130"/>
                </a:cubicBezTo>
                <a:cubicBezTo>
                  <a:pt x="1238846" y="1246825"/>
                  <a:pt x="1243690" y="1241982"/>
                  <a:pt x="1250147" y="1234986"/>
                </a:cubicBezTo>
                <a:cubicBezTo>
                  <a:pt x="1250147" y="1234448"/>
                  <a:pt x="1250147" y="1233910"/>
                  <a:pt x="1249609" y="1232834"/>
                </a:cubicBezTo>
                <a:cubicBezTo>
                  <a:pt x="1254990" y="1227452"/>
                  <a:pt x="1259833" y="1222071"/>
                  <a:pt x="1264676" y="1216152"/>
                </a:cubicBezTo>
                <a:cubicBezTo>
                  <a:pt x="1267367" y="1214000"/>
                  <a:pt x="1270596" y="1211309"/>
                  <a:pt x="1273824" y="1208618"/>
                </a:cubicBezTo>
                <a:cubicBezTo>
                  <a:pt x="1275438" y="1206466"/>
                  <a:pt x="1277591" y="1203775"/>
                  <a:pt x="1279743" y="1201085"/>
                </a:cubicBezTo>
                <a:cubicBezTo>
                  <a:pt x="1281358" y="1198394"/>
                  <a:pt x="1283511" y="1195704"/>
                  <a:pt x="1285125" y="1193551"/>
                </a:cubicBezTo>
                <a:cubicBezTo>
                  <a:pt x="1290506" y="1187632"/>
                  <a:pt x="1295349" y="1181174"/>
                  <a:pt x="1300730" y="1175255"/>
                </a:cubicBezTo>
                <a:cubicBezTo>
                  <a:pt x="1305573" y="1169335"/>
                  <a:pt x="1310417" y="1162878"/>
                  <a:pt x="1315259" y="1156421"/>
                </a:cubicBezTo>
                <a:cubicBezTo>
                  <a:pt x="1321179" y="1146197"/>
                  <a:pt x="1329250" y="1134358"/>
                  <a:pt x="1337323" y="1123057"/>
                </a:cubicBezTo>
                <a:cubicBezTo>
                  <a:pt x="1345394" y="1111218"/>
                  <a:pt x="1352928" y="1099380"/>
                  <a:pt x="1357233" y="1089156"/>
                </a:cubicBezTo>
                <a:cubicBezTo>
                  <a:pt x="1362614" y="1080007"/>
                  <a:pt x="1369071" y="1073550"/>
                  <a:pt x="1372839" y="1063864"/>
                </a:cubicBezTo>
                <a:cubicBezTo>
                  <a:pt x="1377681" y="1055792"/>
                  <a:pt x="1382525" y="1046106"/>
                  <a:pt x="1387367" y="1038034"/>
                </a:cubicBezTo>
                <a:cubicBezTo>
                  <a:pt x="1389520" y="1034805"/>
                  <a:pt x="1391135" y="1031577"/>
                  <a:pt x="1392749" y="1028348"/>
                </a:cubicBezTo>
                <a:cubicBezTo>
                  <a:pt x="1394363" y="1025119"/>
                  <a:pt x="1395440" y="1021890"/>
                  <a:pt x="1397054" y="1019200"/>
                </a:cubicBezTo>
                <a:cubicBezTo>
                  <a:pt x="1399745" y="1013280"/>
                  <a:pt x="1401897" y="1007361"/>
                  <a:pt x="1404049" y="1001980"/>
                </a:cubicBezTo>
                <a:cubicBezTo>
                  <a:pt x="1408354" y="990679"/>
                  <a:pt x="1412121" y="979917"/>
                  <a:pt x="1419117" y="969155"/>
                </a:cubicBezTo>
                <a:cubicBezTo>
                  <a:pt x="1423960" y="960545"/>
                  <a:pt x="1422883" y="954087"/>
                  <a:pt x="1425036" y="947092"/>
                </a:cubicBezTo>
                <a:cubicBezTo>
                  <a:pt x="1430955" y="932562"/>
                  <a:pt x="1434722" y="918033"/>
                  <a:pt x="1439565" y="902966"/>
                </a:cubicBezTo>
                <a:cubicBezTo>
                  <a:pt x="1437413" y="898661"/>
                  <a:pt x="1444947" y="881441"/>
                  <a:pt x="1446023" y="868526"/>
                </a:cubicBezTo>
                <a:cubicBezTo>
                  <a:pt x="1449252" y="855073"/>
                  <a:pt x="1451942" y="841082"/>
                  <a:pt x="1454633" y="827091"/>
                </a:cubicBezTo>
                <a:lnTo>
                  <a:pt x="1456574" y="819813"/>
                </a:lnTo>
                <a:lnTo>
                  <a:pt x="1455171" y="819557"/>
                </a:lnTo>
                <a:cubicBezTo>
                  <a:pt x="1455708" y="815252"/>
                  <a:pt x="1455708" y="811486"/>
                  <a:pt x="1455708" y="806104"/>
                </a:cubicBezTo>
                <a:close/>
                <a:moveTo>
                  <a:pt x="1467547" y="793727"/>
                </a:moveTo>
                <a:lnTo>
                  <a:pt x="1461281" y="819837"/>
                </a:lnTo>
                <a:lnTo>
                  <a:pt x="1461281" y="819837"/>
                </a:lnTo>
                <a:lnTo>
                  <a:pt x="1467548" y="793728"/>
                </a:lnTo>
                <a:close/>
                <a:moveTo>
                  <a:pt x="1472390" y="788346"/>
                </a:moveTo>
                <a:cubicBezTo>
                  <a:pt x="1471314" y="790499"/>
                  <a:pt x="1470238" y="792113"/>
                  <a:pt x="1469162" y="795342"/>
                </a:cubicBezTo>
                <a:lnTo>
                  <a:pt x="1468422" y="810005"/>
                </a:lnTo>
                <a:cubicBezTo>
                  <a:pt x="1468355" y="814176"/>
                  <a:pt x="1468355" y="818212"/>
                  <a:pt x="1468086" y="823862"/>
                </a:cubicBezTo>
                <a:lnTo>
                  <a:pt x="1462704" y="840420"/>
                </a:lnTo>
                <a:lnTo>
                  <a:pt x="1462704" y="842312"/>
                </a:lnTo>
                <a:lnTo>
                  <a:pt x="1469162" y="823862"/>
                </a:lnTo>
                <a:cubicBezTo>
                  <a:pt x="1469700" y="812561"/>
                  <a:pt x="1469162" y="807719"/>
                  <a:pt x="1470238" y="795341"/>
                </a:cubicBezTo>
                <a:lnTo>
                  <a:pt x="1472747" y="789906"/>
                </a:lnTo>
                <a:close/>
                <a:moveTo>
                  <a:pt x="1449251" y="765207"/>
                </a:moveTo>
                <a:lnTo>
                  <a:pt x="1445725" y="773542"/>
                </a:lnTo>
                <a:lnTo>
                  <a:pt x="1444408" y="785656"/>
                </a:lnTo>
                <a:lnTo>
                  <a:pt x="1442711" y="779997"/>
                </a:lnTo>
                <a:lnTo>
                  <a:pt x="1442090" y="780796"/>
                </a:lnTo>
                <a:lnTo>
                  <a:pt x="1443870" y="786732"/>
                </a:lnTo>
                <a:cubicBezTo>
                  <a:pt x="1443332" y="789422"/>
                  <a:pt x="1443332" y="792113"/>
                  <a:pt x="1442794" y="795342"/>
                </a:cubicBezTo>
                <a:cubicBezTo>
                  <a:pt x="1443870" y="796956"/>
                  <a:pt x="1444408" y="799647"/>
                  <a:pt x="1444947" y="802337"/>
                </a:cubicBezTo>
                <a:lnTo>
                  <a:pt x="1446615" y="802245"/>
                </a:lnTo>
                <a:lnTo>
                  <a:pt x="1445484" y="798570"/>
                </a:lnTo>
                <a:cubicBezTo>
                  <a:pt x="1446022" y="795341"/>
                  <a:pt x="1446022" y="792651"/>
                  <a:pt x="1446561" y="789960"/>
                </a:cubicBezTo>
                <a:cubicBezTo>
                  <a:pt x="1447637" y="782427"/>
                  <a:pt x="1448175" y="773817"/>
                  <a:pt x="1449251" y="765207"/>
                </a:cubicBezTo>
                <a:close/>
                <a:moveTo>
                  <a:pt x="75789" y="501170"/>
                </a:moveTo>
                <a:lnTo>
                  <a:pt x="76057" y="501303"/>
                </a:lnTo>
                <a:lnTo>
                  <a:pt x="76083" y="501228"/>
                </a:lnTo>
                <a:close/>
                <a:moveTo>
                  <a:pt x="108256" y="424039"/>
                </a:moveTo>
                <a:cubicBezTo>
                  <a:pt x="99646" y="438030"/>
                  <a:pt x="98031" y="442335"/>
                  <a:pt x="96417" y="446102"/>
                </a:cubicBezTo>
                <a:cubicBezTo>
                  <a:pt x="93188" y="449330"/>
                  <a:pt x="90497" y="452559"/>
                  <a:pt x="86731" y="454174"/>
                </a:cubicBezTo>
                <a:lnTo>
                  <a:pt x="86708" y="454689"/>
                </a:lnTo>
                <a:lnTo>
                  <a:pt x="85771" y="475290"/>
                </a:lnTo>
                <a:lnTo>
                  <a:pt x="85798" y="475240"/>
                </a:lnTo>
                <a:lnTo>
                  <a:pt x="86731" y="454712"/>
                </a:lnTo>
                <a:cubicBezTo>
                  <a:pt x="89960" y="452559"/>
                  <a:pt x="93188" y="449330"/>
                  <a:pt x="96417" y="446639"/>
                </a:cubicBezTo>
                <a:cubicBezTo>
                  <a:pt x="98031" y="442873"/>
                  <a:pt x="100184" y="438568"/>
                  <a:pt x="108256" y="424577"/>
                </a:cubicBezTo>
                <a:lnTo>
                  <a:pt x="108659" y="424846"/>
                </a:lnTo>
                <a:lnTo>
                  <a:pt x="108861" y="424442"/>
                </a:lnTo>
                <a:close/>
                <a:moveTo>
                  <a:pt x="114713" y="377222"/>
                </a:moveTo>
                <a:cubicBezTo>
                  <a:pt x="112560" y="378837"/>
                  <a:pt x="109870" y="380451"/>
                  <a:pt x="107179" y="382603"/>
                </a:cubicBezTo>
                <a:cubicBezTo>
                  <a:pt x="103412" y="389599"/>
                  <a:pt x="100721" y="395518"/>
                  <a:pt x="95879" y="406281"/>
                </a:cubicBezTo>
                <a:lnTo>
                  <a:pt x="98464" y="408349"/>
                </a:lnTo>
                <a:lnTo>
                  <a:pt x="98548" y="407986"/>
                </a:lnTo>
                <a:lnTo>
                  <a:pt x="96417" y="406281"/>
                </a:lnTo>
                <a:cubicBezTo>
                  <a:pt x="101260" y="395518"/>
                  <a:pt x="103951" y="389599"/>
                  <a:pt x="107717" y="382603"/>
                </a:cubicBezTo>
                <a:lnTo>
                  <a:pt x="114388" y="377839"/>
                </a:lnTo>
                <a:close/>
                <a:moveTo>
                  <a:pt x="156148" y="346550"/>
                </a:moveTo>
                <a:lnTo>
                  <a:pt x="155469" y="347094"/>
                </a:lnTo>
                <a:lnTo>
                  <a:pt x="152583" y="358187"/>
                </a:lnTo>
                <a:cubicBezTo>
                  <a:pt x="151843" y="360675"/>
                  <a:pt x="151305" y="362155"/>
                  <a:pt x="150767" y="363769"/>
                </a:cubicBezTo>
                <a:cubicBezTo>
                  <a:pt x="130318" y="391213"/>
                  <a:pt x="118480" y="427806"/>
                  <a:pt x="101260" y="454174"/>
                </a:cubicBezTo>
                <a:cubicBezTo>
                  <a:pt x="99107" y="461169"/>
                  <a:pt x="96955" y="468703"/>
                  <a:pt x="94264" y="476236"/>
                </a:cubicBezTo>
                <a:cubicBezTo>
                  <a:pt x="91574" y="483770"/>
                  <a:pt x="89959" y="491304"/>
                  <a:pt x="87807" y="498837"/>
                </a:cubicBezTo>
                <a:cubicBezTo>
                  <a:pt x="82425" y="514981"/>
                  <a:pt x="74354" y="532201"/>
                  <a:pt x="73815" y="546192"/>
                </a:cubicBezTo>
                <a:cubicBezTo>
                  <a:pt x="70587" y="556954"/>
                  <a:pt x="67358" y="567717"/>
                  <a:pt x="64668" y="578479"/>
                </a:cubicBezTo>
                <a:cubicBezTo>
                  <a:pt x="63053" y="586551"/>
                  <a:pt x="61977" y="594623"/>
                  <a:pt x="60363" y="602695"/>
                </a:cubicBezTo>
                <a:lnTo>
                  <a:pt x="58210" y="615071"/>
                </a:lnTo>
                <a:cubicBezTo>
                  <a:pt x="57672" y="619376"/>
                  <a:pt x="57134" y="623144"/>
                  <a:pt x="56596" y="627448"/>
                </a:cubicBezTo>
                <a:cubicBezTo>
                  <a:pt x="54982" y="638749"/>
                  <a:pt x="52829" y="649511"/>
                  <a:pt x="51753" y="660812"/>
                </a:cubicBezTo>
                <a:cubicBezTo>
                  <a:pt x="51214" y="667807"/>
                  <a:pt x="50677" y="673727"/>
                  <a:pt x="50138" y="681261"/>
                </a:cubicBezTo>
                <a:cubicBezTo>
                  <a:pt x="50677" y="686642"/>
                  <a:pt x="51753" y="692023"/>
                  <a:pt x="52829" y="702785"/>
                </a:cubicBezTo>
                <a:lnTo>
                  <a:pt x="54090" y="691057"/>
                </a:lnTo>
                <a:lnTo>
                  <a:pt x="53905" y="687180"/>
                </a:lnTo>
                <a:cubicBezTo>
                  <a:pt x="54443" y="679646"/>
                  <a:pt x="55519" y="671574"/>
                  <a:pt x="56058" y="664579"/>
                </a:cubicBezTo>
                <a:cubicBezTo>
                  <a:pt x="57134" y="653278"/>
                  <a:pt x="59286" y="642515"/>
                  <a:pt x="60901" y="631215"/>
                </a:cubicBezTo>
                <a:lnTo>
                  <a:pt x="64742" y="626606"/>
                </a:lnTo>
                <a:lnTo>
                  <a:pt x="70320" y="589278"/>
                </a:lnTo>
                <a:lnTo>
                  <a:pt x="70049" y="582784"/>
                </a:lnTo>
                <a:lnTo>
                  <a:pt x="75365" y="567544"/>
                </a:lnTo>
                <a:lnTo>
                  <a:pt x="78528" y="554748"/>
                </a:lnTo>
                <a:lnTo>
                  <a:pt x="77583" y="556954"/>
                </a:lnTo>
                <a:cubicBezTo>
                  <a:pt x="76506" y="556417"/>
                  <a:pt x="75430" y="555878"/>
                  <a:pt x="74354" y="555878"/>
                </a:cubicBezTo>
                <a:cubicBezTo>
                  <a:pt x="71663" y="562874"/>
                  <a:pt x="68973" y="570946"/>
                  <a:pt x="66282" y="579018"/>
                </a:cubicBezTo>
                <a:cubicBezTo>
                  <a:pt x="66282" y="582784"/>
                  <a:pt x="66282" y="587089"/>
                  <a:pt x="66820" y="591933"/>
                </a:cubicBezTo>
                <a:cubicBezTo>
                  <a:pt x="65206" y="600542"/>
                  <a:pt x="64129" y="608076"/>
                  <a:pt x="63053" y="616686"/>
                </a:cubicBezTo>
                <a:cubicBezTo>
                  <a:pt x="63053" y="617762"/>
                  <a:pt x="62515" y="619376"/>
                  <a:pt x="62515" y="620991"/>
                </a:cubicBezTo>
                <a:cubicBezTo>
                  <a:pt x="60363" y="623144"/>
                  <a:pt x="59286" y="625296"/>
                  <a:pt x="57134" y="627448"/>
                </a:cubicBezTo>
                <a:cubicBezTo>
                  <a:pt x="57672" y="623144"/>
                  <a:pt x="58210" y="619376"/>
                  <a:pt x="58748" y="615071"/>
                </a:cubicBezTo>
                <a:lnTo>
                  <a:pt x="60901" y="602695"/>
                </a:lnTo>
                <a:cubicBezTo>
                  <a:pt x="62515" y="594623"/>
                  <a:pt x="63591" y="586551"/>
                  <a:pt x="65206" y="578479"/>
                </a:cubicBezTo>
                <a:cubicBezTo>
                  <a:pt x="68434" y="567717"/>
                  <a:pt x="71663" y="556954"/>
                  <a:pt x="74354" y="546192"/>
                </a:cubicBezTo>
                <a:cubicBezTo>
                  <a:pt x="74892" y="532201"/>
                  <a:pt x="82964" y="515519"/>
                  <a:pt x="88345" y="498837"/>
                </a:cubicBezTo>
                <a:cubicBezTo>
                  <a:pt x="90497" y="491304"/>
                  <a:pt x="92112" y="483770"/>
                  <a:pt x="94802" y="476236"/>
                </a:cubicBezTo>
                <a:cubicBezTo>
                  <a:pt x="96955" y="468703"/>
                  <a:pt x="99645" y="461707"/>
                  <a:pt x="101798" y="454174"/>
                </a:cubicBezTo>
                <a:cubicBezTo>
                  <a:pt x="119018" y="427806"/>
                  <a:pt x="130318" y="391213"/>
                  <a:pt x="151305" y="363769"/>
                </a:cubicBezTo>
                <a:cubicBezTo>
                  <a:pt x="152381" y="360002"/>
                  <a:pt x="153457" y="357850"/>
                  <a:pt x="156148" y="346550"/>
                </a:cubicBezTo>
                <a:close/>
                <a:moveTo>
                  <a:pt x="165834" y="292738"/>
                </a:moveTo>
                <a:lnTo>
                  <a:pt x="168525" y="294890"/>
                </a:lnTo>
                <a:lnTo>
                  <a:pt x="168525" y="294890"/>
                </a:lnTo>
                <a:lnTo>
                  <a:pt x="165835" y="292738"/>
                </a:lnTo>
                <a:close/>
                <a:moveTo>
                  <a:pt x="262800" y="216124"/>
                </a:moveTo>
                <a:lnTo>
                  <a:pt x="262697" y="216206"/>
                </a:lnTo>
                <a:lnTo>
                  <a:pt x="262383" y="216561"/>
                </a:lnTo>
                <a:lnTo>
                  <a:pt x="257987" y="221167"/>
                </a:lnTo>
                <a:lnTo>
                  <a:pt x="256876" y="222784"/>
                </a:lnTo>
                <a:lnTo>
                  <a:pt x="256150" y="223604"/>
                </a:lnTo>
                <a:cubicBezTo>
                  <a:pt x="255104" y="225313"/>
                  <a:pt x="254624" y="226549"/>
                  <a:pt x="253010" y="228163"/>
                </a:cubicBezTo>
                <a:cubicBezTo>
                  <a:pt x="242247" y="240540"/>
                  <a:pt x="230947" y="252917"/>
                  <a:pt x="220185" y="266908"/>
                </a:cubicBezTo>
                <a:cubicBezTo>
                  <a:pt x="216956" y="270674"/>
                  <a:pt x="213727" y="273903"/>
                  <a:pt x="211036" y="277670"/>
                </a:cubicBezTo>
                <a:cubicBezTo>
                  <a:pt x="207808" y="281437"/>
                  <a:pt x="205117" y="285204"/>
                  <a:pt x="201889" y="288970"/>
                </a:cubicBezTo>
                <a:lnTo>
                  <a:pt x="161454" y="333661"/>
                </a:lnTo>
                <a:lnTo>
                  <a:pt x="202426" y="288433"/>
                </a:lnTo>
                <a:cubicBezTo>
                  <a:pt x="205655" y="284666"/>
                  <a:pt x="208346" y="280899"/>
                  <a:pt x="211574" y="277132"/>
                </a:cubicBezTo>
                <a:cubicBezTo>
                  <a:pt x="214803" y="273365"/>
                  <a:pt x="218032" y="270137"/>
                  <a:pt x="220723" y="266369"/>
                </a:cubicBezTo>
                <a:cubicBezTo>
                  <a:pt x="231485" y="252378"/>
                  <a:pt x="242785" y="240540"/>
                  <a:pt x="253548" y="227625"/>
                </a:cubicBezTo>
                <a:lnTo>
                  <a:pt x="256876" y="222784"/>
                </a:lnTo>
                <a:lnTo>
                  <a:pt x="262383" y="216561"/>
                </a:lnTo>
                <a:close/>
                <a:moveTo>
                  <a:pt x="276460" y="179017"/>
                </a:moveTo>
                <a:cubicBezTo>
                  <a:pt x="275565" y="178904"/>
                  <a:pt x="273704" y="179755"/>
                  <a:pt x="271815" y="180635"/>
                </a:cubicBezTo>
                <a:lnTo>
                  <a:pt x="268361" y="181918"/>
                </a:lnTo>
                <a:lnTo>
                  <a:pt x="267539" y="182960"/>
                </a:lnTo>
                <a:cubicBezTo>
                  <a:pt x="265387" y="184575"/>
                  <a:pt x="263234" y="186189"/>
                  <a:pt x="261620" y="188342"/>
                </a:cubicBezTo>
                <a:cubicBezTo>
                  <a:pt x="256239" y="191570"/>
                  <a:pt x="251934" y="194261"/>
                  <a:pt x="246552" y="198028"/>
                </a:cubicBezTo>
                <a:lnTo>
                  <a:pt x="236328" y="209329"/>
                </a:lnTo>
                <a:lnTo>
                  <a:pt x="226642" y="220629"/>
                </a:lnTo>
                <a:cubicBezTo>
                  <a:pt x="224490" y="222244"/>
                  <a:pt x="222875" y="223858"/>
                  <a:pt x="220185" y="226549"/>
                </a:cubicBezTo>
                <a:lnTo>
                  <a:pt x="219965" y="226274"/>
                </a:lnTo>
                <a:lnTo>
                  <a:pt x="213862" y="233612"/>
                </a:lnTo>
                <a:cubicBezTo>
                  <a:pt x="211709" y="236639"/>
                  <a:pt x="208884" y="240540"/>
                  <a:pt x="203503" y="246459"/>
                </a:cubicBezTo>
                <a:lnTo>
                  <a:pt x="186821" y="264755"/>
                </a:lnTo>
                <a:lnTo>
                  <a:pt x="189512" y="267984"/>
                </a:lnTo>
                <a:lnTo>
                  <a:pt x="189563" y="267938"/>
                </a:lnTo>
                <a:lnTo>
                  <a:pt x="187359" y="265293"/>
                </a:lnTo>
                <a:cubicBezTo>
                  <a:pt x="192740" y="259374"/>
                  <a:pt x="199198" y="252917"/>
                  <a:pt x="204041" y="246997"/>
                </a:cubicBezTo>
                <a:cubicBezTo>
                  <a:pt x="214803" y="235158"/>
                  <a:pt x="215341" y="231392"/>
                  <a:pt x="220723" y="226549"/>
                </a:cubicBezTo>
                <a:cubicBezTo>
                  <a:pt x="223413" y="223858"/>
                  <a:pt x="225565" y="222244"/>
                  <a:pt x="227180" y="220629"/>
                </a:cubicBezTo>
                <a:lnTo>
                  <a:pt x="236866" y="209329"/>
                </a:lnTo>
                <a:lnTo>
                  <a:pt x="247090" y="198028"/>
                </a:lnTo>
                <a:cubicBezTo>
                  <a:pt x="252471" y="194800"/>
                  <a:pt x="256776" y="192109"/>
                  <a:pt x="262158" y="188342"/>
                </a:cubicBezTo>
                <a:cubicBezTo>
                  <a:pt x="264310" y="186728"/>
                  <a:pt x="266463" y="184575"/>
                  <a:pt x="268077" y="182961"/>
                </a:cubicBezTo>
                <a:cubicBezTo>
                  <a:pt x="269153" y="183230"/>
                  <a:pt x="272113" y="181616"/>
                  <a:pt x="274535" y="180540"/>
                </a:cubicBezTo>
                <a:lnTo>
                  <a:pt x="276573" y="179907"/>
                </a:lnTo>
                <a:close/>
                <a:moveTo>
                  <a:pt x="1055885" y="81794"/>
                </a:moveTo>
                <a:cubicBezTo>
                  <a:pt x="1068262" y="86637"/>
                  <a:pt x="1076872" y="90404"/>
                  <a:pt x="1083329" y="94171"/>
                </a:cubicBezTo>
                <a:cubicBezTo>
                  <a:pt x="1089787" y="97400"/>
                  <a:pt x="1093554" y="100628"/>
                  <a:pt x="1095168" y="103857"/>
                </a:cubicBezTo>
                <a:cubicBezTo>
                  <a:pt x="1084944" y="98476"/>
                  <a:pt x="1075796" y="94709"/>
                  <a:pt x="1068800" y="90942"/>
                </a:cubicBezTo>
                <a:cubicBezTo>
                  <a:pt x="1061804" y="87176"/>
                  <a:pt x="1057499" y="83947"/>
                  <a:pt x="1055885" y="81794"/>
                </a:cubicBezTo>
                <a:close/>
                <a:moveTo>
                  <a:pt x="966557" y="42511"/>
                </a:moveTo>
                <a:cubicBezTo>
                  <a:pt x="971400" y="42511"/>
                  <a:pt x="979472" y="44125"/>
                  <a:pt x="988082" y="47354"/>
                </a:cubicBezTo>
                <a:cubicBezTo>
                  <a:pt x="997230" y="51121"/>
                  <a:pt x="1007455" y="56502"/>
                  <a:pt x="1018217" y="62421"/>
                </a:cubicBezTo>
                <a:cubicBezTo>
                  <a:pt x="989158" y="53274"/>
                  <a:pt x="969786" y="47354"/>
                  <a:pt x="966557" y="42511"/>
                </a:cubicBezTo>
                <a:close/>
                <a:moveTo>
                  <a:pt x="642610" y="38946"/>
                </a:moveTo>
                <a:cubicBezTo>
                  <a:pt x="640457" y="38745"/>
                  <a:pt x="637228" y="39014"/>
                  <a:pt x="631309" y="40359"/>
                </a:cubicBezTo>
                <a:cubicBezTo>
                  <a:pt x="623775" y="41435"/>
                  <a:pt x="615165" y="42511"/>
                  <a:pt x="607093" y="43588"/>
                </a:cubicBezTo>
                <a:cubicBezTo>
                  <a:pt x="599559" y="45202"/>
                  <a:pt x="590949" y="47355"/>
                  <a:pt x="583416" y="48969"/>
                </a:cubicBezTo>
                <a:cubicBezTo>
                  <a:pt x="580187" y="50045"/>
                  <a:pt x="576958" y="51121"/>
                  <a:pt x="573192" y="52197"/>
                </a:cubicBezTo>
                <a:cubicBezTo>
                  <a:pt x="569425" y="53274"/>
                  <a:pt x="565658" y="54350"/>
                  <a:pt x="561353" y="55426"/>
                </a:cubicBezTo>
                <a:lnTo>
                  <a:pt x="535448" y="60515"/>
                </a:lnTo>
                <a:lnTo>
                  <a:pt x="530680" y="62422"/>
                </a:lnTo>
                <a:cubicBezTo>
                  <a:pt x="519917" y="66189"/>
                  <a:pt x="508617" y="69417"/>
                  <a:pt x="497855" y="73722"/>
                </a:cubicBezTo>
                <a:cubicBezTo>
                  <a:pt x="487092" y="78027"/>
                  <a:pt x="476330" y="81794"/>
                  <a:pt x="465568" y="86637"/>
                </a:cubicBezTo>
                <a:cubicBezTo>
                  <a:pt x="457496" y="90404"/>
                  <a:pt x="449962" y="93633"/>
                  <a:pt x="442967" y="96862"/>
                </a:cubicBezTo>
                <a:cubicBezTo>
                  <a:pt x="438123" y="97938"/>
                  <a:pt x="432742" y="100628"/>
                  <a:pt x="427899" y="102781"/>
                </a:cubicBezTo>
                <a:cubicBezTo>
                  <a:pt x="414984" y="107624"/>
                  <a:pt x="403146" y="114082"/>
                  <a:pt x="390769" y="120001"/>
                </a:cubicBezTo>
                <a:cubicBezTo>
                  <a:pt x="384850" y="123229"/>
                  <a:pt x="378930" y="127534"/>
                  <a:pt x="373011" y="131301"/>
                </a:cubicBezTo>
                <a:cubicBezTo>
                  <a:pt x="367091" y="135068"/>
                  <a:pt x="361172" y="138835"/>
                  <a:pt x="355791" y="142602"/>
                </a:cubicBezTo>
                <a:cubicBezTo>
                  <a:pt x="349334" y="149059"/>
                  <a:pt x="337495" y="158208"/>
                  <a:pt x="328347" y="163050"/>
                </a:cubicBezTo>
                <a:cubicBezTo>
                  <a:pt x="319737" y="169508"/>
                  <a:pt x="311127" y="176504"/>
                  <a:pt x="302517" y="183499"/>
                </a:cubicBezTo>
                <a:lnTo>
                  <a:pt x="277796" y="205064"/>
                </a:lnTo>
                <a:lnTo>
                  <a:pt x="279916" y="207715"/>
                </a:lnTo>
                <a:cubicBezTo>
                  <a:pt x="280992" y="207177"/>
                  <a:pt x="282909" y="205798"/>
                  <a:pt x="285163" y="204116"/>
                </a:cubicBezTo>
                <a:lnTo>
                  <a:pt x="289628" y="200787"/>
                </a:lnTo>
                <a:lnTo>
                  <a:pt x="305746" y="186728"/>
                </a:lnTo>
                <a:cubicBezTo>
                  <a:pt x="314356" y="179732"/>
                  <a:pt x="322965" y="173274"/>
                  <a:pt x="331575" y="166279"/>
                </a:cubicBezTo>
                <a:cubicBezTo>
                  <a:pt x="340723" y="161436"/>
                  <a:pt x="352024" y="152288"/>
                  <a:pt x="359019" y="145830"/>
                </a:cubicBezTo>
                <a:cubicBezTo>
                  <a:pt x="364939" y="142063"/>
                  <a:pt x="370320" y="138297"/>
                  <a:pt x="376239" y="134530"/>
                </a:cubicBezTo>
                <a:cubicBezTo>
                  <a:pt x="382159" y="130763"/>
                  <a:pt x="387540" y="126996"/>
                  <a:pt x="393997" y="123229"/>
                </a:cubicBezTo>
                <a:cubicBezTo>
                  <a:pt x="406374" y="117310"/>
                  <a:pt x="418751" y="110852"/>
                  <a:pt x="431127" y="106009"/>
                </a:cubicBezTo>
                <a:cubicBezTo>
                  <a:pt x="435971" y="103857"/>
                  <a:pt x="441352" y="101166"/>
                  <a:pt x="445657" y="98476"/>
                </a:cubicBezTo>
                <a:cubicBezTo>
                  <a:pt x="452652" y="95247"/>
                  <a:pt x="460724" y="92018"/>
                  <a:pt x="468258" y="88251"/>
                </a:cubicBezTo>
                <a:cubicBezTo>
                  <a:pt x="479020" y="83408"/>
                  <a:pt x="489783" y="79641"/>
                  <a:pt x="500545" y="75336"/>
                </a:cubicBezTo>
                <a:cubicBezTo>
                  <a:pt x="511308" y="71031"/>
                  <a:pt x="522608" y="67803"/>
                  <a:pt x="533370" y="64036"/>
                </a:cubicBezTo>
                <a:lnTo>
                  <a:pt x="547159" y="61328"/>
                </a:lnTo>
                <a:lnTo>
                  <a:pt x="553820" y="59051"/>
                </a:lnTo>
                <a:lnTo>
                  <a:pt x="644482" y="39493"/>
                </a:lnTo>
                <a:close/>
                <a:moveTo>
                  <a:pt x="835054" y="27377"/>
                </a:moveTo>
                <a:cubicBezTo>
                  <a:pt x="838754" y="27578"/>
                  <a:pt x="842790" y="27982"/>
                  <a:pt x="846556" y="28520"/>
                </a:cubicBezTo>
                <a:cubicBezTo>
                  <a:pt x="854090" y="29596"/>
                  <a:pt x="860547" y="31749"/>
                  <a:pt x="862162" y="33901"/>
                </a:cubicBezTo>
                <a:cubicBezTo>
                  <a:pt x="858933" y="33364"/>
                  <a:pt x="855705" y="32825"/>
                  <a:pt x="850323" y="32287"/>
                </a:cubicBezTo>
                <a:cubicBezTo>
                  <a:pt x="844942" y="31749"/>
                  <a:pt x="837409" y="30135"/>
                  <a:pt x="825570" y="27444"/>
                </a:cubicBezTo>
                <a:cubicBezTo>
                  <a:pt x="827991" y="27175"/>
                  <a:pt x="831354" y="27175"/>
                  <a:pt x="835054" y="27377"/>
                </a:cubicBezTo>
                <a:close/>
                <a:moveTo>
                  <a:pt x="897678" y="23139"/>
                </a:moveTo>
                <a:cubicBezTo>
                  <a:pt x="905212" y="23677"/>
                  <a:pt x="912207" y="24215"/>
                  <a:pt x="919741" y="24753"/>
                </a:cubicBezTo>
                <a:cubicBezTo>
                  <a:pt x="928889" y="27444"/>
                  <a:pt x="937499" y="31749"/>
                  <a:pt x="946647" y="35515"/>
                </a:cubicBezTo>
                <a:cubicBezTo>
                  <a:pt x="933732" y="33901"/>
                  <a:pt x="921893" y="31210"/>
                  <a:pt x="913283" y="29596"/>
                </a:cubicBezTo>
                <a:cubicBezTo>
                  <a:pt x="904673" y="27444"/>
                  <a:pt x="898754" y="25291"/>
                  <a:pt x="897678" y="23139"/>
                </a:cubicBezTo>
                <a:close/>
                <a:moveTo>
                  <a:pt x="717677" y="23004"/>
                </a:moveTo>
                <a:cubicBezTo>
                  <a:pt x="696959" y="23139"/>
                  <a:pt x="676241" y="24215"/>
                  <a:pt x="655524" y="26368"/>
                </a:cubicBezTo>
                <a:cubicBezTo>
                  <a:pt x="641533" y="26906"/>
                  <a:pt x="627003" y="29596"/>
                  <a:pt x="612474" y="32287"/>
                </a:cubicBezTo>
                <a:cubicBezTo>
                  <a:pt x="605478" y="33363"/>
                  <a:pt x="598483" y="35515"/>
                  <a:pt x="592026" y="37668"/>
                </a:cubicBezTo>
                <a:cubicBezTo>
                  <a:pt x="585568" y="39820"/>
                  <a:pt x="579649" y="41973"/>
                  <a:pt x="574267" y="44125"/>
                </a:cubicBezTo>
                <a:cubicBezTo>
                  <a:pt x="565657" y="45202"/>
                  <a:pt x="558124" y="46278"/>
                  <a:pt x="549514" y="47354"/>
                </a:cubicBezTo>
                <a:cubicBezTo>
                  <a:pt x="516689" y="57579"/>
                  <a:pt x="485478" y="69955"/>
                  <a:pt x="455881" y="83408"/>
                </a:cubicBezTo>
                <a:cubicBezTo>
                  <a:pt x="444581" y="87713"/>
                  <a:pt x="432742" y="93632"/>
                  <a:pt x="421980" y="98476"/>
                </a:cubicBezTo>
                <a:cubicBezTo>
                  <a:pt x="418751" y="99552"/>
                  <a:pt x="414984" y="101166"/>
                  <a:pt x="411755" y="102242"/>
                </a:cubicBezTo>
                <a:cubicBezTo>
                  <a:pt x="408526" y="103857"/>
                  <a:pt x="405298" y="105471"/>
                  <a:pt x="402607" y="107086"/>
                </a:cubicBezTo>
                <a:cubicBezTo>
                  <a:pt x="396688" y="110314"/>
                  <a:pt x="390769" y="113543"/>
                  <a:pt x="385387" y="116233"/>
                </a:cubicBezTo>
                <a:cubicBezTo>
                  <a:pt x="374625" y="122153"/>
                  <a:pt x="366015" y="127534"/>
                  <a:pt x="358481" y="130225"/>
                </a:cubicBezTo>
                <a:cubicBezTo>
                  <a:pt x="349871" y="135068"/>
                  <a:pt x="345028" y="140449"/>
                  <a:pt x="338033" y="146368"/>
                </a:cubicBezTo>
                <a:cubicBezTo>
                  <a:pt x="313817" y="160359"/>
                  <a:pt x="292292" y="179732"/>
                  <a:pt x="278840" y="192647"/>
                </a:cubicBezTo>
                <a:lnTo>
                  <a:pt x="266469" y="203403"/>
                </a:lnTo>
                <a:lnTo>
                  <a:pt x="254367" y="214453"/>
                </a:lnTo>
                <a:lnTo>
                  <a:pt x="254624" y="214710"/>
                </a:lnTo>
                <a:cubicBezTo>
                  <a:pt x="219646" y="248073"/>
                  <a:pt x="188973" y="284666"/>
                  <a:pt x="161529" y="323948"/>
                </a:cubicBezTo>
                <a:cubicBezTo>
                  <a:pt x="153457" y="335249"/>
                  <a:pt x="147000" y="343320"/>
                  <a:pt x="142695" y="349778"/>
                </a:cubicBezTo>
                <a:cubicBezTo>
                  <a:pt x="138390" y="356235"/>
                  <a:pt x="135700" y="361079"/>
                  <a:pt x="134085" y="365384"/>
                </a:cubicBezTo>
                <a:cubicBezTo>
                  <a:pt x="131395" y="370226"/>
                  <a:pt x="128166" y="375070"/>
                  <a:pt x="125475" y="379913"/>
                </a:cubicBezTo>
                <a:cubicBezTo>
                  <a:pt x="120094" y="390137"/>
                  <a:pt x="114713" y="400361"/>
                  <a:pt x="109331" y="410047"/>
                </a:cubicBezTo>
                <a:lnTo>
                  <a:pt x="91771" y="437719"/>
                </a:lnTo>
                <a:lnTo>
                  <a:pt x="91574" y="438568"/>
                </a:lnTo>
                <a:cubicBezTo>
                  <a:pt x="89421" y="443411"/>
                  <a:pt x="87807" y="449330"/>
                  <a:pt x="85654" y="454712"/>
                </a:cubicBezTo>
                <a:cubicBezTo>
                  <a:pt x="84040" y="457940"/>
                  <a:pt x="82964" y="460093"/>
                  <a:pt x="81349" y="462245"/>
                </a:cubicBezTo>
                <a:lnTo>
                  <a:pt x="80273" y="463321"/>
                </a:lnTo>
                <a:lnTo>
                  <a:pt x="75497" y="479196"/>
                </a:lnTo>
                <a:cubicBezTo>
                  <a:pt x="74623" y="483232"/>
                  <a:pt x="74354" y="486192"/>
                  <a:pt x="74354" y="488613"/>
                </a:cubicBezTo>
                <a:cubicBezTo>
                  <a:pt x="74354" y="493456"/>
                  <a:pt x="74892" y="496685"/>
                  <a:pt x="73278" y="502066"/>
                </a:cubicBezTo>
                <a:cubicBezTo>
                  <a:pt x="70587" y="509600"/>
                  <a:pt x="68434" y="516596"/>
                  <a:pt x="65744" y="524129"/>
                </a:cubicBezTo>
                <a:cubicBezTo>
                  <a:pt x="63591" y="531663"/>
                  <a:pt x="60901" y="538658"/>
                  <a:pt x="58748" y="546192"/>
                </a:cubicBezTo>
                <a:cubicBezTo>
                  <a:pt x="56058" y="557493"/>
                  <a:pt x="53905" y="567717"/>
                  <a:pt x="51214" y="578479"/>
                </a:cubicBezTo>
                <a:cubicBezTo>
                  <a:pt x="49600" y="588704"/>
                  <a:pt x="48524" y="598390"/>
                  <a:pt x="46909" y="608076"/>
                </a:cubicBezTo>
                <a:cubicBezTo>
                  <a:pt x="45295" y="617762"/>
                  <a:pt x="44757" y="627986"/>
                  <a:pt x="44219" y="637672"/>
                </a:cubicBezTo>
                <a:cubicBezTo>
                  <a:pt x="45833" y="630139"/>
                  <a:pt x="46909" y="623144"/>
                  <a:pt x="47986" y="617224"/>
                </a:cubicBezTo>
                <a:lnTo>
                  <a:pt x="48335" y="615536"/>
                </a:lnTo>
                <a:lnTo>
                  <a:pt x="49062" y="607538"/>
                </a:lnTo>
                <a:cubicBezTo>
                  <a:pt x="50677" y="597852"/>
                  <a:pt x="51753" y="587628"/>
                  <a:pt x="53367" y="577941"/>
                </a:cubicBezTo>
                <a:lnTo>
                  <a:pt x="54715" y="578391"/>
                </a:lnTo>
                <a:lnTo>
                  <a:pt x="54832" y="577891"/>
                </a:lnTo>
                <a:lnTo>
                  <a:pt x="53367" y="577403"/>
                </a:lnTo>
                <a:cubicBezTo>
                  <a:pt x="56058" y="566102"/>
                  <a:pt x="58210" y="555878"/>
                  <a:pt x="60901" y="545116"/>
                </a:cubicBezTo>
                <a:cubicBezTo>
                  <a:pt x="63054" y="537582"/>
                  <a:pt x="65206" y="530048"/>
                  <a:pt x="67896" y="523053"/>
                </a:cubicBezTo>
                <a:lnTo>
                  <a:pt x="75396" y="501091"/>
                </a:lnTo>
                <a:lnTo>
                  <a:pt x="74892" y="500990"/>
                </a:lnTo>
                <a:cubicBezTo>
                  <a:pt x="76506" y="495609"/>
                  <a:pt x="75969" y="492380"/>
                  <a:pt x="75969" y="487537"/>
                </a:cubicBezTo>
                <a:cubicBezTo>
                  <a:pt x="75969" y="482694"/>
                  <a:pt x="76506" y="475699"/>
                  <a:pt x="81888" y="462245"/>
                </a:cubicBezTo>
                <a:cubicBezTo>
                  <a:pt x="82964" y="460093"/>
                  <a:pt x="84040" y="457402"/>
                  <a:pt x="86192" y="454712"/>
                </a:cubicBezTo>
                <a:lnTo>
                  <a:pt x="86337" y="454318"/>
                </a:lnTo>
                <a:lnTo>
                  <a:pt x="92112" y="438568"/>
                </a:lnTo>
                <a:cubicBezTo>
                  <a:pt x="98031" y="428882"/>
                  <a:pt x="103412" y="419734"/>
                  <a:pt x="109870" y="410586"/>
                </a:cubicBezTo>
                <a:cubicBezTo>
                  <a:pt x="115251" y="400362"/>
                  <a:pt x="120094" y="390137"/>
                  <a:pt x="126013" y="380451"/>
                </a:cubicBezTo>
                <a:cubicBezTo>
                  <a:pt x="128704" y="376146"/>
                  <a:pt x="131933" y="370765"/>
                  <a:pt x="134623" y="365922"/>
                </a:cubicBezTo>
                <a:cubicBezTo>
                  <a:pt x="136238" y="361617"/>
                  <a:pt x="138928" y="356774"/>
                  <a:pt x="143233" y="350316"/>
                </a:cubicBezTo>
                <a:cubicBezTo>
                  <a:pt x="147538" y="343859"/>
                  <a:pt x="153996" y="335787"/>
                  <a:pt x="162068" y="324486"/>
                </a:cubicBezTo>
                <a:cubicBezTo>
                  <a:pt x="189512" y="284666"/>
                  <a:pt x="220185" y="248612"/>
                  <a:pt x="255162" y="215248"/>
                </a:cubicBezTo>
                <a:cubicBezTo>
                  <a:pt x="263772" y="207715"/>
                  <a:pt x="270768" y="200181"/>
                  <a:pt x="279916" y="192647"/>
                </a:cubicBezTo>
                <a:cubicBezTo>
                  <a:pt x="293369" y="179732"/>
                  <a:pt x="314894" y="160360"/>
                  <a:pt x="339109" y="146369"/>
                </a:cubicBezTo>
                <a:cubicBezTo>
                  <a:pt x="346105" y="140988"/>
                  <a:pt x="350948" y="135068"/>
                  <a:pt x="359558" y="130225"/>
                </a:cubicBezTo>
                <a:cubicBezTo>
                  <a:pt x="367091" y="127534"/>
                  <a:pt x="375701" y="122153"/>
                  <a:pt x="386464" y="116234"/>
                </a:cubicBezTo>
                <a:cubicBezTo>
                  <a:pt x="391845" y="113543"/>
                  <a:pt x="397764" y="110314"/>
                  <a:pt x="403684" y="107086"/>
                </a:cubicBezTo>
                <a:cubicBezTo>
                  <a:pt x="406912" y="105472"/>
                  <a:pt x="409603" y="103857"/>
                  <a:pt x="412832" y="102243"/>
                </a:cubicBezTo>
                <a:cubicBezTo>
                  <a:pt x="416061" y="100628"/>
                  <a:pt x="419289" y="99552"/>
                  <a:pt x="423056" y="98476"/>
                </a:cubicBezTo>
                <a:cubicBezTo>
                  <a:pt x="433818" y="93095"/>
                  <a:pt x="445657" y="87713"/>
                  <a:pt x="456958" y="83408"/>
                </a:cubicBezTo>
                <a:cubicBezTo>
                  <a:pt x="486016" y="69956"/>
                  <a:pt x="517765" y="57579"/>
                  <a:pt x="550591" y="47355"/>
                </a:cubicBezTo>
                <a:cubicBezTo>
                  <a:pt x="559201" y="46278"/>
                  <a:pt x="566734" y="45202"/>
                  <a:pt x="575344" y="44126"/>
                </a:cubicBezTo>
                <a:cubicBezTo>
                  <a:pt x="580725" y="41973"/>
                  <a:pt x="586644" y="39821"/>
                  <a:pt x="593102" y="37668"/>
                </a:cubicBezTo>
                <a:cubicBezTo>
                  <a:pt x="599559" y="35516"/>
                  <a:pt x="606555" y="33364"/>
                  <a:pt x="613550" y="32287"/>
                </a:cubicBezTo>
                <a:cubicBezTo>
                  <a:pt x="628080" y="29596"/>
                  <a:pt x="643147" y="26906"/>
                  <a:pt x="656600" y="26368"/>
                </a:cubicBezTo>
                <a:cubicBezTo>
                  <a:pt x="677318" y="24484"/>
                  <a:pt x="698036" y="23408"/>
                  <a:pt x="718753" y="23206"/>
                </a:cubicBezTo>
                <a:lnTo>
                  <a:pt x="768710" y="24882"/>
                </a:lnTo>
                <a:close/>
                <a:moveTo>
                  <a:pt x="793283" y="0"/>
                </a:moveTo>
                <a:cubicBezTo>
                  <a:pt x="801354" y="538"/>
                  <a:pt x="810503" y="1076"/>
                  <a:pt x="818574" y="1614"/>
                </a:cubicBezTo>
                <a:cubicBezTo>
                  <a:pt x="827722" y="2153"/>
                  <a:pt x="836332" y="3229"/>
                  <a:pt x="844404" y="4305"/>
                </a:cubicBezTo>
                <a:cubicBezTo>
                  <a:pt x="853014" y="4843"/>
                  <a:pt x="857857" y="6458"/>
                  <a:pt x="861624" y="8610"/>
                </a:cubicBezTo>
                <a:cubicBezTo>
                  <a:pt x="865391" y="10762"/>
                  <a:pt x="868081" y="12915"/>
                  <a:pt x="872924" y="13991"/>
                </a:cubicBezTo>
                <a:cubicBezTo>
                  <a:pt x="880458" y="13991"/>
                  <a:pt x="877229" y="9686"/>
                  <a:pt x="886916" y="11300"/>
                </a:cubicBezTo>
                <a:cubicBezTo>
                  <a:pt x="893911" y="12377"/>
                  <a:pt x="900907" y="14529"/>
                  <a:pt x="907902" y="16144"/>
                </a:cubicBezTo>
                <a:cubicBezTo>
                  <a:pt x="912207" y="17220"/>
                  <a:pt x="916512" y="18834"/>
                  <a:pt x="920817" y="19910"/>
                </a:cubicBezTo>
                <a:cubicBezTo>
                  <a:pt x="920817" y="19910"/>
                  <a:pt x="920817" y="20449"/>
                  <a:pt x="920279" y="20449"/>
                </a:cubicBezTo>
                <a:cubicBezTo>
                  <a:pt x="920817" y="22063"/>
                  <a:pt x="920279" y="23139"/>
                  <a:pt x="919741" y="24215"/>
                </a:cubicBezTo>
                <a:cubicBezTo>
                  <a:pt x="912207" y="23677"/>
                  <a:pt x="905212" y="23139"/>
                  <a:pt x="897678" y="22601"/>
                </a:cubicBezTo>
                <a:cubicBezTo>
                  <a:pt x="894987" y="22063"/>
                  <a:pt x="892835" y="21525"/>
                  <a:pt x="890144" y="20449"/>
                </a:cubicBezTo>
                <a:cubicBezTo>
                  <a:pt x="887453" y="19910"/>
                  <a:pt x="885301" y="19372"/>
                  <a:pt x="882611" y="18834"/>
                </a:cubicBezTo>
                <a:cubicBezTo>
                  <a:pt x="877767" y="17758"/>
                  <a:pt x="872924" y="16682"/>
                  <a:pt x="868081" y="15605"/>
                </a:cubicBezTo>
                <a:cubicBezTo>
                  <a:pt x="863238" y="14529"/>
                  <a:pt x="858395" y="13453"/>
                  <a:pt x="853552" y="12377"/>
                </a:cubicBezTo>
                <a:cubicBezTo>
                  <a:pt x="848709" y="11839"/>
                  <a:pt x="843866" y="10762"/>
                  <a:pt x="838485" y="10224"/>
                </a:cubicBezTo>
                <a:lnTo>
                  <a:pt x="821803" y="10224"/>
                </a:lnTo>
                <a:cubicBezTo>
                  <a:pt x="816960" y="10224"/>
                  <a:pt x="812117" y="10224"/>
                  <a:pt x="808350" y="10224"/>
                </a:cubicBezTo>
                <a:cubicBezTo>
                  <a:pt x="800279" y="10224"/>
                  <a:pt x="793821" y="10224"/>
                  <a:pt x="787364" y="10224"/>
                </a:cubicBezTo>
                <a:lnTo>
                  <a:pt x="786378" y="9909"/>
                </a:lnTo>
                <a:lnTo>
                  <a:pt x="777139" y="14529"/>
                </a:lnTo>
                <a:cubicBezTo>
                  <a:pt x="772296" y="16143"/>
                  <a:pt x="786287" y="17219"/>
                  <a:pt x="780368" y="19910"/>
                </a:cubicBezTo>
                <a:cubicBezTo>
                  <a:pt x="791668" y="22063"/>
                  <a:pt x="802969" y="24215"/>
                  <a:pt x="812655" y="26368"/>
                </a:cubicBezTo>
                <a:lnTo>
                  <a:pt x="798287" y="26619"/>
                </a:lnTo>
                <a:lnTo>
                  <a:pt x="798529" y="26637"/>
                </a:lnTo>
                <a:cubicBezTo>
                  <a:pt x="804315" y="27041"/>
                  <a:pt x="809696" y="27175"/>
                  <a:pt x="813731" y="26368"/>
                </a:cubicBezTo>
                <a:cubicBezTo>
                  <a:pt x="818036" y="26906"/>
                  <a:pt x="822341" y="27444"/>
                  <a:pt x="826646" y="27982"/>
                </a:cubicBezTo>
                <a:cubicBezTo>
                  <a:pt x="838485" y="30673"/>
                  <a:pt x="846018" y="31749"/>
                  <a:pt x="851400" y="32825"/>
                </a:cubicBezTo>
                <a:cubicBezTo>
                  <a:pt x="856781" y="33901"/>
                  <a:pt x="860010" y="33901"/>
                  <a:pt x="863238" y="34440"/>
                </a:cubicBezTo>
                <a:cubicBezTo>
                  <a:pt x="869696" y="36054"/>
                  <a:pt x="876692" y="37668"/>
                  <a:pt x="883149" y="38745"/>
                </a:cubicBezTo>
                <a:cubicBezTo>
                  <a:pt x="890144" y="39821"/>
                  <a:pt x="896602" y="41973"/>
                  <a:pt x="903598" y="43050"/>
                </a:cubicBezTo>
                <a:cubicBezTo>
                  <a:pt x="910055" y="44664"/>
                  <a:pt x="917050" y="46278"/>
                  <a:pt x="923508" y="47892"/>
                </a:cubicBezTo>
                <a:lnTo>
                  <a:pt x="943419" y="53812"/>
                </a:lnTo>
                <a:lnTo>
                  <a:pt x="953105" y="56502"/>
                </a:lnTo>
                <a:lnTo>
                  <a:pt x="962791" y="59731"/>
                </a:lnTo>
                <a:lnTo>
                  <a:pt x="962916" y="59845"/>
                </a:lnTo>
                <a:lnTo>
                  <a:pt x="969862" y="61043"/>
                </a:lnTo>
                <a:cubicBezTo>
                  <a:pt x="975865" y="62455"/>
                  <a:pt x="982978" y="64810"/>
                  <a:pt x="986695" y="67298"/>
                </a:cubicBezTo>
                <a:lnTo>
                  <a:pt x="989046" y="70861"/>
                </a:lnTo>
                <a:lnTo>
                  <a:pt x="989697" y="71032"/>
                </a:lnTo>
                <a:cubicBezTo>
                  <a:pt x="994540" y="73184"/>
                  <a:pt x="999921" y="75337"/>
                  <a:pt x="1004764" y="76951"/>
                </a:cubicBezTo>
                <a:cubicBezTo>
                  <a:pt x="1009069" y="78566"/>
                  <a:pt x="1013374" y="80180"/>
                  <a:pt x="1017679" y="82332"/>
                </a:cubicBezTo>
                <a:cubicBezTo>
                  <a:pt x="1021984" y="84485"/>
                  <a:pt x="1026289" y="86099"/>
                  <a:pt x="1030594" y="88252"/>
                </a:cubicBezTo>
                <a:cubicBezTo>
                  <a:pt x="1032746" y="89866"/>
                  <a:pt x="1035975" y="91481"/>
                  <a:pt x="1040280" y="93633"/>
                </a:cubicBezTo>
                <a:cubicBezTo>
                  <a:pt x="1042433" y="94709"/>
                  <a:pt x="1044585" y="95785"/>
                  <a:pt x="1046738" y="96862"/>
                </a:cubicBezTo>
                <a:cubicBezTo>
                  <a:pt x="1048890" y="97938"/>
                  <a:pt x="1051580" y="99014"/>
                  <a:pt x="1053733" y="100628"/>
                </a:cubicBezTo>
                <a:cubicBezTo>
                  <a:pt x="1063419" y="105472"/>
                  <a:pt x="1073105" y="110314"/>
                  <a:pt x="1077410" y="114082"/>
                </a:cubicBezTo>
                <a:cubicBezTo>
                  <a:pt x="1087096" y="120539"/>
                  <a:pt x="1097321" y="126458"/>
                  <a:pt x="1107545" y="133454"/>
                </a:cubicBezTo>
                <a:cubicBezTo>
                  <a:pt x="1112388" y="136683"/>
                  <a:pt x="1117769" y="140449"/>
                  <a:pt x="1123151" y="144216"/>
                </a:cubicBezTo>
                <a:lnTo>
                  <a:pt x="1123602" y="144539"/>
                </a:lnTo>
                <a:lnTo>
                  <a:pt x="1131578" y="149384"/>
                </a:lnTo>
                <a:cubicBezTo>
                  <a:pt x="1314798" y="273165"/>
                  <a:pt x="1435260" y="482786"/>
                  <a:pt x="1435260" y="720543"/>
                </a:cubicBezTo>
                <a:lnTo>
                  <a:pt x="1435033" y="725046"/>
                </a:lnTo>
                <a:lnTo>
                  <a:pt x="1441180" y="725924"/>
                </a:lnTo>
                <a:cubicBezTo>
                  <a:pt x="1443332" y="727538"/>
                  <a:pt x="1444946" y="728615"/>
                  <a:pt x="1447099" y="730229"/>
                </a:cubicBezTo>
                <a:cubicBezTo>
                  <a:pt x="1447637" y="736148"/>
                  <a:pt x="1448713" y="737763"/>
                  <a:pt x="1449789" y="744758"/>
                </a:cubicBezTo>
                <a:cubicBezTo>
                  <a:pt x="1453018" y="751216"/>
                  <a:pt x="1456785" y="756597"/>
                  <a:pt x="1460013" y="761978"/>
                </a:cubicBezTo>
                <a:lnTo>
                  <a:pt x="1464319" y="762370"/>
                </a:lnTo>
                <a:lnTo>
                  <a:pt x="1464319" y="758211"/>
                </a:lnTo>
                <a:lnTo>
                  <a:pt x="1468693" y="746060"/>
                </a:lnTo>
                <a:lnTo>
                  <a:pt x="1468623" y="743682"/>
                </a:lnTo>
                <a:cubicBezTo>
                  <a:pt x="1470238" y="727539"/>
                  <a:pt x="1471314" y="728077"/>
                  <a:pt x="1472928" y="729153"/>
                </a:cubicBezTo>
                <a:lnTo>
                  <a:pt x="1476951" y="729153"/>
                </a:lnTo>
                <a:lnTo>
                  <a:pt x="1476951" y="877469"/>
                </a:lnTo>
                <a:lnTo>
                  <a:pt x="1473467" y="899199"/>
                </a:lnTo>
                <a:cubicBezTo>
                  <a:pt x="1471314" y="900275"/>
                  <a:pt x="1469162" y="901351"/>
                  <a:pt x="1467009" y="902966"/>
                </a:cubicBezTo>
                <a:cubicBezTo>
                  <a:pt x="1464857" y="910500"/>
                  <a:pt x="1461628" y="919110"/>
                  <a:pt x="1458937" y="926643"/>
                </a:cubicBezTo>
                <a:cubicBezTo>
                  <a:pt x="1455171" y="939020"/>
                  <a:pt x="1457861" y="940635"/>
                  <a:pt x="1456785" y="949244"/>
                </a:cubicBezTo>
                <a:cubicBezTo>
                  <a:pt x="1456247" y="950321"/>
                  <a:pt x="1455708" y="951935"/>
                  <a:pt x="1455708" y="952473"/>
                </a:cubicBezTo>
                <a:cubicBezTo>
                  <a:pt x="1452480" y="961083"/>
                  <a:pt x="1449251" y="969693"/>
                  <a:pt x="1446561" y="977227"/>
                </a:cubicBezTo>
                <a:cubicBezTo>
                  <a:pt x="1445484" y="978303"/>
                  <a:pt x="1444946" y="978841"/>
                  <a:pt x="1443870" y="979379"/>
                </a:cubicBezTo>
                <a:cubicBezTo>
                  <a:pt x="1440103" y="987989"/>
                  <a:pt x="1436336" y="997137"/>
                  <a:pt x="1432570" y="1005747"/>
                </a:cubicBezTo>
                <a:cubicBezTo>
                  <a:pt x="1436875" y="997137"/>
                  <a:pt x="1440641" y="987989"/>
                  <a:pt x="1444408" y="979379"/>
                </a:cubicBezTo>
                <a:cubicBezTo>
                  <a:pt x="1445484" y="978303"/>
                  <a:pt x="1446022" y="978303"/>
                  <a:pt x="1447099" y="977227"/>
                </a:cubicBezTo>
                <a:cubicBezTo>
                  <a:pt x="1442794" y="1000366"/>
                  <a:pt x="1435798" y="1014895"/>
                  <a:pt x="1429879" y="1026195"/>
                </a:cubicBezTo>
                <a:lnTo>
                  <a:pt x="1420731" y="1031039"/>
                </a:lnTo>
                <a:lnTo>
                  <a:pt x="1418834" y="1034834"/>
                </a:lnTo>
                <a:lnTo>
                  <a:pt x="1419117" y="1035343"/>
                </a:lnTo>
                <a:cubicBezTo>
                  <a:pt x="1419655" y="1034267"/>
                  <a:pt x="1420193" y="1032653"/>
                  <a:pt x="1421269" y="1031038"/>
                </a:cubicBezTo>
                <a:cubicBezTo>
                  <a:pt x="1423960" y="1029962"/>
                  <a:pt x="1427188" y="1028348"/>
                  <a:pt x="1430417" y="1026195"/>
                </a:cubicBezTo>
                <a:cubicBezTo>
                  <a:pt x="1430955" y="1032114"/>
                  <a:pt x="1426651" y="1039648"/>
                  <a:pt x="1423960" y="1044491"/>
                </a:cubicBezTo>
                <a:cubicBezTo>
                  <a:pt x="1420193" y="1052025"/>
                  <a:pt x="1415888" y="1059020"/>
                  <a:pt x="1412121" y="1066016"/>
                </a:cubicBezTo>
                <a:cubicBezTo>
                  <a:pt x="1409969" y="1069783"/>
                  <a:pt x="1408354" y="1073012"/>
                  <a:pt x="1406202" y="1076779"/>
                </a:cubicBezTo>
                <a:cubicBezTo>
                  <a:pt x="1404049" y="1080545"/>
                  <a:pt x="1401897" y="1083774"/>
                  <a:pt x="1399745" y="1087541"/>
                </a:cubicBezTo>
                <a:cubicBezTo>
                  <a:pt x="1398130" y="1089694"/>
                  <a:pt x="1397054" y="1092384"/>
                  <a:pt x="1394901" y="1095613"/>
                </a:cubicBezTo>
                <a:cubicBezTo>
                  <a:pt x="1392749" y="1100994"/>
                  <a:pt x="1390596" y="1105837"/>
                  <a:pt x="1387906" y="1111218"/>
                </a:cubicBezTo>
                <a:lnTo>
                  <a:pt x="1380372" y="1126286"/>
                </a:lnTo>
                <a:cubicBezTo>
                  <a:pt x="1376605" y="1131667"/>
                  <a:pt x="1372839" y="1137586"/>
                  <a:pt x="1368534" y="1142429"/>
                </a:cubicBezTo>
                <a:cubicBezTo>
                  <a:pt x="1364766" y="1147272"/>
                  <a:pt x="1360461" y="1152653"/>
                  <a:pt x="1356695" y="1157497"/>
                </a:cubicBezTo>
                <a:lnTo>
                  <a:pt x="1357188" y="1156481"/>
                </a:lnTo>
                <a:lnTo>
                  <a:pt x="1343779" y="1174717"/>
                </a:lnTo>
                <a:cubicBezTo>
                  <a:pt x="1340551" y="1171488"/>
                  <a:pt x="1322793" y="1196780"/>
                  <a:pt x="1314721" y="1206466"/>
                </a:cubicBezTo>
                <a:lnTo>
                  <a:pt x="1309000" y="1215268"/>
                </a:lnTo>
                <a:lnTo>
                  <a:pt x="1314721" y="1207004"/>
                </a:lnTo>
                <a:cubicBezTo>
                  <a:pt x="1322793" y="1197856"/>
                  <a:pt x="1340551" y="1172564"/>
                  <a:pt x="1343779" y="1175254"/>
                </a:cubicBezTo>
                <a:cubicBezTo>
                  <a:pt x="1342165" y="1186555"/>
                  <a:pt x="1326560" y="1201084"/>
                  <a:pt x="1321717" y="1208618"/>
                </a:cubicBezTo>
                <a:cubicBezTo>
                  <a:pt x="1317412" y="1213730"/>
                  <a:pt x="1313779" y="1217497"/>
                  <a:pt x="1310349" y="1220524"/>
                </a:cubicBezTo>
                <a:lnTo>
                  <a:pt x="1301222" y="1227233"/>
                </a:lnTo>
                <a:lnTo>
                  <a:pt x="1300730" y="1227991"/>
                </a:lnTo>
                <a:lnTo>
                  <a:pt x="1295024" y="1232380"/>
                </a:lnTo>
                <a:lnTo>
                  <a:pt x="1294811" y="1233910"/>
                </a:lnTo>
                <a:cubicBezTo>
                  <a:pt x="1286739" y="1242520"/>
                  <a:pt x="1278667" y="1251668"/>
                  <a:pt x="1269519" y="1259740"/>
                </a:cubicBezTo>
                <a:cubicBezTo>
                  <a:pt x="1260909" y="1268350"/>
                  <a:pt x="1252299" y="1276959"/>
                  <a:pt x="1242613" y="1284493"/>
                </a:cubicBezTo>
                <a:lnTo>
                  <a:pt x="1241368" y="1285396"/>
                </a:lnTo>
                <a:lnTo>
                  <a:pt x="1232389" y="1296870"/>
                </a:lnTo>
                <a:cubicBezTo>
                  <a:pt x="1225931" y="1302789"/>
                  <a:pt x="1218398" y="1307632"/>
                  <a:pt x="1210864" y="1313013"/>
                </a:cubicBezTo>
                <a:lnTo>
                  <a:pt x="1190746" y="1328102"/>
                </a:lnTo>
                <a:lnTo>
                  <a:pt x="1190674" y="1328189"/>
                </a:lnTo>
                <a:lnTo>
                  <a:pt x="1210864" y="1313552"/>
                </a:lnTo>
                <a:cubicBezTo>
                  <a:pt x="1217859" y="1308170"/>
                  <a:pt x="1225393" y="1302789"/>
                  <a:pt x="1232389" y="1297408"/>
                </a:cubicBezTo>
                <a:cubicBezTo>
                  <a:pt x="1228084" y="1304942"/>
                  <a:pt x="1222164" y="1309785"/>
                  <a:pt x="1214631" y="1315166"/>
                </a:cubicBezTo>
                <a:cubicBezTo>
                  <a:pt x="1208443" y="1320816"/>
                  <a:pt x="1204003" y="1323103"/>
                  <a:pt x="1200169" y="1324583"/>
                </a:cubicBezTo>
                <a:lnTo>
                  <a:pt x="1190165" y="1328808"/>
                </a:lnTo>
                <a:lnTo>
                  <a:pt x="1189877" y="1329157"/>
                </a:lnTo>
                <a:cubicBezTo>
                  <a:pt x="1186110" y="1331848"/>
                  <a:pt x="1182882" y="1334000"/>
                  <a:pt x="1179115" y="1336153"/>
                </a:cubicBezTo>
                <a:lnTo>
                  <a:pt x="1175059" y="1338032"/>
                </a:lnTo>
                <a:lnTo>
                  <a:pt x="1164855" y="1346310"/>
                </a:lnTo>
                <a:cubicBezTo>
                  <a:pt x="1161088" y="1349203"/>
                  <a:pt x="1157859" y="1351490"/>
                  <a:pt x="1154899" y="1353373"/>
                </a:cubicBezTo>
                <a:cubicBezTo>
                  <a:pt x="1149518" y="1357678"/>
                  <a:pt x="1145213" y="1360368"/>
                  <a:pt x="1139832" y="1363059"/>
                </a:cubicBezTo>
                <a:cubicBezTo>
                  <a:pt x="1140908" y="1361445"/>
                  <a:pt x="1138218" y="1362521"/>
                  <a:pt x="1134989" y="1363597"/>
                </a:cubicBezTo>
                <a:lnTo>
                  <a:pt x="1129606" y="1365990"/>
                </a:lnTo>
                <a:lnTo>
                  <a:pt x="1128769" y="1366625"/>
                </a:lnTo>
                <a:lnTo>
                  <a:pt x="1135527" y="1364135"/>
                </a:lnTo>
                <a:cubicBezTo>
                  <a:pt x="1138756" y="1363059"/>
                  <a:pt x="1140908" y="1361983"/>
                  <a:pt x="1140371" y="1363597"/>
                </a:cubicBezTo>
                <a:cubicBezTo>
                  <a:pt x="1136603" y="1368978"/>
                  <a:pt x="1129070" y="1373821"/>
                  <a:pt x="1120998" y="1378126"/>
                </a:cubicBezTo>
                <a:cubicBezTo>
                  <a:pt x="1116693" y="1380279"/>
                  <a:pt x="1112926" y="1382431"/>
                  <a:pt x="1108621" y="1384584"/>
                </a:cubicBezTo>
                <a:cubicBezTo>
                  <a:pt x="1104316" y="1386736"/>
                  <a:pt x="1100011" y="1388351"/>
                  <a:pt x="1096245" y="1390503"/>
                </a:cubicBezTo>
                <a:lnTo>
                  <a:pt x="1087503" y="1391814"/>
                </a:lnTo>
                <a:lnTo>
                  <a:pt x="1086020" y="1392656"/>
                </a:lnTo>
                <a:cubicBezTo>
                  <a:pt x="1072567" y="1399113"/>
                  <a:pt x="1059114" y="1404494"/>
                  <a:pt x="1045123" y="1410413"/>
                </a:cubicBezTo>
                <a:lnTo>
                  <a:pt x="1043038" y="1410887"/>
                </a:lnTo>
                <a:lnTo>
                  <a:pt x="1030594" y="1419023"/>
                </a:lnTo>
                <a:cubicBezTo>
                  <a:pt x="1033823" y="1419562"/>
                  <a:pt x="1035437" y="1420100"/>
                  <a:pt x="1037589" y="1421176"/>
                </a:cubicBezTo>
                <a:cubicBezTo>
                  <a:pt x="1027903" y="1429786"/>
                  <a:pt x="1014988" y="1431400"/>
                  <a:pt x="1011760" y="1432477"/>
                </a:cubicBezTo>
                <a:cubicBezTo>
                  <a:pt x="1012298" y="1430324"/>
                  <a:pt x="1013374" y="1427633"/>
                  <a:pt x="1013912" y="1424943"/>
                </a:cubicBezTo>
                <a:cubicBezTo>
                  <a:pt x="1011222" y="1426019"/>
                  <a:pt x="1008531" y="1427095"/>
                  <a:pt x="1005302" y="1428172"/>
                </a:cubicBezTo>
                <a:cubicBezTo>
                  <a:pt x="1002612" y="1429248"/>
                  <a:pt x="999921" y="1429786"/>
                  <a:pt x="997231" y="1430862"/>
                </a:cubicBezTo>
                <a:cubicBezTo>
                  <a:pt x="991849" y="1432477"/>
                  <a:pt x="985930" y="1434091"/>
                  <a:pt x="980549" y="1436243"/>
                </a:cubicBezTo>
                <a:lnTo>
                  <a:pt x="978320" y="1433568"/>
                </a:lnTo>
                <a:lnTo>
                  <a:pt x="970324" y="1435167"/>
                </a:lnTo>
                <a:cubicBezTo>
                  <a:pt x="967095" y="1435705"/>
                  <a:pt x="963867" y="1436782"/>
                  <a:pt x="960638" y="1437319"/>
                </a:cubicBezTo>
                <a:cubicBezTo>
                  <a:pt x="954180" y="1438934"/>
                  <a:pt x="947185" y="1441086"/>
                  <a:pt x="940728" y="1442163"/>
                </a:cubicBezTo>
                <a:lnTo>
                  <a:pt x="940071" y="1442468"/>
                </a:lnTo>
                <a:lnTo>
                  <a:pt x="959024" y="1437857"/>
                </a:lnTo>
                <a:cubicBezTo>
                  <a:pt x="962252" y="1436781"/>
                  <a:pt x="965481" y="1436243"/>
                  <a:pt x="968710" y="1435705"/>
                </a:cubicBezTo>
                <a:cubicBezTo>
                  <a:pt x="971939" y="1435167"/>
                  <a:pt x="974629" y="1434091"/>
                  <a:pt x="976781" y="1434091"/>
                </a:cubicBezTo>
                <a:cubicBezTo>
                  <a:pt x="977320" y="1435167"/>
                  <a:pt x="978396" y="1436243"/>
                  <a:pt x="980010" y="1436781"/>
                </a:cubicBezTo>
                <a:cubicBezTo>
                  <a:pt x="985930" y="1435167"/>
                  <a:pt x="991311" y="1433552"/>
                  <a:pt x="996692" y="1431400"/>
                </a:cubicBezTo>
                <a:cubicBezTo>
                  <a:pt x="999382" y="1430324"/>
                  <a:pt x="1002073" y="1429786"/>
                  <a:pt x="1004764" y="1428709"/>
                </a:cubicBezTo>
                <a:cubicBezTo>
                  <a:pt x="1007455" y="1427633"/>
                  <a:pt x="1010145" y="1426557"/>
                  <a:pt x="1013374" y="1425481"/>
                </a:cubicBezTo>
                <a:cubicBezTo>
                  <a:pt x="1012836" y="1427633"/>
                  <a:pt x="1011760" y="1430324"/>
                  <a:pt x="1011221" y="1433014"/>
                </a:cubicBezTo>
                <a:cubicBezTo>
                  <a:pt x="1003687" y="1436781"/>
                  <a:pt x="996154" y="1440010"/>
                  <a:pt x="988620" y="1443777"/>
                </a:cubicBezTo>
                <a:lnTo>
                  <a:pt x="987512" y="1443467"/>
                </a:lnTo>
                <a:lnTo>
                  <a:pt x="971939" y="1449696"/>
                </a:lnTo>
                <a:cubicBezTo>
                  <a:pt x="967096" y="1451310"/>
                  <a:pt x="962791" y="1452387"/>
                  <a:pt x="959024" y="1453463"/>
                </a:cubicBezTo>
                <a:cubicBezTo>
                  <a:pt x="950952" y="1455615"/>
                  <a:pt x="945033" y="1456692"/>
                  <a:pt x="939651" y="1458306"/>
                </a:cubicBezTo>
                <a:cubicBezTo>
                  <a:pt x="939921" y="1456961"/>
                  <a:pt x="936558" y="1456961"/>
                  <a:pt x="931647" y="1457633"/>
                </a:cubicBezTo>
                <a:lnTo>
                  <a:pt x="914905" y="1460891"/>
                </a:lnTo>
                <a:lnTo>
                  <a:pt x="914359" y="1462073"/>
                </a:lnTo>
                <a:cubicBezTo>
                  <a:pt x="900368" y="1465302"/>
                  <a:pt x="884763" y="1467992"/>
                  <a:pt x="869696" y="1470683"/>
                </a:cubicBezTo>
                <a:cubicBezTo>
                  <a:pt x="864852" y="1470144"/>
                  <a:pt x="865391" y="1469068"/>
                  <a:pt x="859471" y="1467992"/>
                </a:cubicBezTo>
                <a:cubicBezTo>
                  <a:pt x="856781" y="1467992"/>
                  <a:pt x="854090" y="1467992"/>
                  <a:pt x="850861" y="1467992"/>
                </a:cubicBezTo>
                <a:cubicBezTo>
                  <a:pt x="846556" y="1469607"/>
                  <a:pt x="841175" y="1471221"/>
                  <a:pt x="835794" y="1472835"/>
                </a:cubicBezTo>
                <a:cubicBezTo>
                  <a:pt x="830951" y="1473373"/>
                  <a:pt x="826646" y="1473912"/>
                  <a:pt x="822341" y="1473912"/>
                </a:cubicBezTo>
                <a:cubicBezTo>
                  <a:pt x="818036" y="1473912"/>
                  <a:pt x="813731" y="1474449"/>
                  <a:pt x="808888" y="1474449"/>
                </a:cubicBezTo>
                <a:lnTo>
                  <a:pt x="807426" y="1473823"/>
                </a:lnTo>
                <a:lnTo>
                  <a:pt x="795166" y="1475997"/>
                </a:lnTo>
                <a:cubicBezTo>
                  <a:pt x="790727" y="1476064"/>
                  <a:pt x="786287" y="1475257"/>
                  <a:pt x="780368" y="1473373"/>
                </a:cubicBezTo>
                <a:cubicBezTo>
                  <a:pt x="780368" y="1473373"/>
                  <a:pt x="780906" y="1472835"/>
                  <a:pt x="780906" y="1472835"/>
                </a:cubicBezTo>
                <a:cubicBezTo>
                  <a:pt x="781982" y="1471759"/>
                  <a:pt x="782520" y="1470683"/>
                  <a:pt x="783597" y="1469068"/>
                </a:cubicBezTo>
                <a:cubicBezTo>
                  <a:pt x="779292" y="1468530"/>
                  <a:pt x="774987" y="1467992"/>
                  <a:pt x="771220" y="1467454"/>
                </a:cubicBezTo>
                <a:cubicBezTo>
                  <a:pt x="772834" y="1466378"/>
                  <a:pt x="775525" y="1465302"/>
                  <a:pt x="777139" y="1464225"/>
                </a:cubicBezTo>
                <a:cubicBezTo>
                  <a:pt x="783059" y="1464225"/>
                  <a:pt x="788978" y="1464225"/>
                  <a:pt x="794897" y="1463687"/>
                </a:cubicBezTo>
                <a:cubicBezTo>
                  <a:pt x="800816" y="1463149"/>
                  <a:pt x="806198" y="1463149"/>
                  <a:pt x="812117" y="1463149"/>
                </a:cubicBezTo>
                <a:lnTo>
                  <a:pt x="836870" y="1463687"/>
                </a:lnTo>
                <a:lnTo>
                  <a:pt x="854090" y="1462073"/>
                </a:lnTo>
                <a:cubicBezTo>
                  <a:pt x="865391" y="1459920"/>
                  <a:pt x="876153" y="1457230"/>
                  <a:pt x="886377" y="1455077"/>
                </a:cubicBezTo>
                <a:cubicBezTo>
                  <a:pt x="895526" y="1452387"/>
                  <a:pt x="901983" y="1451310"/>
                  <a:pt x="907902" y="1450234"/>
                </a:cubicBezTo>
                <a:cubicBezTo>
                  <a:pt x="913822" y="1449696"/>
                  <a:pt x="919203" y="1449696"/>
                  <a:pt x="924046" y="1449696"/>
                </a:cubicBezTo>
                <a:lnTo>
                  <a:pt x="925169" y="1449174"/>
                </a:lnTo>
                <a:lnTo>
                  <a:pt x="909517" y="1449696"/>
                </a:lnTo>
                <a:cubicBezTo>
                  <a:pt x="903597" y="1450234"/>
                  <a:pt x="896602" y="1451849"/>
                  <a:pt x="887992" y="1454539"/>
                </a:cubicBezTo>
                <a:cubicBezTo>
                  <a:pt x="877767" y="1456692"/>
                  <a:pt x="867005" y="1459383"/>
                  <a:pt x="855705" y="1461535"/>
                </a:cubicBezTo>
                <a:cubicBezTo>
                  <a:pt x="850323" y="1462073"/>
                  <a:pt x="844942" y="1462611"/>
                  <a:pt x="838485" y="1463149"/>
                </a:cubicBezTo>
                <a:cubicBezTo>
                  <a:pt x="830951" y="1463149"/>
                  <a:pt x="822341" y="1463149"/>
                  <a:pt x="813731" y="1462611"/>
                </a:cubicBezTo>
                <a:cubicBezTo>
                  <a:pt x="808350" y="1462611"/>
                  <a:pt x="802430" y="1463149"/>
                  <a:pt x="796511" y="1463149"/>
                </a:cubicBezTo>
                <a:cubicBezTo>
                  <a:pt x="790592" y="1463688"/>
                  <a:pt x="784673" y="1463688"/>
                  <a:pt x="778753" y="1463688"/>
                </a:cubicBezTo>
                <a:cubicBezTo>
                  <a:pt x="778215" y="1462611"/>
                  <a:pt x="778753" y="1462073"/>
                  <a:pt x="779292" y="1461535"/>
                </a:cubicBezTo>
                <a:cubicBezTo>
                  <a:pt x="780368" y="1459920"/>
                  <a:pt x="781982" y="1458306"/>
                  <a:pt x="783058" y="1456154"/>
                </a:cubicBezTo>
                <a:cubicBezTo>
                  <a:pt x="835794" y="1454001"/>
                  <a:pt x="895526" y="1443777"/>
                  <a:pt x="948799" y="1428709"/>
                </a:cubicBezTo>
                <a:cubicBezTo>
                  <a:pt x="988082" y="1417409"/>
                  <a:pt x="1025212" y="1403956"/>
                  <a:pt x="1061267" y="1386198"/>
                </a:cubicBezTo>
                <a:cubicBezTo>
                  <a:pt x="1069876" y="1381355"/>
                  <a:pt x="1080100" y="1375974"/>
                  <a:pt x="1090863" y="1370592"/>
                </a:cubicBezTo>
                <a:cubicBezTo>
                  <a:pt x="1096244" y="1367902"/>
                  <a:pt x="1102164" y="1365211"/>
                  <a:pt x="1107545" y="1361983"/>
                </a:cubicBezTo>
                <a:cubicBezTo>
                  <a:pt x="1112926" y="1358754"/>
                  <a:pt x="1118845" y="1356063"/>
                  <a:pt x="1124765" y="1352835"/>
                </a:cubicBezTo>
                <a:cubicBezTo>
                  <a:pt x="1136065" y="1346377"/>
                  <a:pt x="1146827" y="1339920"/>
                  <a:pt x="1157052" y="1333462"/>
                </a:cubicBezTo>
                <a:cubicBezTo>
                  <a:pt x="1167276" y="1326467"/>
                  <a:pt x="1175886" y="1320009"/>
                  <a:pt x="1182882" y="1313552"/>
                </a:cubicBezTo>
                <a:cubicBezTo>
                  <a:pt x="1199025" y="1301713"/>
                  <a:pt x="1215169" y="1289874"/>
                  <a:pt x="1231313" y="1275883"/>
                </a:cubicBezTo>
                <a:cubicBezTo>
                  <a:pt x="1235618" y="1272117"/>
                  <a:pt x="1240460" y="1268888"/>
                  <a:pt x="1244765" y="1265121"/>
                </a:cubicBezTo>
                <a:cubicBezTo>
                  <a:pt x="1249070" y="1261354"/>
                  <a:pt x="1253375" y="1257587"/>
                  <a:pt x="1257680" y="1253821"/>
                </a:cubicBezTo>
                <a:cubicBezTo>
                  <a:pt x="1264676" y="1247901"/>
                  <a:pt x="1270595" y="1242520"/>
                  <a:pt x="1277053" y="1236062"/>
                </a:cubicBezTo>
                <a:cubicBezTo>
                  <a:pt x="1279743" y="1231220"/>
                  <a:pt x="1282972" y="1226915"/>
                  <a:pt x="1285125" y="1222610"/>
                </a:cubicBezTo>
                <a:lnTo>
                  <a:pt x="1296719" y="1211981"/>
                </a:lnTo>
                <a:lnTo>
                  <a:pt x="1296812" y="1211313"/>
                </a:lnTo>
                <a:lnTo>
                  <a:pt x="1285663" y="1221533"/>
                </a:lnTo>
                <a:cubicBezTo>
                  <a:pt x="1283511" y="1225838"/>
                  <a:pt x="1280282" y="1230143"/>
                  <a:pt x="1277591" y="1234986"/>
                </a:cubicBezTo>
                <a:cubicBezTo>
                  <a:pt x="1271133" y="1241444"/>
                  <a:pt x="1265214" y="1246825"/>
                  <a:pt x="1258219" y="1252744"/>
                </a:cubicBezTo>
                <a:cubicBezTo>
                  <a:pt x="1253914" y="1256511"/>
                  <a:pt x="1249609" y="1260278"/>
                  <a:pt x="1245304" y="1264045"/>
                </a:cubicBezTo>
                <a:cubicBezTo>
                  <a:pt x="1240999" y="1267812"/>
                  <a:pt x="1236694" y="1271040"/>
                  <a:pt x="1231851" y="1274807"/>
                </a:cubicBezTo>
                <a:cubicBezTo>
                  <a:pt x="1215707" y="1288260"/>
                  <a:pt x="1200102" y="1300637"/>
                  <a:pt x="1183420" y="1312475"/>
                </a:cubicBezTo>
                <a:cubicBezTo>
                  <a:pt x="1176424" y="1318933"/>
                  <a:pt x="1167277" y="1325929"/>
                  <a:pt x="1157590" y="1332386"/>
                </a:cubicBezTo>
                <a:cubicBezTo>
                  <a:pt x="1147366" y="1338844"/>
                  <a:pt x="1136603" y="1345839"/>
                  <a:pt x="1125303" y="1351759"/>
                </a:cubicBezTo>
                <a:cubicBezTo>
                  <a:pt x="1119384" y="1354987"/>
                  <a:pt x="1114002" y="1357678"/>
                  <a:pt x="1108083" y="1360906"/>
                </a:cubicBezTo>
                <a:cubicBezTo>
                  <a:pt x="1102702" y="1364135"/>
                  <a:pt x="1096782" y="1366826"/>
                  <a:pt x="1091401" y="1369516"/>
                </a:cubicBezTo>
                <a:cubicBezTo>
                  <a:pt x="1080639" y="1374897"/>
                  <a:pt x="1070415" y="1380279"/>
                  <a:pt x="1061805" y="1385122"/>
                </a:cubicBezTo>
                <a:cubicBezTo>
                  <a:pt x="1025751" y="1402342"/>
                  <a:pt x="988621" y="1415795"/>
                  <a:pt x="949338" y="1427633"/>
                </a:cubicBezTo>
                <a:cubicBezTo>
                  <a:pt x="896064" y="1442701"/>
                  <a:pt x="836332" y="1452925"/>
                  <a:pt x="783597" y="1455078"/>
                </a:cubicBezTo>
                <a:cubicBezTo>
                  <a:pt x="779292" y="1455078"/>
                  <a:pt x="774449" y="1455078"/>
                  <a:pt x="771220" y="1455078"/>
                </a:cubicBezTo>
                <a:cubicBezTo>
                  <a:pt x="770682" y="1453463"/>
                  <a:pt x="769605" y="1452387"/>
                  <a:pt x="769605" y="1450773"/>
                </a:cubicBezTo>
                <a:cubicBezTo>
                  <a:pt x="767453" y="1449696"/>
                  <a:pt x="762072" y="1450234"/>
                  <a:pt x="756690" y="1450234"/>
                </a:cubicBezTo>
                <a:cubicBezTo>
                  <a:pt x="751848" y="1451849"/>
                  <a:pt x="745390" y="1453463"/>
                  <a:pt x="744852" y="1455078"/>
                </a:cubicBezTo>
                <a:cubicBezTo>
                  <a:pt x="731399" y="1455615"/>
                  <a:pt x="720637" y="1455615"/>
                  <a:pt x="710412" y="1455615"/>
                </a:cubicBezTo>
                <a:cubicBezTo>
                  <a:pt x="700726" y="1455078"/>
                  <a:pt x="692654" y="1454539"/>
                  <a:pt x="685121" y="1454539"/>
                </a:cubicBezTo>
                <a:cubicBezTo>
                  <a:pt x="680816" y="1454001"/>
                  <a:pt x="677049" y="1453463"/>
                  <a:pt x="672744" y="1453463"/>
                </a:cubicBezTo>
                <a:cubicBezTo>
                  <a:pt x="668439" y="1452925"/>
                  <a:pt x="664134" y="1452387"/>
                  <a:pt x="660367" y="1451310"/>
                </a:cubicBezTo>
                <a:lnTo>
                  <a:pt x="667822" y="1443358"/>
                </a:lnTo>
                <a:lnTo>
                  <a:pt x="666286" y="1443777"/>
                </a:lnTo>
                <a:lnTo>
                  <a:pt x="638509" y="1438633"/>
                </a:lnTo>
                <a:lnTo>
                  <a:pt x="637228" y="1438934"/>
                </a:lnTo>
                <a:cubicBezTo>
                  <a:pt x="616241" y="1435705"/>
                  <a:pt x="599021" y="1432477"/>
                  <a:pt x="583954" y="1429248"/>
                </a:cubicBezTo>
                <a:cubicBezTo>
                  <a:pt x="576420" y="1427633"/>
                  <a:pt x="569425" y="1426019"/>
                  <a:pt x="562967" y="1424943"/>
                </a:cubicBezTo>
                <a:cubicBezTo>
                  <a:pt x="556510" y="1423328"/>
                  <a:pt x="550591" y="1422252"/>
                  <a:pt x="544671" y="1421714"/>
                </a:cubicBezTo>
                <a:cubicBezTo>
                  <a:pt x="537676" y="1418485"/>
                  <a:pt x="530142" y="1415257"/>
                  <a:pt x="522608" y="1411490"/>
                </a:cubicBezTo>
                <a:cubicBezTo>
                  <a:pt x="515075" y="1408799"/>
                  <a:pt x="507003" y="1405571"/>
                  <a:pt x="495164" y="1401266"/>
                </a:cubicBezTo>
                <a:cubicBezTo>
                  <a:pt x="485478" y="1397498"/>
                  <a:pt x="475792" y="1393732"/>
                  <a:pt x="466644" y="1389965"/>
                </a:cubicBezTo>
                <a:cubicBezTo>
                  <a:pt x="469334" y="1387274"/>
                  <a:pt x="470410" y="1386736"/>
                  <a:pt x="471487" y="1386198"/>
                </a:cubicBezTo>
                <a:cubicBezTo>
                  <a:pt x="478483" y="1387812"/>
                  <a:pt x="484940" y="1388889"/>
                  <a:pt x="491397" y="1389965"/>
                </a:cubicBezTo>
                <a:cubicBezTo>
                  <a:pt x="494626" y="1392656"/>
                  <a:pt x="497316" y="1394808"/>
                  <a:pt x="500007" y="1397498"/>
                </a:cubicBezTo>
                <a:cubicBezTo>
                  <a:pt x="507541" y="1399113"/>
                  <a:pt x="515613" y="1402342"/>
                  <a:pt x="529604" y="1406108"/>
                </a:cubicBezTo>
                <a:cubicBezTo>
                  <a:pt x="551128" y="1414180"/>
                  <a:pt x="568887" y="1417947"/>
                  <a:pt x="588259" y="1421176"/>
                </a:cubicBezTo>
                <a:cubicBezTo>
                  <a:pt x="593102" y="1422252"/>
                  <a:pt x="597945" y="1422790"/>
                  <a:pt x="602788" y="1423867"/>
                </a:cubicBezTo>
                <a:cubicBezTo>
                  <a:pt x="607631" y="1424404"/>
                  <a:pt x="613013" y="1425481"/>
                  <a:pt x="618394" y="1426557"/>
                </a:cubicBezTo>
                <a:cubicBezTo>
                  <a:pt x="623775" y="1427633"/>
                  <a:pt x="629694" y="1428709"/>
                  <a:pt x="635614" y="1430324"/>
                </a:cubicBezTo>
                <a:lnTo>
                  <a:pt x="654590" y="1434427"/>
                </a:lnTo>
                <a:lnTo>
                  <a:pt x="656062" y="1434091"/>
                </a:lnTo>
                <a:cubicBezTo>
                  <a:pt x="661981" y="1435167"/>
                  <a:pt x="667363" y="1435705"/>
                  <a:pt x="673820" y="1436782"/>
                </a:cubicBezTo>
                <a:cubicBezTo>
                  <a:pt x="674358" y="1436243"/>
                  <a:pt x="674358" y="1436243"/>
                  <a:pt x="674358" y="1435705"/>
                </a:cubicBezTo>
                <a:cubicBezTo>
                  <a:pt x="682968" y="1436243"/>
                  <a:pt x="692116" y="1436243"/>
                  <a:pt x="700188" y="1436782"/>
                </a:cubicBezTo>
                <a:cubicBezTo>
                  <a:pt x="701802" y="1436782"/>
                  <a:pt x="703955" y="1437319"/>
                  <a:pt x="704493" y="1437319"/>
                </a:cubicBezTo>
                <a:cubicBezTo>
                  <a:pt x="718484" y="1437858"/>
                  <a:pt x="731399" y="1437319"/>
                  <a:pt x="744313" y="1437319"/>
                </a:cubicBezTo>
                <a:cubicBezTo>
                  <a:pt x="754538" y="1437858"/>
                  <a:pt x="764224" y="1437858"/>
                  <a:pt x="773372" y="1438396"/>
                </a:cubicBezTo>
                <a:cubicBezTo>
                  <a:pt x="785211" y="1437858"/>
                  <a:pt x="797049" y="1436243"/>
                  <a:pt x="807812" y="1435705"/>
                </a:cubicBezTo>
                <a:cubicBezTo>
                  <a:pt x="809426" y="1435705"/>
                  <a:pt x="811579" y="1435705"/>
                  <a:pt x="812117" y="1435705"/>
                </a:cubicBezTo>
                <a:cubicBezTo>
                  <a:pt x="812655" y="1437319"/>
                  <a:pt x="813731" y="1438396"/>
                  <a:pt x="813731" y="1440010"/>
                </a:cubicBezTo>
                <a:cubicBezTo>
                  <a:pt x="829875" y="1438934"/>
                  <a:pt x="839561" y="1437319"/>
                  <a:pt x="847633" y="1435705"/>
                </a:cubicBezTo>
                <a:cubicBezTo>
                  <a:pt x="855705" y="1434629"/>
                  <a:pt x="861624" y="1433014"/>
                  <a:pt x="870234" y="1430324"/>
                </a:cubicBezTo>
                <a:cubicBezTo>
                  <a:pt x="874539" y="1429786"/>
                  <a:pt x="878844" y="1429248"/>
                  <a:pt x="883148" y="1428172"/>
                </a:cubicBezTo>
                <a:cubicBezTo>
                  <a:pt x="885839" y="1427633"/>
                  <a:pt x="888530" y="1427633"/>
                  <a:pt x="891221" y="1427095"/>
                </a:cubicBezTo>
                <a:cubicBezTo>
                  <a:pt x="897678" y="1425481"/>
                  <a:pt x="903059" y="1424404"/>
                  <a:pt x="908978" y="1422790"/>
                </a:cubicBezTo>
                <a:cubicBezTo>
                  <a:pt x="913822" y="1421714"/>
                  <a:pt x="918664" y="1420638"/>
                  <a:pt x="923508" y="1419562"/>
                </a:cubicBezTo>
                <a:cubicBezTo>
                  <a:pt x="928351" y="1418485"/>
                  <a:pt x="933194" y="1416871"/>
                  <a:pt x="938037" y="1415795"/>
                </a:cubicBezTo>
                <a:lnTo>
                  <a:pt x="964687" y="1411182"/>
                </a:lnTo>
                <a:lnTo>
                  <a:pt x="968172" y="1409876"/>
                </a:lnTo>
                <a:cubicBezTo>
                  <a:pt x="959024" y="1411490"/>
                  <a:pt x="949338" y="1413104"/>
                  <a:pt x="940190" y="1414718"/>
                </a:cubicBezTo>
                <a:cubicBezTo>
                  <a:pt x="935346" y="1415795"/>
                  <a:pt x="930504" y="1417409"/>
                  <a:pt x="925660" y="1418485"/>
                </a:cubicBezTo>
                <a:cubicBezTo>
                  <a:pt x="920817" y="1419562"/>
                  <a:pt x="915974" y="1420638"/>
                  <a:pt x="911131" y="1421714"/>
                </a:cubicBezTo>
                <a:cubicBezTo>
                  <a:pt x="904674" y="1423328"/>
                  <a:pt x="899830" y="1424404"/>
                  <a:pt x="893373" y="1426019"/>
                </a:cubicBezTo>
                <a:cubicBezTo>
                  <a:pt x="890683" y="1426557"/>
                  <a:pt x="887992" y="1426557"/>
                  <a:pt x="885302" y="1427095"/>
                </a:cubicBezTo>
                <a:cubicBezTo>
                  <a:pt x="880997" y="1427633"/>
                  <a:pt x="876692" y="1428172"/>
                  <a:pt x="872387" y="1429248"/>
                </a:cubicBezTo>
                <a:cubicBezTo>
                  <a:pt x="857319" y="1430862"/>
                  <a:pt x="846557" y="1431400"/>
                  <a:pt x="837409" y="1432477"/>
                </a:cubicBezTo>
                <a:cubicBezTo>
                  <a:pt x="828799" y="1433553"/>
                  <a:pt x="821803" y="1434629"/>
                  <a:pt x="813731" y="1434629"/>
                </a:cubicBezTo>
                <a:cubicBezTo>
                  <a:pt x="812655" y="1434629"/>
                  <a:pt x="811041" y="1434629"/>
                  <a:pt x="809426" y="1434629"/>
                </a:cubicBezTo>
                <a:cubicBezTo>
                  <a:pt x="798664" y="1435705"/>
                  <a:pt x="786825" y="1437319"/>
                  <a:pt x="774987" y="1437319"/>
                </a:cubicBezTo>
                <a:cubicBezTo>
                  <a:pt x="765839" y="1436782"/>
                  <a:pt x="756153" y="1436782"/>
                  <a:pt x="745928" y="1436243"/>
                </a:cubicBezTo>
                <a:cubicBezTo>
                  <a:pt x="733013" y="1436243"/>
                  <a:pt x="720098" y="1436782"/>
                  <a:pt x="706107" y="1436243"/>
                </a:cubicBezTo>
                <a:cubicBezTo>
                  <a:pt x="705031" y="1436243"/>
                  <a:pt x="703417" y="1435705"/>
                  <a:pt x="701802" y="1435705"/>
                </a:cubicBezTo>
                <a:cubicBezTo>
                  <a:pt x="695883" y="1433553"/>
                  <a:pt x="691578" y="1431400"/>
                  <a:pt x="685121" y="1428709"/>
                </a:cubicBezTo>
                <a:cubicBezTo>
                  <a:pt x="682430" y="1430862"/>
                  <a:pt x="678663" y="1432477"/>
                  <a:pt x="675972" y="1434629"/>
                </a:cubicBezTo>
                <a:lnTo>
                  <a:pt x="675949" y="1434675"/>
                </a:lnTo>
                <a:lnTo>
                  <a:pt x="683506" y="1429786"/>
                </a:lnTo>
                <a:cubicBezTo>
                  <a:pt x="689964" y="1432476"/>
                  <a:pt x="694807" y="1434628"/>
                  <a:pt x="700188" y="1436781"/>
                </a:cubicBezTo>
                <a:cubicBezTo>
                  <a:pt x="691578" y="1436781"/>
                  <a:pt x="682430" y="1436243"/>
                  <a:pt x="674358" y="1435705"/>
                </a:cubicBezTo>
                <a:lnTo>
                  <a:pt x="674562" y="1435573"/>
                </a:lnTo>
                <a:lnTo>
                  <a:pt x="657676" y="1433014"/>
                </a:lnTo>
                <a:cubicBezTo>
                  <a:pt x="650681" y="1431400"/>
                  <a:pt x="644224" y="1430324"/>
                  <a:pt x="637766" y="1428709"/>
                </a:cubicBezTo>
                <a:cubicBezTo>
                  <a:pt x="631847" y="1427095"/>
                  <a:pt x="625928" y="1426019"/>
                  <a:pt x="620546" y="1424943"/>
                </a:cubicBezTo>
                <a:cubicBezTo>
                  <a:pt x="615165" y="1423867"/>
                  <a:pt x="609784" y="1423328"/>
                  <a:pt x="604940" y="1422252"/>
                </a:cubicBezTo>
                <a:cubicBezTo>
                  <a:pt x="600098" y="1421176"/>
                  <a:pt x="595254" y="1420638"/>
                  <a:pt x="590412" y="1419562"/>
                </a:cubicBezTo>
                <a:cubicBezTo>
                  <a:pt x="571039" y="1416333"/>
                  <a:pt x="553281" y="1412566"/>
                  <a:pt x="531756" y="1404494"/>
                </a:cubicBezTo>
                <a:cubicBezTo>
                  <a:pt x="517765" y="1401266"/>
                  <a:pt x="509693" y="1398037"/>
                  <a:pt x="502160" y="1395884"/>
                </a:cubicBezTo>
                <a:cubicBezTo>
                  <a:pt x="498931" y="1393732"/>
                  <a:pt x="496240" y="1391041"/>
                  <a:pt x="493550" y="1388351"/>
                </a:cubicBezTo>
                <a:cubicBezTo>
                  <a:pt x="487092" y="1387274"/>
                  <a:pt x="480635" y="1386198"/>
                  <a:pt x="473639" y="1384584"/>
                </a:cubicBezTo>
                <a:cubicBezTo>
                  <a:pt x="463415" y="1379741"/>
                  <a:pt x="454267" y="1374897"/>
                  <a:pt x="444043" y="1369516"/>
                </a:cubicBezTo>
                <a:cubicBezTo>
                  <a:pt x="440814" y="1369516"/>
                  <a:pt x="438662" y="1370055"/>
                  <a:pt x="435433" y="1370055"/>
                </a:cubicBezTo>
                <a:cubicBezTo>
                  <a:pt x="424670" y="1364673"/>
                  <a:pt x="414984" y="1359830"/>
                  <a:pt x="404760" y="1354449"/>
                </a:cubicBezTo>
                <a:cubicBezTo>
                  <a:pt x="403146" y="1351220"/>
                  <a:pt x="400993" y="1347991"/>
                  <a:pt x="399379" y="1344763"/>
                </a:cubicBezTo>
                <a:cubicBezTo>
                  <a:pt x="399379" y="1344763"/>
                  <a:pt x="399917" y="1344763"/>
                  <a:pt x="400455" y="1344225"/>
                </a:cubicBezTo>
                <a:cubicBezTo>
                  <a:pt x="406374" y="1347991"/>
                  <a:pt x="412832" y="1351220"/>
                  <a:pt x="419289" y="1354449"/>
                </a:cubicBezTo>
                <a:cubicBezTo>
                  <a:pt x="425747" y="1357678"/>
                  <a:pt x="431666" y="1360906"/>
                  <a:pt x="438123" y="1364673"/>
                </a:cubicBezTo>
                <a:cubicBezTo>
                  <a:pt x="440276" y="1363597"/>
                  <a:pt x="441890" y="1362521"/>
                  <a:pt x="443504" y="1361445"/>
                </a:cubicBezTo>
                <a:cubicBezTo>
                  <a:pt x="433280" y="1356601"/>
                  <a:pt x="426823" y="1351220"/>
                  <a:pt x="421442" y="1346915"/>
                </a:cubicBezTo>
                <a:cubicBezTo>
                  <a:pt x="416061" y="1342610"/>
                  <a:pt x="410679" y="1339920"/>
                  <a:pt x="403146" y="1338844"/>
                </a:cubicBezTo>
                <a:cubicBezTo>
                  <a:pt x="388078" y="1328081"/>
                  <a:pt x="383235" y="1328081"/>
                  <a:pt x="377854" y="1324314"/>
                </a:cubicBezTo>
                <a:cubicBezTo>
                  <a:pt x="370320" y="1319471"/>
                  <a:pt x="363325" y="1315166"/>
                  <a:pt x="356329" y="1310323"/>
                </a:cubicBezTo>
                <a:cubicBezTo>
                  <a:pt x="339109" y="1300637"/>
                  <a:pt x="343952" y="1310861"/>
                  <a:pt x="322428" y="1295794"/>
                </a:cubicBezTo>
                <a:cubicBezTo>
                  <a:pt x="318123" y="1292565"/>
                  <a:pt x="314356" y="1289337"/>
                  <a:pt x="309513" y="1285032"/>
                </a:cubicBezTo>
                <a:cubicBezTo>
                  <a:pt x="310589" y="1285032"/>
                  <a:pt x="311665" y="1284493"/>
                  <a:pt x="312203" y="1283955"/>
                </a:cubicBezTo>
                <a:cubicBezTo>
                  <a:pt x="317046" y="1285569"/>
                  <a:pt x="320813" y="1286646"/>
                  <a:pt x="325118" y="1287722"/>
                </a:cubicBezTo>
                <a:cubicBezTo>
                  <a:pt x="315970" y="1277498"/>
                  <a:pt x="314356" y="1273193"/>
                  <a:pt x="298212" y="1259740"/>
                </a:cubicBezTo>
                <a:cubicBezTo>
                  <a:pt x="292831" y="1255435"/>
                  <a:pt x="287988" y="1251130"/>
                  <a:pt x="283145" y="1247363"/>
                </a:cubicBezTo>
                <a:cubicBezTo>
                  <a:pt x="278302" y="1243058"/>
                  <a:pt x="273458" y="1239291"/>
                  <a:pt x="269153" y="1234986"/>
                </a:cubicBezTo>
                <a:cubicBezTo>
                  <a:pt x="265925" y="1231757"/>
                  <a:pt x="257315" y="1228529"/>
                  <a:pt x="251396" y="1220457"/>
                </a:cubicBezTo>
                <a:cubicBezTo>
                  <a:pt x="242247" y="1210771"/>
                  <a:pt x="234714" y="1201623"/>
                  <a:pt x="225566" y="1191936"/>
                </a:cubicBezTo>
                <a:lnTo>
                  <a:pt x="223794" y="1186398"/>
                </a:lnTo>
                <a:lnTo>
                  <a:pt x="218570" y="1181174"/>
                </a:lnTo>
                <a:cubicBezTo>
                  <a:pt x="212651" y="1175255"/>
                  <a:pt x="206731" y="1168798"/>
                  <a:pt x="200812" y="1161802"/>
                </a:cubicBezTo>
                <a:cubicBezTo>
                  <a:pt x="199736" y="1158035"/>
                  <a:pt x="191664" y="1147811"/>
                  <a:pt x="198660" y="1152116"/>
                </a:cubicBezTo>
                <a:cubicBezTo>
                  <a:pt x="195969" y="1148887"/>
                  <a:pt x="193817" y="1145120"/>
                  <a:pt x="191664" y="1142429"/>
                </a:cubicBezTo>
                <a:lnTo>
                  <a:pt x="190831" y="1141123"/>
                </a:lnTo>
                <a:lnTo>
                  <a:pt x="182516" y="1135434"/>
                </a:lnTo>
                <a:cubicBezTo>
                  <a:pt x="176058" y="1127900"/>
                  <a:pt x="170677" y="1119828"/>
                  <a:pt x="166372" y="1112295"/>
                </a:cubicBezTo>
                <a:cubicBezTo>
                  <a:pt x="162067" y="1104223"/>
                  <a:pt x="158838" y="1096689"/>
                  <a:pt x="157224" y="1090770"/>
                </a:cubicBezTo>
                <a:lnTo>
                  <a:pt x="156148" y="1090770"/>
                </a:lnTo>
                <a:cubicBezTo>
                  <a:pt x="151843" y="1083236"/>
                  <a:pt x="147538" y="1075165"/>
                  <a:pt x="143772" y="1067093"/>
                </a:cubicBezTo>
                <a:cubicBezTo>
                  <a:pt x="140005" y="1059021"/>
                  <a:pt x="135700" y="1051487"/>
                  <a:pt x="131933" y="1043415"/>
                </a:cubicBezTo>
                <a:cubicBezTo>
                  <a:pt x="127628" y="1034267"/>
                  <a:pt x="123323" y="1025119"/>
                  <a:pt x="119556" y="1015971"/>
                </a:cubicBezTo>
                <a:cubicBezTo>
                  <a:pt x="115789" y="1006823"/>
                  <a:pt x="112022" y="997137"/>
                  <a:pt x="108256" y="987989"/>
                </a:cubicBezTo>
                <a:cubicBezTo>
                  <a:pt x="112561" y="993908"/>
                  <a:pt x="116327" y="999828"/>
                  <a:pt x="119556" y="1006823"/>
                </a:cubicBezTo>
                <a:cubicBezTo>
                  <a:pt x="122785" y="1013819"/>
                  <a:pt x="126013" y="1021353"/>
                  <a:pt x="130857" y="1030500"/>
                </a:cubicBezTo>
                <a:cubicBezTo>
                  <a:pt x="133009" y="1033729"/>
                  <a:pt x="133547" y="1039110"/>
                  <a:pt x="134623" y="1043415"/>
                </a:cubicBezTo>
                <a:lnTo>
                  <a:pt x="136180" y="1045698"/>
                </a:lnTo>
                <a:lnTo>
                  <a:pt x="134264" y="1035736"/>
                </a:lnTo>
                <a:lnTo>
                  <a:pt x="129266" y="1026667"/>
                </a:lnTo>
                <a:lnTo>
                  <a:pt x="121132" y="1008374"/>
                </a:lnTo>
                <a:lnTo>
                  <a:pt x="111484" y="992294"/>
                </a:lnTo>
                <a:cubicBezTo>
                  <a:pt x="107717" y="981531"/>
                  <a:pt x="103412" y="970769"/>
                  <a:pt x="99645" y="960006"/>
                </a:cubicBezTo>
                <a:lnTo>
                  <a:pt x="89504" y="926911"/>
                </a:lnTo>
                <a:lnTo>
                  <a:pt x="86172" y="917260"/>
                </a:lnTo>
                <a:cubicBezTo>
                  <a:pt x="80529" y="898289"/>
                  <a:pt x="75680" y="878976"/>
                  <a:pt x="71666" y="859359"/>
                </a:cubicBezTo>
                <a:lnTo>
                  <a:pt x="65251" y="817326"/>
                </a:lnTo>
                <a:lnTo>
                  <a:pt x="65206" y="818481"/>
                </a:lnTo>
                <a:cubicBezTo>
                  <a:pt x="65206" y="821172"/>
                  <a:pt x="65206" y="823324"/>
                  <a:pt x="65744" y="827091"/>
                </a:cubicBezTo>
                <a:cubicBezTo>
                  <a:pt x="66820" y="833548"/>
                  <a:pt x="67896" y="840006"/>
                  <a:pt x="68434" y="847002"/>
                </a:cubicBezTo>
                <a:cubicBezTo>
                  <a:pt x="69510" y="853997"/>
                  <a:pt x="70587" y="860993"/>
                  <a:pt x="71663" y="867450"/>
                </a:cubicBezTo>
                <a:cubicBezTo>
                  <a:pt x="68973" y="862607"/>
                  <a:pt x="67896" y="856149"/>
                  <a:pt x="66282" y="849692"/>
                </a:cubicBezTo>
                <a:cubicBezTo>
                  <a:pt x="65206" y="842697"/>
                  <a:pt x="64129" y="835163"/>
                  <a:pt x="62515" y="827091"/>
                </a:cubicBezTo>
                <a:cubicBezTo>
                  <a:pt x="59824" y="827091"/>
                  <a:pt x="59286" y="827091"/>
                  <a:pt x="58210" y="827091"/>
                </a:cubicBezTo>
                <a:cubicBezTo>
                  <a:pt x="57672" y="821172"/>
                  <a:pt x="57134" y="815791"/>
                  <a:pt x="55519" y="806642"/>
                </a:cubicBezTo>
                <a:cubicBezTo>
                  <a:pt x="54443" y="802337"/>
                  <a:pt x="52829" y="798032"/>
                  <a:pt x="51753" y="793727"/>
                </a:cubicBezTo>
                <a:cubicBezTo>
                  <a:pt x="50677" y="789422"/>
                  <a:pt x="49600" y="785117"/>
                  <a:pt x="48524" y="781351"/>
                </a:cubicBezTo>
                <a:cubicBezTo>
                  <a:pt x="45295" y="777584"/>
                  <a:pt x="42604" y="774893"/>
                  <a:pt x="39376" y="771665"/>
                </a:cubicBezTo>
                <a:cubicBezTo>
                  <a:pt x="38300" y="771665"/>
                  <a:pt x="37762" y="771665"/>
                  <a:pt x="36685" y="771665"/>
                </a:cubicBezTo>
                <a:cubicBezTo>
                  <a:pt x="35609" y="768436"/>
                  <a:pt x="34533" y="763593"/>
                  <a:pt x="33995" y="758211"/>
                </a:cubicBezTo>
                <a:cubicBezTo>
                  <a:pt x="33457" y="752830"/>
                  <a:pt x="32918" y="746911"/>
                  <a:pt x="32918" y="740992"/>
                </a:cubicBezTo>
                <a:cubicBezTo>
                  <a:pt x="32918" y="729691"/>
                  <a:pt x="33457" y="719467"/>
                  <a:pt x="35071" y="716776"/>
                </a:cubicBezTo>
                <a:cubicBezTo>
                  <a:pt x="35609" y="713548"/>
                  <a:pt x="35609" y="710857"/>
                  <a:pt x="36147" y="708167"/>
                </a:cubicBezTo>
                <a:lnTo>
                  <a:pt x="37980" y="702261"/>
                </a:lnTo>
                <a:lnTo>
                  <a:pt x="37089" y="688794"/>
                </a:lnTo>
                <a:cubicBezTo>
                  <a:pt x="37223" y="682068"/>
                  <a:pt x="37761" y="675072"/>
                  <a:pt x="38300" y="668883"/>
                </a:cubicBezTo>
                <a:lnTo>
                  <a:pt x="40452" y="664848"/>
                </a:lnTo>
                <a:lnTo>
                  <a:pt x="40452" y="662426"/>
                </a:lnTo>
                <a:cubicBezTo>
                  <a:pt x="39376" y="665655"/>
                  <a:pt x="37762" y="667807"/>
                  <a:pt x="36147" y="670498"/>
                </a:cubicBezTo>
                <a:cubicBezTo>
                  <a:pt x="35071" y="668346"/>
                  <a:pt x="33457" y="667269"/>
                  <a:pt x="32380" y="665117"/>
                </a:cubicBezTo>
                <a:cubicBezTo>
                  <a:pt x="30228" y="661888"/>
                  <a:pt x="30766" y="632830"/>
                  <a:pt x="25385" y="655431"/>
                </a:cubicBezTo>
                <a:lnTo>
                  <a:pt x="24107" y="647763"/>
                </a:lnTo>
                <a:lnTo>
                  <a:pt x="23771" y="648435"/>
                </a:lnTo>
                <a:cubicBezTo>
                  <a:pt x="23232" y="655431"/>
                  <a:pt x="22156" y="662964"/>
                  <a:pt x="21618" y="669960"/>
                </a:cubicBezTo>
                <a:cubicBezTo>
                  <a:pt x="21080" y="676956"/>
                  <a:pt x="20003" y="684489"/>
                  <a:pt x="20003" y="691485"/>
                </a:cubicBezTo>
                <a:cubicBezTo>
                  <a:pt x="19466" y="696866"/>
                  <a:pt x="18927" y="702785"/>
                  <a:pt x="18389" y="708167"/>
                </a:cubicBezTo>
                <a:lnTo>
                  <a:pt x="18389" y="742606"/>
                </a:lnTo>
                <a:cubicBezTo>
                  <a:pt x="18389" y="748525"/>
                  <a:pt x="18389" y="754444"/>
                  <a:pt x="18927" y="760364"/>
                </a:cubicBezTo>
                <a:cubicBezTo>
                  <a:pt x="19466" y="766283"/>
                  <a:pt x="20003" y="772203"/>
                  <a:pt x="20003" y="778122"/>
                </a:cubicBezTo>
                <a:cubicBezTo>
                  <a:pt x="17851" y="778660"/>
                  <a:pt x="18389" y="798570"/>
                  <a:pt x="15161" y="794804"/>
                </a:cubicBezTo>
                <a:cubicBezTo>
                  <a:pt x="14622" y="794804"/>
                  <a:pt x="14622" y="794804"/>
                  <a:pt x="14084" y="794804"/>
                </a:cubicBezTo>
                <a:cubicBezTo>
                  <a:pt x="10856" y="782965"/>
                  <a:pt x="10856" y="772740"/>
                  <a:pt x="10856" y="762516"/>
                </a:cubicBezTo>
                <a:cubicBezTo>
                  <a:pt x="10856" y="752292"/>
                  <a:pt x="12470" y="742068"/>
                  <a:pt x="10856" y="729153"/>
                </a:cubicBezTo>
                <a:cubicBezTo>
                  <a:pt x="11394" y="720005"/>
                  <a:pt x="12470" y="711933"/>
                  <a:pt x="13546" y="703323"/>
                </a:cubicBezTo>
                <a:lnTo>
                  <a:pt x="18387" y="708164"/>
                </a:lnTo>
                <a:lnTo>
                  <a:pt x="14084" y="702785"/>
                </a:lnTo>
                <a:cubicBezTo>
                  <a:pt x="13008" y="697404"/>
                  <a:pt x="13008" y="691485"/>
                  <a:pt x="13008" y="683413"/>
                </a:cubicBezTo>
                <a:cubicBezTo>
                  <a:pt x="13008" y="675341"/>
                  <a:pt x="13546" y="665655"/>
                  <a:pt x="14084" y="653816"/>
                </a:cubicBezTo>
                <a:cubicBezTo>
                  <a:pt x="14084" y="651126"/>
                  <a:pt x="14622" y="648435"/>
                  <a:pt x="14622" y="645745"/>
                </a:cubicBezTo>
                <a:cubicBezTo>
                  <a:pt x="15161" y="641440"/>
                  <a:pt x="15698" y="636596"/>
                  <a:pt x="16237" y="632291"/>
                </a:cubicBezTo>
                <a:cubicBezTo>
                  <a:pt x="18389" y="624758"/>
                  <a:pt x="20542" y="615610"/>
                  <a:pt x="22694" y="608076"/>
                </a:cubicBezTo>
                <a:lnTo>
                  <a:pt x="25912" y="591990"/>
                </a:lnTo>
                <a:lnTo>
                  <a:pt x="24847" y="588165"/>
                </a:lnTo>
                <a:cubicBezTo>
                  <a:pt x="23771" y="595161"/>
                  <a:pt x="22156" y="601619"/>
                  <a:pt x="21080" y="609690"/>
                </a:cubicBezTo>
                <a:cubicBezTo>
                  <a:pt x="18927" y="617224"/>
                  <a:pt x="16775" y="626372"/>
                  <a:pt x="14622" y="633906"/>
                </a:cubicBezTo>
                <a:cubicBezTo>
                  <a:pt x="14084" y="638211"/>
                  <a:pt x="13546" y="643054"/>
                  <a:pt x="13008" y="647359"/>
                </a:cubicBezTo>
                <a:cubicBezTo>
                  <a:pt x="13008" y="650050"/>
                  <a:pt x="12470" y="652740"/>
                  <a:pt x="12470" y="655431"/>
                </a:cubicBezTo>
                <a:cubicBezTo>
                  <a:pt x="12470" y="667269"/>
                  <a:pt x="11932" y="676956"/>
                  <a:pt x="11394" y="685027"/>
                </a:cubicBezTo>
                <a:cubicBezTo>
                  <a:pt x="11394" y="693099"/>
                  <a:pt x="11932" y="699018"/>
                  <a:pt x="12470" y="704399"/>
                </a:cubicBezTo>
                <a:cubicBezTo>
                  <a:pt x="11394" y="713548"/>
                  <a:pt x="10317" y="721619"/>
                  <a:pt x="9779" y="730229"/>
                </a:cubicBezTo>
                <a:cubicBezTo>
                  <a:pt x="11394" y="743144"/>
                  <a:pt x="9779" y="753369"/>
                  <a:pt x="9779" y="763593"/>
                </a:cubicBezTo>
                <a:cubicBezTo>
                  <a:pt x="9779" y="773817"/>
                  <a:pt x="9779" y="784041"/>
                  <a:pt x="13008" y="795880"/>
                </a:cubicBezTo>
                <a:cubicBezTo>
                  <a:pt x="13008" y="795880"/>
                  <a:pt x="13546" y="795880"/>
                  <a:pt x="14084" y="795880"/>
                </a:cubicBezTo>
                <a:cubicBezTo>
                  <a:pt x="16237" y="806104"/>
                  <a:pt x="18389" y="815791"/>
                  <a:pt x="21080" y="826553"/>
                </a:cubicBezTo>
                <a:cubicBezTo>
                  <a:pt x="21618" y="833548"/>
                  <a:pt x="23232" y="840006"/>
                  <a:pt x="24847" y="851844"/>
                </a:cubicBezTo>
                <a:cubicBezTo>
                  <a:pt x="27537" y="860993"/>
                  <a:pt x="30228" y="869603"/>
                  <a:pt x="32918" y="877674"/>
                </a:cubicBezTo>
                <a:cubicBezTo>
                  <a:pt x="34129" y="893010"/>
                  <a:pt x="42302" y="917428"/>
                  <a:pt x="45631" y="933218"/>
                </a:cubicBezTo>
                <a:lnTo>
                  <a:pt x="46741" y="943863"/>
                </a:lnTo>
                <a:lnTo>
                  <a:pt x="49062" y="943863"/>
                </a:lnTo>
                <a:cubicBezTo>
                  <a:pt x="54982" y="958931"/>
                  <a:pt x="58749" y="967002"/>
                  <a:pt x="60901" y="972383"/>
                </a:cubicBezTo>
                <a:cubicBezTo>
                  <a:pt x="63591" y="977765"/>
                  <a:pt x="64668" y="981532"/>
                  <a:pt x="65206" y="986913"/>
                </a:cubicBezTo>
                <a:cubicBezTo>
                  <a:pt x="63054" y="986374"/>
                  <a:pt x="60363" y="980993"/>
                  <a:pt x="57134" y="974536"/>
                </a:cubicBezTo>
                <a:cubicBezTo>
                  <a:pt x="53905" y="968078"/>
                  <a:pt x="51215" y="960545"/>
                  <a:pt x="48524" y="955163"/>
                </a:cubicBezTo>
                <a:cubicBezTo>
                  <a:pt x="45834" y="948168"/>
                  <a:pt x="50677" y="967541"/>
                  <a:pt x="47986" y="960545"/>
                </a:cubicBezTo>
                <a:lnTo>
                  <a:pt x="43304" y="946032"/>
                </a:lnTo>
                <a:lnTo>
                  <a:pt x="39914" y="946554"/>
                </a:lnTo>
                <a:cubicBezTo>
                  <a:pt x="38300" y="942249"/>
                  <a:pt x="37223" y="937944"/>
                  <a:pt x="36147" y="934177"/>
                </a:cubicBezTo>
                <a:cubicBezTo>
                  <a:pt x="30228" y="928257"/>
                  <a:pt x="25923" y="915881"/>
                  <a:pt x="23232" y="904580"/>
                </a:cubicBezTo>
                <a:cubicBezTo>
                  <a:pt x="20542" y="893280"/>
                  <a:pt x="18389" y="882518"/>
                  <a:pt x="15161" y="878213"/>
                </a:cubicBezTo>
                <a:cubicBezTo>
                  <a:pt x="12470" y="868526"/>
                  <a:pt x="12470" y="858302"/>
                  <a:pt x="14622" y="856149"/>
                </a:cubicBezTo>
                <a:cubicBezTo>
                  <a:pt x="13546" y="847539"/>
                  <a:pt x="11932" y="838930"/>
                  <a:pt x="10856" y="830320"/>
                </a:cubicBezTo>
                <a:cubicBezTo>
                  <a:pt x="9779" y="821710"/>
                  <a:pt x="9241" y="813100"/>
                  <a:pt x="8165" y="804490"/>
                </a:cubicBezTo>
                <a:cubicBezTo>
                  <a:pt x="6012" y="798032"/>
                  <a:pt x="3860" y="792651"/>
                  <a:pt x="2246" y="785656"/>
                </a:cubicBezTo>
                <a:cubicBezTo>
                  <a:pt x="-983" y="749064"/>
                  <a:pt x="-1521" y="706552"/>
                  <a:pt x="6012" y="685565"/>
                </a:cubicBezTo>
                <a:cubicBezTo>
                  <a:pt x="6551" y="676417"/>
                  <a:pt x="7089" y="665117"/>
                  <a:pt x="9779" y="659736"/>
                </a:cubicBezTo>
                <a:cubicBezTo>
                  <a:pt x="8703" y="654892"/>
                  <a:pt x="7627" y="650587"/>
                  <a:pt x="6551" y="645745"/>
                </a:cubicBezTo>
                <a:cubicBezTo>
                  <a:pt x="7627" y="636596"/>
                  <a:pt x="6551" y="615610"/>
                  <a:pt x="13008" y="607000"/>
                </a:cubicBezTo>
                <a:cubicBezTo>
                  <a:pt x="13546" y="603233"/>
                  <a:pt x="14084" y="600542"/>
                  <a:pt x="14622" y="597852"/>
                </a:cubicBezTo>
                <a:cubicBezTo>
                  <a:pt x="15698" y="584399"/>
                  <a:pt x="16775" y="575251"/>
                  <a:pt x="18927" y="566641"/>
                </a:cubicBezTo>
                <a:cubicBezTo>
                  <a:pt x="22694" y="559107"/>
                  <a:pt x="27537" y="546730"/>
                  <a:pt x="30228" y="544040"/>
                </a:cubicBezTo>
                <a:cubicBezTo>
                  <a:pt x="32918" y="549959"/>
                  <a:pt x="26461" y="565027"/>
                  <a:pt x="27537" y="574713"/>
                </a:cubicBezTo>
                <a:lnTo>
                  <a:pt x="30227" y="569455"/>
                </a:lnTo>
                <a:lnTo>
                  <a:pt x="31842" y="556887"/>
                </a:lnTo>
                <a:cubicBezTo>
                  <a:pt x="32918" y="551169"/>
                  <a:pt x="33726" y="545923"/>
                  <a:pt x="32380" y="542963"/>
                </a:cubicBezTo>
                <a:cubicBezTo>
                  <a:pt x="33995" y="536506"/>
                  <a:pt x="35609" y="531662"/>
                  <a:pt x="37223" y="525205"/>
                </a:cubicBezTo>
                <a:cubicBezTo>
                  <a:pt x="39914" y="516595"/>
                  <a:pt x="42067" y="507447"/>
                  <a:pt x="44757" y="498299"/>
                </a:cubicBezTo>
                <a:cubicBezTo>
                  <a:pt x="47448" y="489151"/>
                  <a:pt x="50677" y="480003"/>
                  <a:pt x="53905" y="470855"/>
                </a:cubicBezTo>
                <a:lnTo>
                  <a:pt x="54591" y="470084"/>
                </a:lnTo>
                <a:lnTo>
                  <a:pt x="58749" y="448254"/>
                </a:lnTo>
                <a:cubicBezTo>
                  <a:pt x="60901" y="443949"/>
                  <a:pt x="63054" y="438030"/>
                  <a:pt x="64668" y="432648"/>
                </a:cubicBezTo>
                <a:cubicBezTo>
                  <a:pt x="66820" y="427267"/>
                  <a:pt x="69511" y="422962"/>
                  <a:pt x="71664" y="419733"/>
                </a:cubicBezTo>
                <a:cubicBezTo>
                  <a:pt x="76506" y="410586"/>
                  <a:pt x="80273" y="401437"/>
                  <a:pt x="85655" y="392827"/>
                </a:cubicBezTo>
                <a:cubicBezTo>
                  <a:pt x="89421" y="384218"/>
                  <a:pt x="93188" y="377222"/>
                  <a:pt x="96955" y="368612"/>
                </a:cubicBezTo>
                <a:cubicBezTo>
                  <a:pt x="97493" y="361079"/>
                  <a:pt x="108256" y="347087"/>
                  <a:pt x="113099" y="337401"/>
                </a:cubicBezTo>
                <a:cubicBezTo>
                  <a:pt x="115789" y="334173"/>
                  <a:pt x="119018" y="330944"/>
                  <a:pt x="124937" y="323948"/>
                </a:cubicBezTo>
                <a:cubicBezTo>
                  <a:pt x="128704" y="315877"/>
                  <a:pt x="131933" y="309957"/>
                  <a:pt x="134623" y="305114"/>
                </a:cubicBezTo>
                <a:cubicBezTo>
                  <a:pt x="137314" y="300271"/>
                  <a:pt x="140005" y="297042"/>
                  <a:pt x="142695" y="293275"/>
                </a:cubicBezTo>
                <a:cubicBezTo>
                  <a:pt x="145924" y="290047"/>
                  <a:pt x="150767" y="284666"/>
                  <a:pt x="151305" y="288970"/>
                </a:cubicBezTo>
                <a:cubicBezTo>
                  <a:pt x="151843" y="288432"/>
                  <a:pt x="152919" y="286818"/>
                  <a:pt x="153458" y="285742"/>
                </a:cubicBezTo>
                <a:cubicBezTo>
                  <a:pt x="156148" y="279822"/>
                  <a:pt x="158839" y="274441"/>
                  <a:pt x="162068" y="268522"/>
                </a:cubicBezTo>
                <a:cubicBezTo>
                  <a:pt x="167449" y="262602"/>
                  <a:pt x="173906" y="252378"/>
                  <a:pt x="178749" y="249150"/>
                </a:cubicBezTo>
                <a:cubicBezTo>
                  <a:pt x="175117" y="256010"/>
                  <a:pt x="179052" y="254699"/>
                  <a:pt x="179203" y="257247"/>
                </a:cubicBezTo>
                <a:lnTo>
                  <a:pt x="177987" y="260650"/>
                </a:lnTo>
                <a:lnTo>
                  <a:pt x="195431" y="242692"/>
                </a:lnTo>
                <a:cubicBezTo>
                  <a:pt x="197045" y="239463"/>
                  <a:pt x="200274" y="235697"/>
                  <a:pt x="204041" y="231392"/>
                </a:cubicBezTo>
                <a:cubicBezTo>
                  <a:pt x="207808" y="227625"/>
                  <a:pt x="212113" y="223858"/>
                  <a:pt x="215341" y="220629"/>
                </a:cubicBezTo>
                <a:lnTo>
                  <a:pt x="216315" y="221711"/>
                </a:lnTo>
                <a:lnTo>
                  <a:pt x="215880" y="221167"/>
                </a:lnTo>
                <a:cubicBezTo>
                  <a:pt x="220723" y="216324"/>
                  <a:pt x="225028" y="211481"/>
                  <a:pt x="229871" y="207176"/>
                </a:cubicBezTo>
                <a:cubicBezTo>
                  <a:pt x="234176" y="202871"/>
                  <a:pt x="239019" y="198566"/>
                  <a:pt x="243862" y="194261"/>
                </a:cubicBezTo>
                <a:cubicBezTo>
                  <a:pt x="249781" y="188342"/>
                  <a:pt x="253548" y="183499"/>
                  <a:pt x="258929" y="178118"/>
                </a:cubicBezTo>
                <a:cubicBezTo>
                  <a:pt x="265925" y="172736"/>
                  <a:pt x="273458" y="167355"/>
                  <a:pt x="279916" y="162512"/>
                </a:cubicBezTo>
                <a:cubicBezTo>
                  <a:pt x="287450" y="156593"/>
                  <a:pt x="294983" y="151212"/>
                  <a:pt x="302517" y="145830"/>
                </a:cubicBezTo>
                <a:lnTo>
                  <a:pt x="316030" y="136403"/>
                </a:lnTo>
                <a:lnTo>
                  <a:pt x="325118" y="128072"/>
                </a:lnTo>
                <a:cubicBezTo>
                  <a:pt x="330499" y="124843"/>
                  <a:pt x="335880" y="121615"/>
                  <a:pt x="341262" y="118386"/>
                </a:cubicBezTo>
                <a:cubicBezTo>
                  <a:pt x="346643" y="115157"/>
                  <a:pt x="352562" y="112467"/>
                  <a:pt x="358481" y="109238"/>
                </a:cubicBezTo>
                <a:lnTo>
                  <a:pt x="360761" y="108066"/>
                </a:lnTo>
                <a:lnTo>
                  <a:pt x="366621" y="102310"/>
                </a:lnTo>
                <a:cubicBezTo>
                  <a:pt x="369917" y="99821"/>
                  <a:pt x="373549" y="97400"/>
                  <a:pt x="376240" y="95247"/>
                </a:cubicBezTo>
                <a:cubicBezTo>
                  <a:pt x="380545" y="92018"/>
                  <a:pt x="383773" y="90673"/>
                  <a:pt x="386800" y="89866"/>
                </a:cubicBezTo>
                <a:lnTo>
                  <a:pt x="394271" y="88146"/>
                </a:lnTo>
                <a:lnTo>
                  <a:pt x="395611" y="87175"/>
                </a:lnTo>
                <a:cubicBezTo>
                  <a:pt x="441890" y="61884"/>
                  <a:pt x="491397" y="41973"/>
                  <a:pt x="541980" y="27982"/>
                </a:cubicBezTo>
                <a:lnTo>
                  <a:pt x="547410" y="26801"/>
                </a:lnTo>
                <a:lnTo>
                  <a:pt x="562429" y="21524"/>
                </a:lnTo>
                <a:cubicBezTo>
                  <a:pt x="565927" y="20448"/>
                  <a:pt x="569559" y="19775"/>
                  <a:pt x="572788" y="19439"/>
                </a:cubicBezTo>
                <a:lnTo>
                  <a:pt x="578189" y="19393"/>
                </a:lnTo>
                <a:lnTo>
                  <a:pt x="580187" y="18834"/>
                </a:lnTo>
                <a:cubicBezTo>
                  <a:pt x="620008" y="9686"/>
                  <a:pt x="660905" y="4304"/>
                  <a:pt x="702878" y="2690"/>
                </a:cubicBezTo>
                <a:cubicBezTo>
                  <a:pt x="713372" y="2959"/>
                  <a:pt x="725345" y="2690"/>
                  <a:pt x="737722" y="2556"/>
                </a:cubicBezTo>
                <a:cubicBezTo>
                  <a:pt x="750099" y="2421"/>
                  <a:pt x="762879" y="2421"/>
                  <a:pt x="774987" y="3228"/>
                </a:cubicBezTo>
                <a:lnTo>
                  <a:pt x="775680" y="3749"/>
                </a:lnTo>
                <a:lnTo>
                  <a:pt x="793821" y="1614"/>
                </a:lnTo>
                <a:cubicBezTo>
                  <a:pt x="799740" y="2690"/>
                  <a:pt x="805121" y="3228"/>
                  <a:pt x="810503" y="4304"/>
                </a:cubicBezTo>
                <a:cubicBezTo>
                  <a:pt x="815884" y="5381"/>
                  <a:pt x="821265" y="5919"/>
                  <a:pt x="827185" y="7533"/>
                </a:cubicBezTo>
                <a:lnTo>
                  <a:pt x="835791" y="9490"/>
                </a:lnTo>
                <a:lnTo>
                  <a:pt x="826646" y="6995"/>
                </a:lnTo>
                <a:cubicBezTo>
                  <a:pt x="821265" y="5919"/>
                  <a:pt x="815345" y="4843"/>
                  <a:pt x="809964" y="3767"/>
                </a:cubicBezTo>
                <a:cubicBezTo>
                  <a:pt x="804583" y="2690"/>
                  <a:pt x="799202" y="2153"/>
                  <a:pt x="793283" y="1076"/>
                </a:cubicBezTo>
                <a:cubicBezTo>
                  <a:pt x="793283" y="1076"/>
                  <a:pt x="793283" y="538"/>
                  <a:pt x="793283" y="0"/>
                </a:cubicBezTo>
                <a:close/>
              </a:path>
            </a:pathLst>
          </a:custGeom>
          <a:solidFill>
            <a:schemeClr val="bg1">
              <a:lumMod val="95000"/>
            </a:schemeClr>
          </a:solidFill>
          <a:ln w="12700" cap="flat">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solidFill>
                <a:latin typeface="+mn-lt"/>
                <a:cs typeface="Times New Roman" panose="02020603050405020304" pitchFamily="18" charset="0"/>
              </a:defRPr>
            </a:lvl1pPr>
          </a:lstStyle>
          <a:p>
            <a:pPr marL="266700" lvl="0" indent="-266700" algn="ctr"/>
            <a:r>
              <a:rPr lang="en-US" noProof="0"/>
              <a:t>Profile Photo</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tx1">
                    <a:lumMod val="95000"/>
                    <a:lumOff val="5000"/>
                  </a:schemeClr>
                </a:solidFill>
              </a:defRPr>
            </a:lvl1pPr>
          </a:lstStyle>
          <a:p>
            <a:pPr lvl="0"/>
            <a:r>
              <a:rPr lang="en-US" noProof="0"/>
              <a:t>Title</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6" name="Footer Placeholder 5">
            <a:extLst>
              <a:ext uri="{FF2B5EF4-FFF2-40B4-BE49-F238E27FC236}">
                <a16:creationId xmlns:a16="http://schemas.microsoft.com/office/drawing/2014/main" id="{C849904D-8239-4368-AB17-342FCD53F7FF}"/>
              </a:ext>
            </a:extLst>
          </p:cNvPr>
          <p:cNvSpPr>
            <a:spLocks noGrp="1"/>
          </p:cNvSpPr>
          <p:nvPr>
            <p:ph type="ftr" sz="quarter" idx="42"/>
          </p:nvPr>
        </p:nvSpPr>
        <p:spPr>
          <a:xfrm>
            <a:off x="432000" y="6365893"/>
            <a:ext cx="4114800" cy="226714"/>
          </a:xfrm>
          <a:prstGeom prst="rect">
            <a:avLst/>
          </a:prstGeom>
        </p:spPr>
        <p:txBody>
          <a:bodyPr/>
          <a:lstStyle/>
          <a:p>
            <a:endParaRPr lang="en-US" noProof="0"/>
          </a:p>
        </p:txBody>
      </p:sp>
      <p:sp>
        <p:nvSpPr>
          <p:cNvPr id="7" name="Slide Number Placeholder 6">
            <a:extLst>
              <a:ext uri="{FF2B5EF4-FFF2-40B4-BE49-F238E27FC236}">
                <a16:creationId xmlns:a16="http://schemas.microsoft.com/office/drawing/2014/main" id="{54594A8E-DB23-4920-91B5-DDAFE7742FEF}"/>
              </a:ext>
            </a:extLst>
          </p:cNvPr>
          <p:cNvSpPr>
            <a:spLocks noGrp="1"/>
          </p:cNvSpPr>
          <p:nvPr>
            <p:ph type="sldNum" sz="quarter" idx="43"/>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00332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189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am 3 Members">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62BA57E2-B9C1-423C-AF9E-43DC6BA4E00E}"/>
              </a:ext>
            </a:extLst>
          </p:cNvPr>
          <p:cNvSpPr/>
          <p:nvPr userDrawn="1"/>
        </p:nvSpPr>
        <p:spPr>
          <a:xfrm rot="10800000" flipH="1">
            <a:off x="6096000" y="-1"/>
            <a:ext cx="6096000" cy="6857999"/>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5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95000"/>
                    <a:lumOff val="5000"/>
                  </a:schemeClr>
                </a:solidFill>
              </a:defRPr>
            </a:lvl1pPr>
          </a:lstStyle>
          <a:p>
            <a:pPr lvl="0"/>
            <a:r>
              <a:rPr lang="en-US" noProof="0"/>
              <a:t>Short Bio</a:t>
            </a:r>
          </a:p>
        </p:txBody>
      </p:sp>
      <p:sp>
        <p:nvSpPr>
          <p:cNvPr id="4" name="Title 3">
            <a:extLst>
              <a:ext uri="{FF2B5EF4-FFF2-40B4-BE49-F238E27FC236}">
                <a16:creationId xmlns:a16="http://schemas.microsoft.com/office/drawing/2014/main" id="{2237E213-4C0E-46AD-9E3B-F87160D09349}"/>
              </a:ext>
            </a:extLst>
          </p:cNvPr>
          <p:cNvSpPr>
            <a:spLocks noGrp="1"/>
          </p:cNvSpPr>
          <p:nvPr>
            <p:ph type="title"/>
          </p:nvPr>
        </p:nvSpPr>
        <p:spPr/>
        <p:txBody>
          <a:bodyPr/>
          <a:lstStyle/>
          <a:p>
            <a:r>
              <a:rPr lang="en-US" noProof="0"/>
              <a:t>Click to edit Master title style</a:t>
            </a:r>
          </a:p>
        </p:txBody>
      </p:sp>
      <p:sp>
        <p:nvSpPr>
          <p:cNvPr id="21" name="Text Placeholder 4">
            <a:extLst>
              <a:ext uri="{FF2B5EF4-FFF2-40B4-BE49-F238E27FC236}">
                <a16:creationId xmlns:a16="http://schemas.microsoft.com/office/drawing/2014/main" id="{50E1C6AD-1A89-47EE-9378-22C17CB6E379}"/>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Tree>
    <p:extLst>
      <p:ext uri="{BB962C8B-B14F-4D97-AF65-F5344CB8AC3E}">
        <p14:creationId xmlns:p14="http://schemas.microsoft.com/office/powerpoint/2010/main" val="2275856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marL="0" marR="0" indent="0" algn="ctr" defTabSz="457200" rtl="0" eaLnBrk="1" fontAlgn="auto" latinLnBrk="0" hangingPunct="1">
              <a:lnSpc>
                <a:spcPct val="100000"/>
              </a:lnSpc>
              <a:spcBef>
                <a:spcPts val="0"/>
              </a:spcBef>
              <a:spcAft>
                <a:spcPts val="0"/>
              </a:spcAft>
              <a:buClrTx/>
              <a:buSzTx/>
              <a:buFontTx/>
              <a:buNone/>
              <a:tabLs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47018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62648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dirty="0"/>
          </a:p>
        </p:txBody>
      </p:sp>
    </p:spTree>
    <p:extLst>
      <p:ext uri="{BB962C8B-B14F-4D97-AF65-F5344CB8AC3E}">
        <p14:creationId xmlns:p14="http://schemas.microsoft.com/office/powerpoint/2010/main" val="342631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ext Image Layout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609600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dirty="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7111800" y="3802899"/>
            <a:ext cx="4648200" cy="985000"/>
          </a:xfrm>
          <a:solidFill>
            <a:schemeClr val="bg1"/>
          </a:solidFill>
        </p:spPr>
        <p:txBody>
          <a:bodyPr lIns="180000" tIns="180000" rIns="180000" bIns="180000"/>
          <a:lstStyle>
            <a:lvl1pPr algn="r">
              <a:defRPr sz="6000" b="1" spc="-300">
                <a:solidFill>
                  <a:schemeClr val="tx1">
                    <a:lumMod val="75000"/>
                    <a:lumOff val="25000"/>
                  </a:schemeClr>
                </a:solidFill>
              </a:defRPr>
            </a:lvl1pPr>
          </a:lstStyle>
          <a:p>
            <a:r>
              <a:rPr lang="en-US" noProof="0"/>
              <a:t>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7111800" y="4787900"/>
            <a:ext cx="4648200" cy="1162800"/>
          </a:xfrm>
          <a:solidFill>
            <a:schemeClr val="tx1">
              <a:alpha val="80000"/>
            </a:schemeClr>
          </a:solidFill>
        </p:spPr>
        <p:txBody>
          <a:bodyPr lIns="180000" tIns="180000" rIns="180000" bIns="180000"/>
          <a:lstStyle>
            <a:lvl1pPr marL="0" indent="0" algn="r">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432000" y="2668686"/>
            <a:ext cx="5472000" cy="2999426"/>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dirty="0"/>
          </a:p>
        </p:txBody>
      </p:sp>
    </p:spTree>
    <p:extLst>
      <p:ext uri="{BB962C8B-B14F-4D97-AF65-F5344CB8AC3E}">
        <p14:creationId xmlns:p14="http://schemas.microsoft.com/office/powerpoint/2010/main" val="2001049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US" noProof="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noProof="0" smtClean="0"/>
              <a:pPr/>
              <a:t>‹#›</a:t>
            </a:fld>
            <a:endParaRPr lang="en-US" noProof="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US" noProof="0"/>
              <a:t>Insert or Drag &amp; Drop </a:t>
            </a:r>
            <a:br>
              <a:rPr lang="en-US" noProof="0"/>
            </a:br>
            <a:r>
              <a:rPr lang="en-US" noProof="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4262028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US" noProof="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30" name="Freeform: Shape 29">
            <a:extLst>
              <a:ext uri="{FF2B5EF4-FFF2-40B4-BE49-F238E27FC236}">
                <a16:creationId xmlns:a16="http://schemas.microsoft.com/office/drawing/2014/main" id="{E8804C91-5A62-45D4-8E78-D339079F58C7}"/>
              </a:ext>
            </a:extLst>
          </p:cNvPr>
          <p:cNvSpPr>
            <a:spLocks noChangeAspect="1"/>
          </p:cNvSpPr>
          <p:nvPr userDrawn="1"/>
        </p:nvSpPr>
        <p:spPr>
          <a:xfrm>
            <a:off x="2356714" y="2176927"/>
            <a:ext cx="2031890" cy="2029243"/>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noProof="0"/>
              <a:t>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a:xfrm>
            <a:off x="432000" y="6365893"/>
            <a:ext cx="4114800" cy="226714"/>
          </a:xfrm>
          <a:prstGeom prst="rect">
            <a:avLst/>
          </a:prstGeom>
        </p:spPr>
        <p:txBody>
          <a:bodyPr/>
          <a:lstStyle/>
          <a:p>
            <a:endParaRPr lang="en-US" noProof="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xfrm>
            <a:off x="11728948" y="6385422"/>
            <a:ext cx="288000" cy="288000"/>
          </a:xfrm>
          <a:prstGeom prst="ellipse">
            <a:avLst/>
          </a:prstGeom>
          <a:solidFill>
            <a:schemeClr val="tx1"/>
          </a:solidFill>
        </p:spPr>
        <p:txBody>
          <a:bodyPr/>
          <a:lstStyle>
            <a:lvl1pPr algn="ctr">
              <a:defRPr/>
            </a:lvl1pPr>
          </a:lstStyle>
          <a:p>
            <a:fld id="{B67B645E-C5E5-4727-B977-D372A0AA71D9}" type="slidenum">
              <a:rPr lang="en-US" noProof="0" smtClean="0"/>
              <a:pPr/>
              <a:t>‹#›</a:t>
            </a:fld>
            <a:endParaRPr lang="en-US" noProof="0"/>
          </a:p>
        </p:txBody>
      </p:sp>
    </p:spTree>
    <p:extLst>
      <p:ext uri="{BB962C8B-B14F-4D97-AF65-F5344CB8AC3E}">
        <p14:creationId xmlns:p14="http://schemas.microsoft.com/office/powerpoint/2010/main" val="2124380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ullets as Icons 5X">
    <p:spTree>
      <p:nvGrpSpPr>
        <p:cNvPr id="1" name=""/>
        <p:cNvGrpSpPr/>
        <p:nvPr/>
      </p:nvGrpSpPr>
      <p:grpSpPr>
        <a:xfrm>
          <a:off x="0" y="0"/>
          <a:ext cx="0" cy="0"/>
          <a:chOff x="0" y="0"/>
          <a:chExt cx="0" cy="0"/>
        </a:xfrm>
      </p:grpSpPr>
      <p:sp>
        <p:nvSpPr>
          <p:cNvPr id="275" name="Freeform: Shape 274">
            <a:extLst>
              <a:ext uri="{FF2B5EF4-FFF2-40B4-BE49-F238E27FC236}">
                <a16:creationId xmlns:a16="http://schemas.microsoft.com/office/drawing/2014/main" id="{E6216BAC-737B-4CFF-A3A4-12445DC197D8}"/>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US" noProof="0"/>
          </a:p>
        </p:txBody>
      </p:sp>
      <p:sp>
        <p:nvSpPr>
          <p:cNvPr id="276" name="Freeform: Shape 275">
            <a:extLst>
              <a:ext uri="{FF2B5EF4-FFF2-40B4-BE49-F238E27FC236}">
                <a16:creationId xmlns:a16="http://schemas.microsoft.com/office/drawing/2014/main" id="{ED70CBBF-B472-413B-ADB8-D7D74EF2BDD3}"/>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US" noProof="0"/>
          </a:p>
        </p:txBody>
      </p:sp>
      <p:sp>
        <p:nvSpPr>
          <p:cNvPr id="143" name="Freeform: Shape 142">
            <a:extLst>
              <a:ext uri="{FF2B5EF4-FFF2-40B4-BE49-F238E27FC236}">
                <a16:creationId xmlns:a16="http://schemas.microsoft.com/office/drawing/2014/main" id="{5F22E849-5233-48D2-959E-8C16EA1928B5}"/>
              </a:ext>
            </a:extLst>
          </p:cNvPr>
          <p:cNvSpPr>
            <a:spLocks noChangeAspect="1"/>
          </p:cNvSpPr>
          <p:nvPr/>
        </p:nvSpPr>
        <p:spPr>
          <a:xfrm>
            <a:off x="1204282" y="2415051"/>
            <a:ext cx="1260000" cy="124337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US" noProof="0"/>
          </a:p>
        </p:txBody>
      </p:sp>
      <p:sp>
        <p:nvSpPr>
          <p:cNvPr id="163" name="Freeform: Shape 162">
            <a:extLst>
              <a:ext uri="{FF2B5EF4-FFF2-40B4-BE49-F238E27FC236}">
                <a16:creationId xmlns:a16="http://schemas.microsoft.com/office/drawing/2014/main" id="{982928D4-D4D3-496B-8019-E859892D985D}"/>
              </a:ext>
            </a:extLst>
          </p:cNvPr>
          <p:cNvSpPr>
            <a:spLocks noChangeAspect="1"/>
          </p:cNvSpPr>
          <p:nvPr/>
        </p:nvSpPr>
        <p:spPr>
          <a:xfrm>
            <a:off x="3335141" y="2407561"/>
            <a:ext cx="1260000" cy="125835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US" noProof="0"/>
          </a:p>
        </p:txBody>
      </p:sp>
      <p:sp>
        <p:nvSpPr>
          <p:cNvPr id="187" name="Freeform: Shape 186">
            <a:extLst>
              <a:ext uri="{FF2B5EF4-FFF2-40B4-BE49-F238E27FC236}">
                <a16:creationId xmlns:a16="http://schemas.microsoft.com/office/drawing/2014/main" id="{54B5EC56-E438-4AF0-963D-B6446D73ADF0}"/>
              </a:ext>
            </a:extLst>
          </p:cNvPr>
          <p:cNvSpPr>
            <a:spLocks noChangeAspect="1"/>
          </p:cNvSpPr>
          <p:nvPr/>
        </p:nvSpPr>
        <p:spPr>
          <a:xfrm>
            <a:off x="5466000" y="2396622"/>
            <a:ext cx="1260000" cy="1280236"/>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US" noProof="0"/>
          </a:p>
        </p:txBody>
      </p:sp>
      <p:sp>
        <p:nvSpPr>
          <p:cNvPr id="242" name="Freeform: Shape 241">
            <a:extLst>
              <a:ext uri="{FF2B5EF4-FFF2-40B4-BE49-F238E27FC236}">
                <a16:creationId xmlns:a16="http://schemas.microsoft.com/office/drawing/2014/main" id="{712A5906-978E-4B99-8932-80E90ED71489}"/>
              </a:ext>
            </a:extLst>
          </p:cNvPr>
          <p:cNvSpPr>
            <a:spLocks noChangeAspect="1"/>
          </p:cNvSpPr>
          <p:nvPr/>
        </p:nvSpPr>
        <p:spPr>
          <a:xfrm>
            <a:off x="7596859" y="2405818"/>
            <a:ext cx="1260000" cy="1261844"/>
          </a:xfrm>
          <a:custGeom>
            <a:avLst/>
            <a:gdLst>
              <a:gd name="connsiteX0" fmla="*/ 1083945 w 2480310"/>
              <a:gd name="connsiteY0" fmla="*/ 2463312 h 2483940"/>
              <a:gd name="connsiteX1" fmla="*/ 1110615 w 2480310"/>
              <a:gd name="connsiteY1" fmla="*/ 2466169 h 2483940"/>
              <a:gd name="connsiteX2" fmla="*/ 1108710 w 2480310"/>
              <a:gd name="connsiteY2" fmla="*/ 2466169 h 2483940"/>
              <a:gd name="connsiteX3" fmla="*/ 1083945 w 2480310"/>
              <a:gd name="connsiteY3" fmla="*/ 2463312 h 2483940"/>
              <a:gd name="connsiteX4" fmla="*/ 947931 w 2480310"/>
              <a:gd name="connsiteY4" fmla="*/ 2446896 h 2483940"/>
              <a:gd name="connsiteX5" fmla="*/ 968692 w 2480310"/>
              <a:gd name="connsiteY5" fmla="*/ 2449977 h 2483940"/>
              <a:gd name="connsiteX6" fmla="*/ 949642 w 2480310"/>
              <a:gd name="connsiteY6" fmla="*/ 2448072 h 2483940"/>
              <a:gd name="connsiteX7" fmla="*/ 947931 w 2480310"/>
              <a:gd name="connsiteY7" fmla="*/ 2446896 h 2483940"/>
              <a:gd name="connsiteX8" fmla="*/ 1617344 w 2480310"/>
              <a:gd name="connsiteY8" fmla="*/ 2426165 h 2483940"/>
              <a:gd name="connsiteX9" fmla="*/ 1555432 w 2480310"/>
              <a:gd name="connsiteY9" fmla="*/ 2441405 h 2483940"/>
              <a:gd name="connsiteX10" fmla="*/ 1617344 w 2480310"/>
              <a:gd name="connsiteY10" fmla="*/ 2426165 h 2483940"/>
              <a:gd name="connsiteX11" fmla="*/ 1641487 w 2480310"/>
              <a:gd name="connsiteY11" fmla="*/ 2384177 h 2483940"/>
              <a:gd name="connsiteX12" fmla="*/ 1603660 w 2480310"/>
              <a:gd name="connsiteY12" fmla="*/ 2398022 h 2483940"/>
              <a:gd name="connsiteX13" fmla="*/ 1514788 w 2480310"/>
              <a:gd name="connsiteY13" fmla="*/ 2420874 h 2483940"/>
              <a:gd name="connsiteX14" fmla="*/ 1510962 w 2480310"/>
              <a:gd name="connsiteY14" fmla="*/ 2423292 h 2483940"/>
              <a:gd name="connsiteX15" fmla="*/ 1489709 w 2480310"/>
              <a:gd name="connsiteY15" fmla="*/ 2429974 h 2483940"/>
              <a:gd name="connsiteX16" fmla="*/ 1550669 w 2480310"/>
              <a:gd name="connsiteY16" fmla="*/ 2413782 h 2483940"/>
              <a:gd name="connsiteX17" fmla="*/ 1589722 w 2480310"/>
              <a:gd name="connsiteY17" fmla="*/ 2406162 h 2483940"/>
              <a:gd name="connsiteX18" fmla="*/ 1625917 w 2480310"/>
              <a:gd name="connsiteY18" fmla="*/ 2392827 h 2483940"/>
              <a:gd name="connsiteX19" fmla="*/ 822070 w 2480310"/>
              <a:gd name="connsiteY19" fmla="*/ 2377356 h 2483940"/>
              <a:gd name="connsiteX20" fmla="*/ 821412 w 2480310"/>
              <a:gd name="connsiteY20" fmla="*/ 2377706 h 2483940"/>
              <a:gd name="connsiteX21" fmla="*/ 828674 w 2480310"/>
              <a:gd name="connsiteY21" fmla="*/ 2389017 h 2483940"/>
              <a:gd name="connsiteX22" fmla="*/ 904874 w 2480310"/>
              <a:gd name="connsiteY22" fmla="*/ 2405209 h 2483940"/>
              <a:gd name="connsiteX23" fmla="*/ 912021 w 2480310"/>
              <a:gd name="connsiteY23" fmla="*/ 2406539 h 2483940"/>
              <a:gd name="connsiteX24" fmla="*/ 559117 w 2480310"/>
              <a:gd name="connsiteY24" fmla="*/ 2270907 h 2483940"/>
              <a:gd name="connsiteX25" fmla="*/ 568533 w 2480310"/>
              <a:gd name="connsiteY25" fmla="*/ 2276766 h 2483940"/>
              <a:gd name="connsiteX26" fmla="*/ 568523 w 2480310"/>
              <a:gd name="connsiteY26" fmla="*/ 2276860 h 2483940"/>
              <a:gd name="connsiteX27" fmla="*/ 559117 w 2480310"/>
              <a:gd name="connsiteY27" fmla="*/ 2270907 h 2483940"/>
              <a:gd name="connsiteX28" fmla="*/ 561166 w 2480310"/>
              <a:gd name="connsiteY28" fmla="*/ 2245663 h 2483940"/>
              <a:gd name="connsiteX29" fmla="*/ 581025 w 2480310"/>
              <a:gd name="connsiteY29" fmla="*/ 2260430 h 2483940"/>
              <a:gd name="connsiteX30" fmla="*/ 606157 w 2480310"/>
              <a:gd name="connsiteY30" fmla="*/ 2272996 h 2483940"/>
              <a:gd name="connsiteX31" fmla="*/ 2125027 w 2480310"/>
              <a:gd name="connsiteY31" fmla="*/ 2079454 h 2483940"/>
              <a:gd name="connsiteX32" fmla="*/ 2110635 w 2480310"/>
              <a:gd name="connsiteY32" fmla="*/ 2091226 h 2483940"/>
              <a:gd name="connsiteX33" fmla="*/ 2107125 w 2480310"/>
              <a:gd name="connsiteY33" fmla="*/ 2091433 h 2483940"/>
              <a:gd name="connsiteX34" fmla="*/ 2103211 w 2480310"/>
              <a:gd name="connsiteY34" fmla="*/ 2095739 h 2483940"/>
              <a:gd name="connsiteX35" fmla="*/ 1922773 w 2480310"/>
              <a:gd name="connsiteY35" fmla="*/ 2244615 h 2483940"/>
              <a:gd name="connsiteX36" fmla="*/ 1901057 w 2480310"/>
              <a:gd name="connsiteY36" fmla="*/ 2257808 h 2483940"/>
              <a:gd name="connsiteX37" fmla="*/ 1882139 w 2480310"/>
              <a:gd name="connsiteY37" fmla="*/ 2278527 h 2483940"/>
              <a:gd name="connsiteX38" fmla="*/ 1905952 w 2480310"/>
              <a:gd name="connsiteY38" fmla="*/ 2261382 h 2483940"/>
              <a:gd name="connsiteX39" fmla="*/ 1898332 w 2480310"/>
              <a:gd name="connsiteY39" fmla="*/ 2272812 h 2483940"/>
              <a:gd name="connsiteX40" fmla="*/ 1880234 w 2480310"/>
              <a:gd name="connsiteY40" fmla="*/ 2286147 h 2483940"/>
              <a:gd name="connsiteX41" fmla="*/ 1859279 w 2480310"/>
              <a:gd name="connsiteY41" fmla="*/ 2299482 h 2483940"/>
              <a:gd name="connsiteX42" fmla="*/ 1859279 w 2480310"/>
              <a:gd name="connsiteY42" fmla="*/ 2306149 h 2483940"/>
              <a:gd name="connsiteX43" fmla="*/ 1915477 w 2480310"/>
              <a:gd name="connsiteY43" fmla="*/ 2269002 h 2483940"/>
              <a:gd name="connsiteX44" fmla="*/ 1975484 w 2480310"/>
              <a:gd name="connsiteY44" fmla="*/ 2226139 h 2483940"/>
              <a:gd name="connsiteX45" fmla="*/ 1973579 w 2480310"/>
              <a:gd name="connsiteY45" fmla="*/ 2232807 h 2483940"/>
              <a:gd name="connsiteX46" fmla="*/ 1994534 w 2480310"/>
              <a:gd name="connsiteY46" fmla="*/ 2214709 h 2483940"/>
              <a:gd name="connsiteX47" fmla="*/ 2010727 w 2480310"/>
              <a:gd name="connsiteY47" fmla="*/ 2197564 h 2483940"/>
              <a:gd name="connsiteX48" fmla="*/ 2025967 w 2480310"/>
              <a:gd name="connsiteY48" fmla="*/ 2181372 h 2483940"/>
              <a:gd name="connsiteX49" fmla="*/ 2040254 w 2480310"/>
              <a:gd name="connsiteY49" fmla="*/ 2164227 h 2483940"/>
              <a:gd name="connsiteX50" fmla="*/ 2125027 w 2480310"/>
              <a:gd name="connsiteY50" fmla="*/ 2079454 h 2483940"/>
              <a:gd name="connsiteX51" fmla="*/ 261750 w 2480310"/>
              <a:gd name="connsiteY51" fmla="*/ 1957590 h 2483940"/>
              <a:gd name="connsiteX52" fmla="*/ 266700 w 2480310"/>
              <a:gd name="connsiteY52" fmla="*/ 1965155 h 2483940"/>
              <a:gd name="connsiteX53" fmla="*/ 267353 w 2480310"/>
              <a:gd name="connsiteY53" fmla="*/ 1965083 h 2483940"/>
              <a:gd name="connsiteX54" fmla="*/ 194310 w 2480310"/>
              <a:gd name="connsiteY54" fmla="*/ 1887050 h 2483940"/>
              <a:gd name="connsiteX55" fmla="*/ 196810 w 2480310"/>
              <a:gd name="connsiteY55" fmla="*/ 1887914 h 2483940"/>
              <a:gd name="connsiteX56" fmla="*/ 212349 w 2480310"/>
              <a:gd name="connsiteY56" fmla="*/ 1912516 h 2483940"/>
              <a:gd name="connsiteX57" fmla="*/ 146686 w 2480310"/>
              <a:gd name="connsiteY57" fmla="*/ 1768337 h 2483940"/>
              <a:gd name="connsiteX58" fmla="*/ 147637 w 2480310"/>
              <a:gd name="connsiteY58" fmla="*/ 1772750 h 2483940"/>
              <a:gd name="connsiteX59" fmla="*/ 156210 w 2480310"/>
              <a:gd name="connsiteY59" fmla="*/ 1803230 h 2483940"/>
              <a:gd name="connsiteX60" fmla="*/ 182880 w 2480310"/>
              <a:gd name="connsiteY60" fmla="*/ 1838472 h 2483940"/>
              <a:gd name="connsiteX61" fmla="*/ 187237 w 2480310"/>
              <a:gd name="connsiteY61" fmla="*/ 1844702 h 2483940"/>
              <a:gd name="connsiteX62" fmla="*/ 169058 w 2480310"/>
              <a:gd name="connsiteY62" fmla="*/ 1814778 h 2483940"/>
              <a:gd name="connsiteX63" fmla="*/ 2396212 w 2480310"/>
              <a:gd name="connsiteY63" fmla="*/ 1621548 h 2483940"/>
              <a:gd name="connsiteX64" fmla="*/ 2379554 w 2480310"/>
              <a:gd name="connsiteY64" fmla="*/ 1667061 h 2483940"/>
              <a:gd name="connsiteX65" fmla="*/ 2379225 w 2480310"/>
              <a:gd name="connsiteY65" fmla="*/ 1670118 h 2483940"/>
              <a:gd name="connsiteX66" fmla="*/ 2388869 w 2480310"/>
              <a:gd name="connsiteY66" fmla="*/ 1655592 h 2483940"/>
              <a:gd name="connsiteX67" fmla="*/ 26670 w 2480310"/>
              <a:gd name="connsiteY67" fmla="*/ 1472712 h 2483940"/>
              <a:gd name="connsiteX68" fmla="*/ 33337 w 2480310"/>
              <a:gd name="connsiteY68" fmla="*/ 1491762 h 2483940"/>
              <a:gd name="connsiteX69" fmla="*/ 26670 w 2480310"/>
              <a:gd name="connsiteY69" fmla="*/ 1472712 h 2483940"/>
              <a:gd name="connsiteX70" fmla="*/ 25360 w 2480310"/>
              <a:gd name="connsiteY70" fmla="*/ 1468188 h 2483940"/>
              <a:gd name="connsiteX71" fmla="*/ 26670 w 2480310"/>
              <a:gd name="connsiteY71" fmla="*/ 1471760 h 2483940"/>
              <a:gd name="connsiteX72" fmla="*/ 24765 w 2480310"/>
              <a:gd name="connsiteY72" fmla="*/ 1468902 h 2483940"/>
              <a:gd name="connsiteX73" fmla="*/ 25360 w 2480310"/>
              <a:gd name="connsiteY73" fmla="*/ 1468188 h 2483940"/>
              <a:gd name="connsiteX74" fmla="*/ 31432 w 2480310"/>
              <a:gd name="connsiteY74" fmla="*/ 1442232 h 2483940"/>
              <a:gd name="connsiteX75" fmla="*/ 41910 w 2480310"/>
              <a:gd name="connsiteY75" fmla="*/ 1485095 h 2483940"/>
              <a:gd name="connsiteX76" fmla="*/ 54292 w 2480310"/>
              <a:gd name="connsiteY76" fmla="*/ 1517480 h 2483940"/>
              <a:gd name="connsiteX77" fmla="*/ 52387 w 2480310"/>
              <a:gd name="connsiteY77" fmla="*/ 1515575 h 2483940"/>
              <a:gd name="connsiteX78" fmla="*/ 80010 w 2480310"/>
              <a:gd name="connsiteY78" fmla="*/ 1609872 h 2483940"/>
              <a:gd name="connsiteX79" fmla="*/ 75247 w 2480310"/>
              <a:gd name="connsiteY79" fmla="*/ 1597490 h 2483940"/>
              <a:gd name="connsiteX80" fmla="*/ 85725 w 2480310"/>
              <a:gd name="connsiteY80" fmla="*/ 1648925 h 2483940"/>
              <a:gd name="connsiteX81" fmla="*/ 103822 w 2480310"/>
              <a:gd name="connsiteY81" fmla="*/ 1694645 h 2483940"/>
              <a:gd name="connsiteX82" fmla="*/ 118110 w 2480310"/>
              <a:gd name="connsiteY82" fmla="*/ 1714647 h 2483940"/>
              <a:gd name="connsiteX83" fmla="*/ 114300 w 2480310"/>
              <a:gd name="connsiteY83" fmla="*/ 1706075 h 2483940"/>
              <a:gd name="connsiteX84" fmla="*/ 132383 w 2480310"/>
              <a:gd name="connsiteY84" fmla="*/ 1739695 h 2483940"/>
              <a:gd name="connsiteX85" fmla="*/ 133078 w 2480310"/>
              <a:gd name="connsiteY85" fmla="*/ 1740088 h 2483940"/>
              <a:gd name="connsiteX86" fmla="*/ 117718 w 2480310"/>
              <a:gd name="connsiteY86" fmla="*/ 1708203 h 2483940"/>
              <a:gd name="connsiteX87" fmla="*/ 46677 w 2480310"/>
              <a:gd name="connsiteY87" fmla="*/ 1479346 h 2483940"/>
              <a:gd name="connsiteX88" fmla="*/ 42483 w 2480310"/>
              <a:gd name="connsiteY88" fmla="*/ 1451864 h 2483940"/>
              <a:gd name="connsiteX89" fmla="*/ 40957 w 2480310"/>
              <a:gd name="connsiteY89" fmla="*/ 1447947 h 2483940"/>
              <a:gd name="connsiteX90" fmla="*/ 31432 w 2480310"/>
              <a:gd name="connsiteY90" fmla="*/ 1442232 h 2483940"/>
              <a:gd name="connsiteX91" fmla="*/ 2480310 w 2480310"/>
              <a:gd name="connsiteY91" fmla="*/ 1233635 h 2483940"/>
              <a:gd name="connsiteX92" fmla="*/ 2475547 w 2480310"/>
              <a:gd name="connsiteY92" fmla="*/ 1288880 h 2483940"/>
              <a:gd name="connsiteX93" fmla="*/ 2480310 w 2480310"/>
              <a:gd name="connsiteY93" fmla="*/ 1233635 h 2483940"/>
              <a:gd name="connsiteX94" fmla="*/ 40005 w 2480310"/>
              <a:gd name="connsiteY94" fmla="*/ 952647 h 2483940"/>
              <a:gd name="connsiteX95" fmla="*/ 32385 w 2480310"/>
              <a:gd name="connsiteY95" fmla="*/ 989795 h 2483940"/>
              <a:gd name="connsiteX96" fmla="*/ 27622 w 2480310"/>
              <a:gd name="connsiteY96" fmla="*/ 1025990 h 2483940"/>
              <a:gd name="connsiteX97" fmla="*/ 20955 w 2480310"/>
              <a:gd name="connsiteY97" fmla="*/ 1095522 h 2483940"/>
              <a:gd name="connsiteX98" fmla="*/ 20002 w 2480310"/>
              <a:gd name="connsiteY98" fmla="*/ 1112667 h 2483940"/>
              <a:gd name="connsiteX99" fmla="*/ 19050 w 2480310"/>
              <a:gd name="connsiteY99" fmla="*/ 1129812 h 2483940"/>
              <a:gd name="connsiteX100" fmla="*/ 17145 w 2480310"/>
              <a:gd name="connsiteY100" fmla="*/ 1164102 h 2483940"/>
              <a:gd name="connsiteX101" fmla="*/ 15240 w 2480310"/>
              <a:gd name="connsiteY101" fmla="*/ 1236492 h 2483940"/>
              <a:gd name="connsiteX102" fmla="*/ 20002 w 2480310"/>
              <a:gd name="connsiteY102" fmla="*/ 1219347 h 2483940"/>
              <a:gd name="connsiteX103" fmla="*/ 20002 w 2480310"/>
              <a:gd name="connsiteY103" fmla="*/ 1296500 h 2483940"/>
              <a:gd name="connsiteX104" fmla="*/ 24765 w 2480310"/>
              <a:gd name="connsiteY104" fmla="*/ 1342220 h 2483940"/>
              <a:gd name="connsiteX105" fmla="*/ 25717 w 2480310"/>
              <a:gd name="connsiteY105" fmla="*/ 1360317 h 2483940"/>
              <a:gd name="connsiteX106" fmla="*/ 24765 w 2480310"/>
              <a:gd name="connsiteY106" fmla="*/ 1372700 h 2483940"/>
              <a:gd name="connsiteX107" fmla="*/ 31909 w 2480310"/>
              <a:gd name="connsiteY107" fmla="*/ 1384606 h 2483940"/>
              <a:gd name="connsiteX108" fmla="*/ 32500 w 2480310"/>
              <a:gd name="connsiteY108" fmla="*/ 1386455 h 2483940"/>
              <a:gd name="connsiteX109" fmla="*/ 28202 w 2480310"/>
              <a:gd name="connsiteY109" fmla="*/ 1358291 h 2483940"/>
              <a:gd name="connsiteX110" fmla="*/ 21907 w 2480310"/>
              <a:gd name="connsiteY110" fmla="*/ 1233635 h 2483940"/>
              <a:gd name="connsiteX111" fmla="*/ 28202 w 2480310"/>
              <a:gd name="connsiteY111" fmla="*/ 1108979 h 2483940"/>
              <a:gd name="connsiteX112" fmla="*/ 44706 w 2480310"/>
              <a:gd name="connsiteY112" fmla="*/ 1000837 h 2483940"/>
              <a:gd name="connsiteX113" fmla="*/ 43696 w 2480310"/>
              <a:gd name="connsiteY113" fmla="*/ 999439 h 2483940"/>
              <a:gd name="connsiteX114" fmla="*/ 28575 w 2480310"/>
              <a:gd name="connsiteY114" fmla="*/ 1050755 h 2483940"/>
              <a:gd name="connsiteX115" fmla="*/ 37147 w 2480310"/>
              <a:gd name="connsiteY115" fmla="*/ 990747 h 2483940"/>
              <a:gd name="connsiteX116" fmla="*/ 40005 w 2480310"/>
              <a:gd name="connsiteY116" fmla="*/ 952647 h 2483940"/>
              <a:gd name="connsiteX117" fmla="*/ 195382 w 2480310"/>
              <a:gd name="connsiteY117" fmla="*/ 603199 h 2483940"/>
              <a:gd name="connsiteX118" fmla="*/ 184785 w 2480310"/>
              <a:gd name="connsiteY118" fmla="*/ 615462 h 2483940"/>
              <a:gd name="connsiteX119" fmla="*/ 150495 w 2480310"/>
              <a:gd name="connsiteY119" fmla="*/ 672612 h 2483940"/>
              <a:gd name="connsiteX120" fmla="*/ 121920 w 2480310"/>
              <a:gd name="connsiteY120" fmla="*/ 739287 h 2483940"/>
              <a:gd name="connsiteX121" fmla="*/ 133350 w 2480310"/>
              <a:gd name="connsiteY121" fmla="*/ 706902 h 2483940"/>
              <a:gd name="connsiteX122" fmla="*/ 103822 w 2480310"/>
              <a:gd name="connsiteY122" fmla="*/ 781197 h 2483940"/>
              <a:gd name="connsiteX123" fmla="*/ 88582 w 2480310"/>
              <a:gd name="connsiteY123" fmla="*/ 819297 h 2483940"/>
              <a:gd name="connsiteX124" fmla="*/ 75247 w 2480310"/>
              <a:gd name="connsiteY124" fmla="*/ 856445 h 2483940"/>
              <a:gd name="connsiteX125" fmla="*/ 63817 w 2480310"/>
              <a:gd name="connsiteY125" fmla="*/ 892640 h 2483940"/>
              <a:gd name="connsiteX126" fmla="*/ 54292 w 2480310"/>
              <a:gd name="connsiteY126" fmla="*/ 926930 h 2483940"/>
              <a:gd name="connsiteX127" fmla="*/ 44767 w 2480310"/>
              <a:gd name="connsiteY127" fmla="*/ 985985 h 2483940"/>
              <a:gd name="connsiteX128" fmla="*/ 54292 w 2480310"/>
              <a:gd name="connsiteY128" fmla="*/ 935502 h 2483940"/>
              <a:gd name="connsiteX129" fmla="*/ 55870 w 2480310"/>
              <a:gd name="connsiteY129" fmla="*/ 944908 h 2483940"/>
              <a:gd name="connsiteX130" fmla="*/ 57372 w 2480310"/>
              <a:gd name="connsiteY130" fmla="*/ 946330 h 2483940"/>
              <a:gd name="connsiteX131" fmla="*/ 76720 w 2480310"/>
              <a:gd name="connsiteY131" fmla="*/ 871082 h 2483940"/>
              <a:gd name="connsiteX132" fmla="*/ 169058 w 2480310"/>
              <a:gd name="connsiteY132" fmla="*/ 652492 h 2483940"/>
              <a:gd name="connsiteX133" fmla="*/ 195295 w 2480310"/>
              <a:gd name="connsiteY133" fmla="*/ 609304 h 2483940"/>
              <a:gd name="connsiteX134" fmla="*/ 310236 w 2480310"/>
              <a:gd name="connsiteY134" fmla="*/ 447193 h 2483940"/>
              <a:gd name="connsiteX135" fmla="*/ 297180 w 2480310"/>
              <a:gd name="connsiteY135" fmla="*/ 457347 h 2483940"/>
              <a:gd name="connsiteX136" fmla="*/ 276225 w 2480310"/>
              <a:gd name="connsiteY136" fmla="*/ 478302 h 2483940"/>
              <a:gd name="connsiteX137" fmla="*/ 253365 w 2480310"/>
              <a:gd name="connsiteY137" fmla="*/ 504020 h 2483940"/>
              <a:gd name="connsiteX138" fmla="*/ 231457 w 2480310"/>
              <a:gd name="connsiteY138" fmla="*/ 531642 h 2483940"/>
              <a:gd name="connsiteX139" fmla="*/ 207645 w 2480310"/>
              <a:gd name="connsiteY139" fmla="*/ 582125 h 2483940"/>
              <a:gd name="connsiteX140" fmla="*/ 200977 w 2480310"/>
              <a:gd name="connsiteY140" fmla="*/ 589745 h 2483940"/>
              <a:gd name="connsiteX141" fmla="*/ 204192 w 2480310"/>
              <a:gd name="connsiteY141" fmla="*/ 593555 h 2483940"/>
              <a:gd name="connsiteX142" fmla="*/ 204874 w 2480310"/>
              <a:gd name="connsiteY142" fmla="*/ 593537 h 2483940"/>
              <a:gd name="connsiteX143" fmla="*/ 230058 w 2480310"/>
              <a:gd name="connsiteY143" fmla="*/ 552083 h 2483940"/>
              <a:gd name="connsiteX144" fmla="*/ 227647 w 2480310"/>
              <a:gd name="connsiteY144" fmla="*/ 551644 h 2483940"/>
              <a:gd name="connsiteX145" fmla="*/ 241935 w 2480310"/>
              <a:gd name="connsiteY145" fmla="*/ 527832 h 2483940"/>
              <a:gd name="connsiteX146" fmla="*/ 241935 w 2480310"/>
              <a:gd name="connsiteY146" fmla="*/ 536178 h 2483940"/>
              <a:gd name="connsiteX147" fmla="*/ 300313 w 2480310"/>
              <a:gd name="connsiteY147" fmla="*/ 458111 h 2483940"/>
              <a:gd name="connsiteX148" fmla="*/ 423862 w 2480310"/>
              <a:gd name="connsiteY148" fmla="*/ 316377 h 2483940"/>
              <a:gd name="connsiteX149" fmla="*/ 399097 w 2480310"/>
              <a:gd name="connsiteY149" fmla="*/ 340190 h 2483940"/>
              <a:gd name="connsiteX150" fmla="*/ 374332 w 2480310"/>
              <a:gd name="connsiteY150" fmla="*/ 364002 h 2483940"/>
              <a:gd name="connsiteX151" fmla="*/ 378142 w 2480310"/>
              <a:gd name="connsiteY151" fmla="*/ 349715 h 2483940"/>
              <a:gd name="connsiteX152" fmla="*/ 355282 w 2480310"/>
              <a:gd name="connsiteY152" fmla="*/ 377337 h 2483940"/>
              <a:gd name="connsiteX153" fmla="*/ 352425 w 2480310"/>
              <a:gd name="connsiteY153" fmla="*/ 388767 h 2483940"/>
              <a:gd name="connsiteX154" fmla="*/ 345757 w 2480310"/>
              <a:gd name="connsiteY154" fmla="*/ 404007 h 2483940"/>
              <a:gd name="connsiteX155" fmla="*/ 334328 w 2480310"/>
              <a:gd name="connsiteY155" fmla="*/ 419366 h 2483940"/>
              <a:gd name="connsiteX156" fmla="*/ 324326 w 2480310"/>
              <a:gd name="connsiteY156" fmla="*/ 431690 h 2483940"/>
              <a:gd name="connsiteX157" fmla="*/ 378909 w 2480310"/>
              <a:gd name="connsiteY157" fmla="*/ 371634 h 2483940"/>
              <a:gd name="connsiteX158" fmla="*/ 379214 w 2480310"/>
              <a:gd name="connsiteY158" fmla="*/ 369360 h 2483940"/>
              <a:gd name="connsiteX159" fmla="*/ 392430 w 2480310"/>
              <a:gd name="connsiteY159" fmla="*/ 353525 h 2483940"/>
              <a:gd name="connsiteX160" fmla="*/ 423862 w 2480310"/>
              <a:gd name="connsiteY160" fmla="*/ 316377 h 2483940"/>
              <a:gd name="connsiteX161" fmla="*/ 681037 w 2480310"/>
              <a:gd name="connsiteY161" fmla="*/ 132545 h 2483940"/>
              <a:gd name="connsiteX162" fmla="*/ 669609 w 2480310"/>
              <a:gd name="connsiteY162" fmla="*/ 142069 h 2483940"/>
              <a:gd name="connsiteX163" fmla="*/ 673417 w 2480310"/>
              <a:gd name="connsiteY163" fmla="*/ 141117 h 2483940"/>
              <a:gd name="connsiteX164" fmla="*/ 666750 w 2480310"/>
              <a:gd name="connsiteY164" fmla="*/ 144927 h 2483940"/>
              <a:gd name="connsiteX165" fmla="*/ 669606 w 2480310"/>
              <a:gd name="connsiteY165" fmla="*/ 142070 h 2483940"/>
              <a:gd name="connsiteX166" fmla="*/ 666035 w 2480310"/>
              <a:gd name="connsiteY166" fmla="*/ 142308 h 2483940"/>
              <a:gd name="connsiteX167" fmla="*/ 681037 w 2480310"/>
              <a:gd name="connsiteY167" fmla="*/ 132545 h 2483940"/>
              <a:gd name="connsiteX168" fmla="*/ 1563171 w 2480310"/>
              <a:gd name="connsiteY168" fmla="*/ 55035 h 2483940"/>
              <a:gd name="connsiteX169" fmla="*/ 1564957 w 2480310"/>
              <a:gd name="connsiteY169" fmla="*/ 59202 h 2483940"/>
              <a:gd name="connsiteX170" fmla="*/ 1557542 w 2480310"/>
              <a:gd name="connsiteY170" fmla="*/ 57283 h 2483940"/>
              <a:gd name="connsiteX171" fmla="*/ 1666237 w 2480310"/>
              <a:gd name="connsiteY171" fmla="*/ 90604 h 2483940"/>
              <a:gd name="connsiteX172" fmla="*/ 1715320 w 2480310"/>
              <a:gd name="connsiteY172" fmla="*/ 112183 h 2483940"/>
              <a:gd name="connsiteX173" fmla="*/ 1714500 w 2480310"/>
              <a:gd name="connsiteY173" fmla="*/ 111589 h 2483940"/>
              <a:gd name="connsiteX174" fmla="*/ 1659255 w 2480310"/>
              <a:gd name="connsiteY174" fmla="*/ 84919 h 2483940"/>
              <a:gd name="connsiteX175" fmla="*/ 1628775 w 2480310"/>
              <a:gd name="connsiteY175" fmla="*/ 76347 h 2483940"/>
              <a:gd name="connsiteX176" fmla="*/ 1590675 w 2480310"/>
              <a:gd name="connsiteY176" fmla="*/ 63012 h 2483940"/>
              <a:gd name="connsiteX177" fmla="*/ 1563171 w 2480310"/>
              <a:gd name="connsiteY177" fmla="*/ 55035 h 2483940"/>
              <a:gd name="connsiteX178" fmla="*/ 1439551 w 2480310"/>
              <a:gd name="connsiteY178" fmla="*/ 32509 h 2483940"/>
              <a:gd name="connsiteX179" fmla="*/ 1530415 w 2480310"/>
              <a:gd name="connsiteY179" fmla="*/ 48967 h 2483940"/>
              <a:gd name="connsiteX180" fmla="*/ 1532077 w 2480310"/>
              <a:gd name="connsiteY180" fmla="*/ 49476 h 2483940"/>
              <a:gd name="connsiteX181" fmla="*/ 1534596 w 2480310"/>
              <a:gd name="connsiteY181" fmla="*/ 48367 h 2483940"/>
              <a:gd name="connsiteX182" fmla="*/ 1521142 w 2480310"/>
              <a:gd name="connsiteY182" fmla="*/ 42057 h 2483940"/>
              <a:gd name="connsiteX183" fmla="*/ 1483995 w 2480310"/>
              <a:gd name="connsiteY183" fmla="*/ 34437 h 2483940"/>
              <a:gd name="connsiteX184" fmla="*/ 1460182 w 2480310"/>
              <a:gd name="connsiteY184" fmla="*/ 32532 h 2483940"/>
              <a:gd name="connsiteX185" fmla="*/ 1440180 w 2480310"/>
              <a:gd name="connsiteY185" fmla="*/ 32532 h 2483940"/>
              <a:gd name="connsiteX186" fmla="*/ 1390072 w 2480310"/>
              <a:gd name="connsiteY186" fmla="*/ 23547 h 2483940"/>
              <a:gd name="connsiteX187" fmla="*/ 1413055 w 2480310"/>
              <a:gd name="connsiteY187" fmla="*/ 27710 h 2483940"/>
              <a:gd name="connsiteX188" fmla="*/ 1413034 w 2480310"/>
              <a:gd name="connsiteY188" fmla="*/ 27650 h 2483940"/>
              <a:gd name="connsiteX189" fmla="*/ 1405622 w 2480310"/>
              <a:gd name="connsiteY189" fmla="*/ 25552 h 2483940"/>
              <a:gd name="connsiteX190" fmla="*/ 1385887 w 2480310"/>
              <a:gd name="connsiteY190" fmla="*/ 23007 h 2483940"/>
              <a:gd name="connsiteX191" fmla="*/ 1385311 w 2480310"/>
              <a:gd name="connsiteY191" fmla="*/ 23055 h 2483940"/>
              <a:gd name="connsiteX192" fmla="*/ 1387079 w 2480310"/>
              <a:gd name="connsiteY192" fmla="*/ 23161 h 2483940"/>
              <a:gd name="connsiteX193" fmla="*/ 1334810 w 2480310"/>
              <a:gd name="connsiteY193" fmla="*/ 17530 h 2483940"/>
              <a:gd name="connsiteX194" fmla="*/ 1323022 w 2480310"/>
              <a:gd name="connsiteY194" fmla="*/ 18244 h 2483940"/>
              <a:gd name="connsiteX195" fmla="*/ 1314170 w 2480310"/>
              <a:gd name="connsiteY195" fmla="*/ 18803 h 2483940"/>
              <a:gd name="connsiteX196" fmla="*/ 1358223 w 2480310"/>
              <a:gd name="connsiteY196" fmla="*/ 21436 h 2483940"/>
              <a:gd name="connsiteX197" fmla="*/ 1360170 w 2480310"/>
              <a:gd name="connsiteY197" fmla="*/ 21102 h 2483940"/>
              <a:gd name="connsiteX198" fmla="*/ 1334810 w 2480310"/>
              <a:gd name="connsiteY198" fmla="*/ 17530 h 2483940"/>
              <a:gd name="connsiteX199" fmla="*/ 1164063 w 2480310"/>
              <a:gd name="connsiteY199" fmla="*/ 6261 h 2483940"/>
              <a:gd name="connsiteX200" fmla="*/ 1160145 w 2480310"/>
              <a:gd name="connsiteY200" fmla="*/ 12530 h 2483940"/>
              <a:gd name="connsiteX201" fmla="*/ 1091565 w 2480310"/>
              <a:gd name="connsiteY201" fmla="*/ 17292 h 2483940"/>
              <a:gd name="connsiteX202" fmla="*/ 1057275 w 2480310"/>
              <a:gd name="connsiteY202" fmla="*/ 23007 h 2483940"/>
              <a:gd name="connsiteX203" fmla="*/ 1022985 w 2480310"/>
              <a:gd name="connsiteY203" fmla="*/ 30627 h 2483940"/>
              <a:gd name="connsiteX204" fmla="*/ 988695 w 2480310"/>
              <a:gd name="connsiteY204" fmla="*/ 38247 h 2483940"/>
              <a:gd name="connsiteX205" fmla="*/ 954405 w 2480310"/>
              <a:gd name="connsiteY205" fmla="*/ 46820 h 2483940"/>
              <a:gd name="connsiteX206" fmla="*/ 937260 w 2480310"/>
              <a:gd name="connsiteY206" fmla="*/ 50630 h 2483940"/>
              <a:gd name="connsiteX207" fmla="*/ 920115 w 2480310"/>
              <a:gd name="connsiteY207" fmla="*/ 55392 h 2483940"/>
              <a:gd name="connsiteX208" fmla="*/ 884872 w 2480310"/>
              <a:gd name="connsiteY208" fmla="*/ 63012 h 2483940"/>
              <a:gd name="connsiteX209" fmla="*/ 883920 w 2480310"/>
              <a:gd name="connsiteY209" fmla="*/ 55392 h 2483940"/>
              <a:gd name="connsiteX210" fmla="*/ 827722 w 2480310"/>
              <a:gd name="connsiteY210" fmla="*/ 78252 h 2483940"/>
              <a:gd name="connsiteX211" fmla="*/ 763905 w 2480310"/>
              <a:gd name="connsiteY211" fmla="*/ 107780 h 2483940"/>
              <a:gd name="connsiteX212" fmla="*/ 763905 w 2480310"/>
              <a:gd name="connsiteY212" fmla="*/ 103017 h 2483940"/>
              <a:gd name="connsiteX213" fmla="*/ 716280 w 2480310"/>
              <a:gd name="connsiteY213" fmla="*/ 121115 h 2483940"/>
              <a:gd name="connsiteX214" fmla="*/ 677227 w 2480310"/>
              <a:gd name="connsiteY214" fmla="*/ 145880 h 2483940"/>
              <a:gd name="connsiteX215" fmla="*/ 651510 w 2480310"/>
              <a:gd name="connsiteY215" fmla="*/ 161120 h 2483940"/>
              <a:gd name="connsiteX216" fmla="*/ 624840 w 2480310"/>
              <a:gd name="connsiteY216" fmla="*/ 178265 h 2483940"/>
              <a:gd name="connsiteX217" fmla="*/ 571500 w 2480310"/>
              <a:gd name="connsiteY217" fmla="*/ 212555 h 2483940"/>
              <a:gd name="connsiteX218" fmla="*/ 530542 w 2480310"/>
              <a:gd name="connsiteY218" fmla="*/ 239225 h 2483940"/>
              <a:gd name="connsiteX219" fmla="*/ 551497 w 2480310"/>
              <a:gd name="connsiteY219" fmla="*/ 223032 h 2483940"/>
              <a:gd name="connsiteX220" fmla="*/ 575310 w 2480310"/>
              <a:gd name="connsiteY220" fmla="*/ 206840 h 2483940"/>
              <a:gd name="connsiteX221" fmla="*/ 611505 w 2480310"/>
              <a:gd name="connsiteY221" fmla="*/ 180170 h 2483940"/>
              <a:gd name="connsiteX222" fmla="*/ 579120 w 2480310"/>
              <a:gd name="connsiteY222" fmla="*/ 201125 h 2483940"/>
              <a:gd name="connsiteX223" fmla="*/ 541972 w 2480310"/>
              <a:gd name="connsiteY223" fmla="*/ 224937 h 2483940"/>
              <a:gd name="connsiteX224" fmla="*/ 507682 w 2480310"/>
              <a:gd name="connsiteY224" fmla="*/ 249702 h 2483940"/>
              <a:gd name="connsiteX225" fmla="*/ 483870 w 2480310"/>
              <a:gd name="connsiteY225" fmla="*/ 271610 h 2483940"/>
              <a:gd name="connsiteX226" fmla="*/ 487680 w 2480310"/>
              <a:gd name="connsiteY226" fmla="*/ 269705 h 2483940"/>
              <a:gd name="connsiteX227" fmla="*/ 401821 w 2480310"/>
              <a:gd name="connsiteY227" fmla="*/ 348598 h 2483940"/>
              <a:gd name="connsiteX228" fmla="*/ 394626 w 2480310"/>
              <a:gd name="connsiteY228" fmla="*/ 357331 h 2483940"/>
              <a:gd name="connsiteX229" fmla="*/ 465583 w 2480310"/>
              <a:gd name="connsiteY229" fmla="*/ 292841 h 2483940"/>
              <a:gd name="connsiteX230" fmla="*/ 1241107 w 2480310"/>
              <a:gd name="connsiteY230" fmla="*/ 14435 h 2483940"/>
              <a:gd name="connsiteX231" fmla="*/ 1288033 w 2480310"/>
              <a:gd name="connsiteY231" fmla="*/ 17240 h 2483940"/>
              <a:gd name="connsiteX232" fmla="*/ 1280160 w 2480310"/>
              <a:gd name="connsiteY232" fmla="*/ 16339 h 2483940"/>
              <a:gd name="connsiteX233" fmla="*/ 1303972 w 2480310"/>
              <a:gd name="connsiteY233" fmla="*/ 14434 h 2483940"/>
              <a:gd name="connsiteX234" fmla="*/ 1331595 w 2480310"/>
              <a:gd name="connsiteY234" fmla="*/ 13482 h 2483940"/>
              <a:gd name="connsiteX235" fmla="*/ 1362075 w 2480310"/>
              <a:gd name="connsiteY235" fmla="*/ 9672 h 2483940"/>
              <a:gd name="connsiteX236" fmla="*/ 1364932 w 2480310"/>
              <a:gd name="connsiteY236" fmla="*/ 11577 h 2483940"/>
              <a:gd name="connsiteX237" fmla="*/ 1421130 w 2480310"/>
              <a:gd name="connsiteY237" fmla="*/ 17292 h 2483940"/>
              <a:gd name="connsiteX238" fmla="*/ 1404937 w 2480310"/>
              <a:gd name="connsiteY238" fmla="*/ 17292 h 2483940"/>
              <a:gd name="connsiteX239" fmla="*/ 1428750 w 2480310"/>
              <a:gd name="connsiteY239" fmla="*/ 21102 h 2483940"/>
              <a:gd name="connsiteX240" fmla="*/ 1451610 w 2480310"/>
              <a:gd name="connsiteY240" fmla="*/ 24912 h 2483940"/>
              <a:gd name="connsiteX241" fmla="*/ 1496377 w 2480310"/>
              <a:gd name="connsiteY241" fmla="*/ 30627 h 2483940"/>
              <a:gd name="connsiteX242" fmla="*/ 1539240 w 2480310"/>
              <a:gd name="connsiteY242" fmla="*/ 38247 h 2483940"/>
              <a:gd name="connsiteX243" fmla="*/ 1580197 w 2480310"/>
              <a:gd name="connsiteY243" fmla="*/ 52534 h 2483940"/>
              <a:gd name="connsiteX244" fmla="*/ 1573530 w 2480310"/>
              <a:gd name="connsiteY244" fmla="*/ 53487 h 2483940"/>
              <a:gd name="connsiteX245" fmla="*/ 1605915 w 2480310"/>
              <a:gd name="connsiteY245" fmla="*/ 63012 h 2483940"/>
              <a:gd name="connsiteX246" fmla="*/ 1635442 w 2480310"/>
              <a:gd name="connsiteY246" fmla="*/ 73489 h 2483940"/>
              <a:gd name="connsiteX247" fmla="*/ 1665922 w 2480310"/>
              <a:gd name="connsiteY247" fmla="*/ 83014 h 2483940"/>
              <a:gd name="connsiteX248" fmla="*/ 1699260 w 2480310"/>
              <a:gd name="connsiteY248" fmla="*/ 93492 h 2483940"/>
              <a:gd name="connsiteX249" fmla="*/ 1724025 w 2480310"/>
              <a:gd name="connsiteY249" fmla="*/ 112542 h 2483940"/>
              <a:gd name="connsiteX250" fmla="*/ 1765935 w 2480310"/>
              <a:gd name="connsiteY250" fmla="*/ 127782 h 2483940"/>
              <a:gd name="connsiteX251" fmla="*/ 1806892 w 2480310"/>
              <a:gd name="connsiteY251" fmla="*/ 144927 h 2483940"/>
              <a:gd name="connsiteX252" fmla="*/ 1752719 w 2480310"/>
              <a:gd name="connsiteY252" fmla="*/ 124567 h 2483940"/>
              <a:gd name="connsiteX253" fmla="*/ 1734930 w 2480310"/>
              <a:gd name="connsiteY253" fmla="*/ 120804 h 2483940"/>
              <a:gd name="connsiteX254" fmla="*/ 1794814 w 2480310"/>
              <a:gd name="connsiteY254" fmla="*/ 147132 h 2483940"/>
              <a:gd name="connsiteX255" fmla="*/ 1874332 w 2480310"/>
              <a:gd name="connsiteY255" fmla="*/ 195711 h 2483940"/>
              <a:gd name="connsiteX256" fmla="*/ 1874519 w 2480310"/>
              <a:gd name="connsiteY256" fmla="*/ 195409 h 2483940"/>
              <a:gd name="connsiteX257" fmla="*/ 1791652 w 2480310"/>
              <a:gd name="connsiteY257" fmla="*/ 144927 h 2483940"/>
              <a:gd name="connsiteX258" fmla="*/ 1824037 w 2480310"/>
              <a:gd name="connsiteY258" fmla="*/ 156357 h 2483940"/>
              <a:gd name="connsiteX259" fmla="*/ 1847849 w 2480310"/>
              <a:gd name="connsiteY259" fmla="*/ 167787 h 2483940"/>
              <a:gd name="connsiteX260" fmla="*/ 1884997 w 2480310"/>
              <a:gd name="connsiteY260" fmla="*/ 191599 h 2483940"/>
              <a:gd name="connsiteX261" fmla="*/ 1925002 w 2480310"/>
              <a:gd name="connsiteY261" fmla="*/ 221127 h 2483940"/>
              <a:gd name="connsiteX262" fmla="*/ 1951672 w 2480310"/>
              <a:gd name="connsiteY262" fmla="*/ 241129 h 2483940"/>
              <a:gd name="connsiteX263" fmla="*/ 1985962 w 2480310"/>
              <a:gd name="connsiteY263" fmla="*/ 264942 h 2483940"/>
              <a:gd name="connsiteX264" fmla="*/ 1959214 w 2480310"/>
              <a:gd name="connsiteY264" fmla="*/ 248632 h 2483940"/>
              <a:gd name="connsiteX265" fmla="*/ 2018315 w 2480310"/>
              <a:gd name="connsiteY265" fmla="*/ 295236 h 2483940"/>
              <a:gd name="connsiteX266" fmla="*/ 2016442 w 2480310"/>
              <a:gd name="connsiteY266" fmla="*/ 293517 h 2483940"/>
              <a:gd name="connsiteX267" fmla="*/ 2023998 w 2480310"/>
              <a:gd name="connsiteY267" fmla="*/ 299717 h 2483940"/>
              <a:gd name="connsiteX268" fmla="*/ 2036213 w 2480310"/>
              <a:gd name="connsiteY268" fmla="*/ 309349 h 2483940"/>
              <a:gd name="connsiteX269" fmla="*/ 2039218 w 2480310"/>
              <a:gd name="connsiteY269" fmla="*/ 312205 h 2483940"/>
              <a:gd name="connsiteX270" fmla="*/ 2053589 w 2480310"/>
              <a:gd name="connsiteY270" fmla="*/ 323997 h 2483940"/>
              <a:gd name="connsiteX271" fmla="*/ 2060046 w 2480310"/>
              <a:gd name="connsiteY271" fmla="*/ 332003 h 2483940"/>
              <a:gd name="connsiteX272" fmla="*/ 2119054 w 2480310"/>
              <a:gd name="connsiteY272" fmla="*/ 388093 h 2483940"/>
              <a:gd name="connsiteX273" fmla="*/ 2095500 w 2480310"/>
              <a:gd name="connsiteY273" fmla="*/ 363050 h 2483940"/>
              <a:gd name="connsiteX274" fmla="*/ 2170747 w 2480310"/>
              <a:gd name="connsiteY274" fmla="*/ 436392 h 2483940"/>
              <a:gd name="connsiteX275" fmla="*/ 2166937 w 2480310"/>
              <a:gd name="connsiteY275" fmla="*/ 442107 h 2483940"/>
              <a:gd name="connsiteX276" fmla="*/ 2160015 w 2480310"/>
              <a:gd name="connsiteY276" fmla="*/ 435999 h 2483940"/>
              <a:gd name="connsiteX277" fmla="*/ 2196738 w 2480310"/>
              <a:gd name="connsiteY277" fmla="*/ 479965 h 2483940"/>
              <a:gd name="connsiteX278" fmla="*/ 2207894 w 2480310"/>
              <a:gd name="connsiteY278" fmla="*/ 487827 h 2483940"/>
              <a:gd name="connsiteX279" fmla="*/ 2226038 w 2480310"/>
              <a:gd name="connsiteY279" fmla="*/ 515042 h 2483940"/>
              <a:gd name="connsiteX280" fmla="*/ 2226802 w 2480310"/>
              <a:gd name="connsiteY280" fmla="*/ 515958 h 2483940"/>
              <a:gd name="connsiteX281" fmla="*/ 2229657 w 2480310"/>
              <a:gd name="connsiteY281" fmla="*/ 520472 h 2483940"/>
              <a:gd name="connsiteX282" fmla="*/ 2242184 w 2480310"/>
              <a:gd name="connsiteY282" fmla="*/ 539262 h 2483940"/>
              <a:gd name="connsiteX283" fmla="*/ 2236412 w 2480310"/>
              <a:gd name="connsiteY283" fmla="*/ 531152 h 2483940"/>
              <a:gd name="connsiteX284" fmla="*/ 2313156 w 2480310"/>
              <a:gd name="connsiteY284" fmla="*/ 652492 h 2483940"/>
              <a:gd name="connsiteX285" fmla="*/ 2348783 w 2480310"/>
              <a:gd name="connsiteY285" fmla="*/ 726448 h 2483940"/>
              <a:gd name="connsiteX286" fmla="*/ 2348865 w 2480310"/>
              <a:gd name="connsiteY286" fmla="*/ 724999 h 2483940"/>
              <a:gd name="connsiteX287" fmla="*/ 2350373 w 2480310"/>
              <a:gd name="connsiteY287" fmla="*/ 729749 h 2483940"/>
              <a:gd name="connsiteX288" fmla="*/ 2364496 w 2480310"/>
              <a:gd name="connsiteY288" fmla="*/ 759067 h 2483940"/>
              <a:gd name="connsiteX289" fmla="*/ 2365652 w 2480310"/>
              <a:gd name="connsiteY289" fmla="*/ 762226 h 2483940"/>
              <a:gd name="connsiteX290" fmla="*/ 2366962 w 2480310"/>
              <a:gd name="connsiteY290" fmla="*/ 763099 h 2483940"/>
              <a:gd name="connsiteX291" fmla="*/ 2379255 w 2480310"/>
              <a:gd name="connsiteY291" fmla="*/ 798654 h 2483940"/>
              <a:gd name="connsiteX292" fmla="*/ 2380042 w 2480310"/>
              <a:gd name="connsiteY292" fmla="*/ 801541 h 2483940"/>
              <a:gd name="connsiteX293" fmla="*/ 2405494 w 2480310"/>
              <a:gd name="connsiteY293" fmla="*/ 871082 h 2483940"/>
              <a:gd name="connsiteX294" fmla="*/ 2460307 w 2480310"/>
              <a:gd name="connsiteY294" fmla="*/ 1233635 h 2483940"/>
              <a:gd name="connsiteX295" fmla="*/ 2454012 w 2480310"/>
              <a:gd name="connsiteY295" fmla="*/ 1358291 h 2483940"/>
              <a:gd name="connsiteX296" fmla="*/ 2442900 w 2480310"/>
              <a:gd name="connsiteY296" fmla="*/ 1431105 h 2483940"/>
              <a:gd name="connsiteX297" fmla="*/ 2446019 w 2480310"/>
              <a:gd name="connsiteY297" fmla="*/ 1418419 h 2483940"/>
              <a:gd name="connsiteX298" fmla="*/ 2444114 w 2480310"/>
              <a:gd name="connsiteY298" fmla="*/ 1454614 h 2483940"/>
              <a:gd name="connsiteX299" fmla="*/ 2446972 w 2480310"/>
              <a:gd name="connsiteY299" fmla="*/ 1443184 h 2483940"/>
              <a:gd name="connsiteX300" fmla="*/ 2443162 w 2480310"/>
              <a:gd name="connsiteY300" fmla="*/ 1483189 h 2483940"/>
              <a:gd name="connsiteX301" fmla="*/ 2450782 w 2480310"/>
              <a:gd name="connsiteY301" fmla="*/ 1441279 h 2483940"/>
              <a:gd name="connsiteX302" fmla="*/ 2454592 w 2480310"/>
              <a:gd name="connsiteY302" fmla="*/ 1406989 h 2483940"/>
              <a:gd name="connsiteX303" fmla="*/ 2453639 w 2480310"/>
              <a:gd name="connsiteY303" fmla="*/ 1366032 h 2483940"/>
              <a:gd name="connsiteX304" fmla="*/ 2459354 w 2480310"/>
              <a:gd name="connsiteY304" fmla="*/ 1348887 h 2483940"/>
              <a:gd name="connsiteX305" fmla="*/ 2466022 w 2480310"/>
              <a:gd name="connsiteY305" fmla="*/ 1295547 h 2483940"/>
              <a:gd name="connsiteX306" fmla="*/ 2471737 w 2480310"/>
              <a:gd name="connsiteY306" fmla="*/ 1331742 h 2483940"/>
              <a:gd name="connsiteX307" fmla="*/ 2471737 w 2480310"/>
              <a:gd name="connsiteY307" fmla="*/ 1373652 h 2483940"/>
              <a:gd name="connsiteX308" fmla="*/ 2466022 w 2480310"/>
              <a:gd name="connsiteY308" fmla="*/ 1427944 h 2483940"/>
              <a:gd name="connsiteX309" fmla="*/ 2460307 w 2480310"/>
              <a:gd name="connsiteY309" fmla="*/ 1462234 h 2483940"/>
              <a:gd name="connsiteX310" fmla="*/ 2457449 w 2480310"/>
              <a:gd name="connsiteY310" fmla="*/ 1481284 h 2483940"/>
              <a:gd name="connsiteX311" fmla="*/ 2452687 w 2480310"/>
              <a:gd name="connsiteY311" fmla="*/ 1502239 h 2483940"/>
              <a:gd name="connsiteX312" fmla="*/ 2362199 w 2480310"/>
              <a:gd name="connsiteY312" fmla="*/ 1769892 h 2483940"/>
              <a:gd name="connsiteX313" fmla="*/ 2211704 w 2480310"/>
              <a:gd name="connsiteY313" fmla="*/ 2009922 h 2483940"/>
              <a:gd name="connsiteX314" fmla="*/ 2010727 w 2480310"/>
              <a:gd name="connsiteY314" fmla="*/ 2209947 h 2483940"/>
              <a:gd name="connsiteX315" fmla="*/ 1769744 w 2480310"/>
              <a:gd name="connsiteY315" fmla="*/ 2360442 h 2483940"/>
              <a:gd name="connsiteX316" fmla="*/ 1739264 w 2480310"/>
              <a:gd name="connsiteY316" fmla="*/ 2372824 h 2483940"/>
              <a:gd name="connsiteX317" fmla="*/ 1703069 w 2480310"/>
              <a:gd name="connsiteY317" fmla="*/ 2387112 h 2483940"/>
              <a:gd name="connsiteX318" fmla="*/ 1654492 w 2480310"/>
              <a:gd name="connsiteY318" fmla="*/ 2405209 h 2483940"/>
              <a:gd name="connsiteX319" fmla="*/ 1593532 w 2480310"/>
              <a:gd name="connsiteY319" fmla="*/ 2424259 h 2483940"/>
              <a:gd name="connsiteX320" fmla="*/ 1558289 w 2480310"/>
              <a:gd name="connsiteY320" fmla="*/ 2433784 h 2483940"/>
              <a:gd name="connsiteX321" fmla="*/ 1521142 w 2480310"/>
              <a:gd name="connsiteY321" fmla="*/ 2443309 h 2483940"/>
              <a:gd name="connsiteX322" fmla="*/ 1438274 w 2480310"/>
              <a:gd name="connsiteY322" fmla="*/ 2461407 h 2483940"/>
              <a:gd name="connsiteX323" fmla="*/ 1393507 w 2480310"/>
              <a:gd name="connsiteY323" fmla="*/ 2469027 h 2483940"/>
              <a:gd name="connsiteX324" fmla="*/ 1370647 w 2480310"/>
              <a:gd name="connsiteY324" fmla="*/ 2472837 h 2483940"/>
              <a:gd name="connsiteX325" fmla="*/ 1346834 w 2480310"/>
              <a:gd name="connsiteY325" fmla="*/ 2475694 h 2483940"/>
              <a:gd name="connsiteX326" fmla="*/ 1310639 w 2480310"/>
              <a:gd name="connsiteY326" fmla="*/ 2479504 h 2483940"/>
              <a:gd name="connsiteX327" fmla="*/ 1272539 w 2480310"/>
              <a:gd name="connsiteY327" fmla="*/ 2482362 h 2483940"/>
              <a:gd name="connsiteX328" fmla="*/ 1189672 w 2480310"/>
              <a:gd name="connsiteY328" fmla="*/ 2483314 h 2483940"/>
              <a:gd name="connsiteX329" fmla="*/ 1223009 w 2480310"/>
              <a:gd name="connsiteY329" fmla="*/ 2477599 h 2483940"/>
              <a:gd name="connsiteX330" fmla="*/ 1256347 w 2480310"/>
              <a:gd name="connsiteY330" fmla="*/ 2470932 h 2483940"/>
              <a:gd name="connsiteX331" fmla="*/ 1272539 w 2480310"/>
              <a:gd name="connsiteY331" fmla="*/ 2479504 h 2483940"/>
              <a:gd name="connsiteX332" fmla="*/ 1309687 w 2480310"/>
              <a:gd name="connsiteY332" fmla="*/ 2478552 h 2483940"/>
              <a:gd name="connsiteX333" fmla="*/ 1327784 w 2480310"/>
              <a:gd name="connsiteY333" fmla="*/ 2475694 h 2483940"/>
              <a:gd name="connsiteX334" fmla="*/ 1330642 w 2480310"/>
              <a:gd name="connsiteY334" fmla="*/ 2470932 h 2483940"/>
              <a:gd name="connsiteX335" fmla="*/ 1376362 w 2480310"/>
              <a:gd name="connsiteY335" fmla="*/ 2458549 h 2483940"/>
              <a:gd name="connsiteX336" fmla="*/ 1423987 w 2480310"/>
              <a:gd name="connsiteY336" fmla="*/ 2455692 h 2483940"/>
              <a:gd name="connsiteX337" fmla="*/ 1484947 w 2480310"/>
              <a:gd name="connsiteY337" fmla="*/ 2434737 h 2483940"/>
              <a:gd name="connsiteX338" fmla="*/ 1338262 w 2480310"/>
              <a:gd name="connsiteY338" fmla="*/ 2454739 h 2483940"/>
              <a:gd name="connsiteX339" fmla="*/ 1302067 w 2480310"/>
              <a:gd name="connsiteY339" fmla="*/ 2456644 h 2483940"/>
              <a:gd name="connsiteX340" fmla="*/ 1268729 w 2480310"/>
              <a:gd name="connsiteY340" fmla="*/ 2458549 h 2483940"/>
              <a:gd name="connsiteX341" fmla="*/ 1240154 w 2480310"/>
              <a:gd name="connsiteY341" fmla="*/ 2461407 h 2483940"/>
              <a:gd name="connsiteX342" fmla="*/ 1217294 w 2480310"/>
              <a:gd name="connsiteY342" fmla="*/ 2466169 h 2483940"/>
              <a:gd name="connsiteX343" fmla="*/ 1192529 w 2480310"/>
              <a:gd name="connsiteY343" fmla="*/ 2475694 h 2483940"/>
              <a:gd name="connsiteX344" fmla="*/ 1147762 w 2480310"/>
              <a:gd name="connsiteY344" fmla="*/ 2475694 h 2483940"/>
              <a:gd name="connsiteX345" fmla="*/ 1102994 w 2480310"/>
              <a:gd name="connsiteY345" fmla="*/ 2470932 h 2483940"/>
              <a:gd name="connsiteX346" fmla="*/ 1111567 w 2480310"/>
              <a:gd name="connsiteY346" fmla="*/ 2469027 h 2483940"/>
              <a:gd name="connsiteX347" fmla="*/ 1156334 w 2480310"/>
              <a:gd name="connsiteY347" fmla="*/ 2469979 h 2483940"/>
              <a:gd name="connsiteX348" fmla="*/ 1186814 w 2480310"/>
              <a:gd name="connsiteY348" fmla="*/ 2467122 h 2483940"/>
              <a:gd name="connsiteX349" fmla="*/ 1219199 w 2480310"/>
              <a:gd name="connsiteY349" fmla="*/ 2454739 h 2483940"/>
              <a:gd name="connsiteX350" fmla="*/ 1160144 w 2480310"/>
              <a:gd name="connsiteY350" fmla="*/ 2450929 h 2483940"/>
              <a:gd name="connsiteX351" fmla="*/ 1101089 w 2480310"/>
              <a:gd name="connsiteY351" fmla="*/ 2444262 h 2483940"/>
              <a:gd name="connsiteX352" fmla="*/ 1122997 w 2480310"/>
              <a:gd name="connsiteY352" fmla="*/ 2451882 h 2483940"/>
              <a:gd name="connsiteX353" fmla="*/ 1102042 w 2480310"/>
              <a:gd name="connsiteY353" fmla="*/ 2453787 h 2483940"/>
              <a:gd name="connsiteX354" fmla="*/ 1061084 w 2480310"/>
              <a:gd name="connsiteY354" fmla="*/ 2452834 h 2483940"/>
              <a:gd name="connsiteX355" fmla="*/ 1021079 w 2480310"/>
              <a:gd name="connsiteY355" fmla="*/ 2450929 h 2483940"/>
              <a:gd name="connsiteX356" fmla="*/ 1043939 w 2480310"/>
              <a:gd name="connsiteY356" fmla="*/ 2454739 h 2483940"/>
              <a:gd name="connsiteX357" fmla="*/ 977264 w 2480310"/>
              <a:gd name="connsiteY357" fmla="*/ 2450929 h 2483940"/>
              <a:gd name="connsiteX358" fmla="*/ 973454 w 2480310"/>
              <a:gd name="connsiteY358" fmla="*/ 2448072 h 2483940"/>
              <a:gd name="connsiteX359" fmla="*/ 939164 w 2480310"/>
              <a:gd name="connsiteY359" fmla="*/ 2441404 h 2483940"/>
              <a:gd name="connsiteX360" fmla="*/ 907732 w 2480310"/>
              <a:gd name="connsiteY360" fmla="*/ 2434737 h 2483940"/>
              <a:gd name="connsiteX361" fmla="*/ 875347 w 2480310"/>
              <a:gd name="connsiteY361" fmla="*/ 2427117 h 2483940"/>
              <a:gd name="connsiteX362" fmla="*/ 839152 w 2480310"/>
              <a:gd name="connsiteY362" fmla="*/ 2414734 h 2483940"/>
              <a:gd name="connsiteX363" fmla="*/ 835342 w 2480310"/>
              <a:gd name="connsiteY363" fmla="*/ 2409972 h 2483940"/>
              <a:gd name="connsiteX364" fmla="*/ 811529 w 2480310"/>
              <a:gd name="connsiteY364" fmla="*/ 2402352 h 2483940"/>
              <a:gd name="connsiteX365" fmla="*/ 785812 w 2480310"/>
              <a:gd name="connsiteY365" fmla="*/ 2392827 h 2483940"/>
              <a:gd name="connsiteX366" fmla="*/ 744854 w 2480310"/>
              <a:gd name="connsiteY366" fmla="*/ 2379492 h 2483940"/>
              <a:gd name="connsiteX367" fmla="*/ 715327 w 2480310"/>
              <a:gd name="connsiteY367" fmla="*/ 2361394 h 2483940"/>
              <a:gd name="connsiteX368" fmla="*/ 701992 w 2480310"/>
              <a:gd name="connsiteY368" fmla="*/ 2349012 h 2483940"/>
              <a:gd name="connsiteX369" fmla="*/ 754379 w 2480310"/>
              <a:gd name="connsiteY369" fmla="*/ 2370919 h 2483940"/>
              <a:gd name="connsiteX370" fmla="*/ 793432 w 2480310"/>
              <a:gd name="connsiteY370" fmla="*/ 2381397 h 2483940"/>
              <a:gd name="connsiteX371" fmla="*/ 765809 w 2480310"/>
              <a:gd name="connsiteY371" fmla="*/ 2370919 h 2483940"/>
              <a:gd name="connsiteX372" fmla="*/ 738187 w 2480310"/>
              <a:gd name="connsiteY372" fmla="*/ 2359489 h 2483940"/>
              <a:gd name="connsiteX373" fmla="*/ 711517 w 2480310"/>
              <a:gd name="connsiteY373" fmla="*/ 2347107 h 2483940"/>
              <a:gd name="connsiteX374" fmla="*/ 684847 w 2480310"/>
              <a:gd name="connsiteY374" fmla="*/ 2333772 h 2483940"/>
              <a:gd name="connsiteX375" fmla="*/ 749617 w 2480310"/>
              <a:gd name="connsiteY375" fmla="*/ 2348059 h 2483940"/>
              <a:gd name="connsiteX376" fmla="*/ 737760 w 2480310"/>
              <a:gd name="connsiteY376" fmla="*/ 2341992 h 2483940"/>
              <a:gd name="connsiteX377" fmla="*/ 659964 w 2480310"/>
              <a:gd name="connsiteY377" fmla="*/ 2305684 h 2483940"/>
              <a:gd name="connsiteX378" fmla="*/ 620937 w 2480310"/>
              <a:gd name="connsiteY378" fmla="*/ 2281975 h 2483940"/>
              <a:gd name="connsiteX379" fmla="*/ 618530 w 2480310"/>
              <a:gd name="connsiteY379" fmla="*/ 2282456 h 2483940"/>
              <a:gd name="connsiteX380" fmla="*/ 622935 w 2480310"/>
              <a:gd name="connsiteY380" fmla="*/ 2291862 h 2483940"/>
              <a:gd name="connsiteX381" fmla="*/ 662940 w 2480310"/>
              <a:gd name="connsiteY381" fmla="*/ 2310912 h 2483940"/>
              <a:gd name="connsiteX382" fmla="*/ 633412 w 2480310"/>
              <a:gd name="connsiteY382" fmla="*/ 2299482 h 2483940"/>
              <a:gd name="connsiteX383" fmla="*/ 596265 w 2480310"/>
              <a:gd name="connsiteY383" fmla="*/ 2280432 h 2483940"/>
              <a:gd name="connsiteX384" fmla="*/ 652462 w 2480310"/>
              <a:gd name="connsiteY384" fmla="*/ 2314722 h 2483940"/>
              <a:gd name="connsiteX385" fmla="*/ 601980 w 2480310"/>
              <a:gd name="connsiteY385" fmla="*/ 2295672 h 2483940"/>
              <a:gd name="connsiteX386" fmla="*/ 658177 w 2480310"/>
              <a:gd name="connsiteY386" fmla="*/ 2322342 h 2483940"/>
              <a:gd name="connsiteX387" fmla="*/ 684847 w 2480310"/>
              <a:gd name="connsiteY387" fmla="*/ 2331867 h 2483940"/>
              <a:gd name="connsiteX388" fmla="*/ 682325 w 2480310"/>
              <a:gd name="connsiteY388" fmla="*/ 2333940 h 2483940"/>
              <a:gd name="connsiteX389" fmla="*/ 683895 w 2480310"/>
              <a:gd name="connsiteY389" fmla="*/ 2334725 h 2483940"/>
              <a:gd name="connsiteX390" fmla="*/ 681037 w 2480310"/>
              <a:gd name="connsiteY390" fmla="*/ 2334725 h 2483940"/>
              <a:gd name="connsiteX391" fmla="*/ 680555 w 2480310"/>
              <a:gd name="connsiteY391" fmla="*/ 2333760 h 2483940"/>
              <a:gd name="connsiteX392" fmla="*/ 670679 w 2480310"/>
              <a:gd name="connsiteY392" fmla="*/ 2331391 h 2483940"/>
              <a:gd name="connsiteX393" fmla="*/ 645795 w 2480310"/>
              <a:gd name="connsiteY393" fmla="*/ 2322342 h 2483940"/>
              <a:gd name="connsiteX394" fmla="*/ 601980 w 2480310"/>
              <a:gd name="connsiteY394" fmla="*/ 2297577 h 2483940"/>
              <a:gd name="connsiteX395" fmla="*/ 568533 w 2480310"/>
              <a:gd name="connsiteY395" fmla="*/ 2276766 h 2483940"/>
              <a:gd name="connsiteX396" fmla="*/ 568642 w 2480310"/>
              <a:gd name="connsiteY396" fmla="*/ 2275670 h 2483940"/>
              <a:gd name="connsiteX397" fmla="*/ 547687 w 2480310"/>
              <a:gd name="connsiteY397" fmla="*/ 2262335 h 2483940"/>
              <a:gd name="connsiteX398" fmla="*/ 527685 w 2480310"/>
              <a:gd name="connsiteY398" fmla="*/ 2249000 h 2483940"/>
              <a:gd name="connsiteX399" fmla="*/ 488632 w 2480310"/>
              <a:gd name="connsiteY399" fmla="*/ 2222330 h 2483940"/>
              <a:gd name="connsiteX400" fmla="*/ 448627 w 2480310"/>
              <a:gd name="connsiteY400" fmla="*/ 2190897 h 2483940"/>
              <a:gd name="connsiteX401" fmla="*/ 403860 w 2480310"/>
              <a:gd name="connsiteY401" fmla="*/ 2148987 h 2483940"/>
              <a:gd name="connsiteX402" fmla="*/ 425767 w 2480310"/>
              <a:gd name="connsiteY402" fmla="*/ 2161370 h 2483940"/>
              <a:gd name="connsiteX403" fmla="*/ 395287 w 2480310"/>
              <a:gd name="connsiteY403" fmla="*/ 2129937 h 2483940"/>
              <a:gd name="connsiteX404" fmla="*/ 364807 w 2480310"/>
              <a:gd name="connsiteY404" fmla="*/ 2109935 h 2483940"/>
              <a:gd name="connsiteX405" fmla="*/ 317182 w 2480310"/>
              <a:gd name="connsiteY405" fmla="*/ 2057547 h 2483940"/>
              <a:gd name="connsiteX406" fmla="*/ 268605 w 2480310"/>
              <a:gd name="connsiteY406" fmla="*/ 2002302 h 2483940"/>
              <a:gd name="connsiteX407" fmla="*/ 246697 w 2480310"/>
              <a:gd name="connsiteY407" fmla="*/ 1975632 h 2483940"/>
              <a:gd name="connsiteX408" fmla="*/ 228600 w 2480310"/>
              <a:gd name="connsiteY408" fmla="*/ 1949915 h 2483940"/>
              <a:gd name="connsiteX409" fmla="*/ 214312 w 2480310"/>
              <a:gd name="connsiteY409" fmla="*/ 1928007 h 2483940"/>
              <a:gd name="connsiteX410" fmla="*/ 205740 w 2480310"/>
              <a:gd name="connsiteY410" fmla="*/ 1909910 h 2483940"/>
              <a:gd name="connsiteX411" fmla="*/ 221932 w 2480310"/>
              <a:gd name="connsiteY411" fmla="*/ 1934675 h 2483940"/>
              <a:gd name="connsiteX412" fmla="*/ 231457 w 2480310"/>
              <a:gd name="connsiteY412" fmla="*/ 1945152 h 2483940"/>
              <a:gd name="connsiteX413" fmla="*/ 252412 w 2480310"/>
              <a:gd name="connsiteY413" fmla="*/ 1968012 h 2483940"/>
              <a:gd name="connsiteX414" fmla="*/ 214312 w 2480310"/>
              <a:gd name="connsiteY414" fmla="*/ 1915625 h 2483940"/>
              <a:gd name="connsiteX415" fmla="*/ 212349 w 2480310"/>
              <a:gd name="connsiteY415" fmla="*/ 1912516 h 2483940"/>
              <a:gd name="connsiteX416" fmla="*/ 226695 w 2480310"/>
              <a:gd name="connsiteY416" fmla="*/ 1932770 h 2483940"/>
              <a:gd name="connsiteX417" fmla="*/ 261937 w 2480310"/>
              <a:gd name="connsiteY417" fmla="*/ 1978490 h 2483940"/>
              <a:gd name="connsiteX418" fmla="*/ 297180 w 2480310"/>
              <a:gd name="connsiteY418" fmla="*/ 2022305 h 2483940"/>
              <a:gd name="connsiteX419" fmla="*/ 328612 w 2480310"/>
              <a:gd name="connsiteY419" fmla="*/ 2063262 h 2483940"/>
              <a:gd name="connsiteX420" fmla="*/ 357187 w 2480310"/>
              <a:gd name="connsiteY420" fmla="*/ 2089932 h 2483940"/>
              <a:gd name="connsiteX421" fmla="*/ 373380 w 2480310"/>
              <a:gd name="connsiteY421" fmla="*/ 2106125 h 2483940"/>
              <a:gd name="connsiteX422" fmla="*/ 390525 w 2480310"/>
              <a:gd name="connsiteY422" fmla="*/ 2121365 h 2483940"/>
              <a:gd name="connsiteX423" fmla="*/ 421005 w 2480310"/>
              <a:gd name="connsiteY423" fmla="*/ 2147082 h 2483940"/>
              <a:gd name="connsiteX424" fmla="*/ 441007 w 2480310"/>
              <a:gd name="connsiteY424" fmla="*/ 2158512 h 2483940"/>
              <a:gd name="connsiteX425" fmla="*/ 382905 w 2480310"/>
              <a:gd name="connsiteY425" fmla="*/ 2104220 h 2483940"/>
              <a:gd name="connsiteX426" fmla="*/ 396002 w 2480310"/>
              <a:gd name="connsiteY426" fmla="*/ 2112555 h 2483940"/>
              <a:gd name="connsiteX427" fmla="*/ 396289 w 2480310"/>
              <a:gd name="connsiteY427" fmla="*/ 2111451 h 2483940"/>
              <a:gd name="connsiteX428" fmla="*/ 379003 w 2480310"/>
              <a:gd name="connsiteY428" fmla="*/ 2095739 h 2483940"/>
              <a:gd name="connsiteX429" fmla="*/ 371705 w 2480310"/>
              <a:gd name="connsiteY429" fmla="*/ 2087710 h 2483940"/>
              <a:gd name="connsiteX430" fmla="*/ 359360 w 2480310"/>
              <a:gd name="connsiteY430" fmla="*/ 2078130 h 2483940"/>
              <a:gd name="connsiteX431" fmla="*/ 264795 w 2480310"/>
              <a:gd name="connsiteY431" fmla="*/ 1968965 h 2483940"/>
              <a:gd name="connsiteX432" fmla="*/ 290581 w 2480310"/>
              <a:gd name="connsiteY432" fmla="*/ 1996144 h 2483940"/>
              <a:gd name="connsiteX433" fmla="*/ 281218 w 2480310"/>
              <a:gd name="connsiteY433" fmla="*/ 1983623 h 2483940"/>
              <a:gd name="connsiteX434" fmla="*/ 281107 w 2480310"/>
              <a:gd name="connsiteY434" fmla="*/ 1983491 h 2483940"/>
              <a:gd name="connsiteX435" fmla="*/ 260032 w 2480310"/>
              <a:gd name="connsiteY435" fmla="*/ 1959440 h 2483940"/>
              <a:gd name="connsiteX436" fmla="*/ 244197 w 2480310"/>
              <a:gd name="connsiteY436" fmla="*/ 1937413 h 2483940"/>
              <a:gd name="connsiteX437" fmla="*/ 242727 w 2480310"/>
              <a:gd name="connsiteY437" fmla="*/ 1933343 h 2483940"/>
              <a:gd name="connsiteX438" fmla="*/ 241892 w 2480310"/>
              <a:gd name="connsiteY438" fmla="*/ 1931033 h 2483940"/>
              <a:gd name="connsiteX439" fmla="*/ 230127 w 2480310"/>
              <a:gd name="connsiteY439" fmla="*/ 1915301 h 2483940"/>
              <a:gd name="connsiteX440" fmla="*/ 218354 w 2480310"/>
              <a:gd name="connsiteY440" fmla="*/ 1895921 h 2483940"/>
              <a:gd name="connsiteX441" fmla="*/ 219759 w 2480310"/>
              <a:gd name="connsiteY441" fmla="*/ 1903525 h 2483940"/>
              <a:gd name="connsiteX442" fmla="*/ 201246 w 2480310"/>
              <a:gd name="connsiteY442" fmla="*/ 1889446 h 2483940"/>
              <a:gd name="connsiteX443" fmla="*/ 196810 w 2480310"/>
              <a:gd name="connsiteY443" fmla="*/ 1887914 h 2483940"/>
              <a:gd name="connsiteX444" fmla="*/ 191452 w 2480310"/>
              <a:gd name="connsiteY444" fmla="*/ 1879430 h 2483940"/>
              <a:gd name="connsiteX445" fmla="*/ 170497 w 2480310"/>
              <a:gd name="connsiteY445" fmla="*/ 1842282 h 2483940"/>
              <a:gd name="connsiteX446" fmla="*/ 156210 w 2480310"/>
              <a:gd name="connsiteY446" fmla="*/ 1818470 h 2483940"/>
              <a:gd name="connsiteX447" fmla="*/ 138112 w 2480310"/>
              <a:gd name="connsiteY447" fmla="*/ 1787037 h 2483940"/>
              <a:gd name="connsiteX448" fmla="*/ 136207 w 2480310"/>
              <a:gd name="connsiteY448" fmla="*/ 1767035 h 2483940"/>
              <a:gd name="connsiteX449" fmla="*/ 121920 w 2480310"/>
              <a:gd name="connsiteY449" fmla="*/ 1747032 h 2483940"/>
              <a:gd name="connsiteX450" fmla="*/ 100012 w 2480310"/>
              <a:gd name="connsiteY450" fmla="*/ 1704170 h 2483940"/>
              <a:gd name="connsiteX451" fmla="*/ 76200 w 2480310"/>
              <a:gd name="connsiteY451" fmla="*/ 1649877 h 2483940"/>
              <a:gd name="connsiteX452" fmla="*/ 55245 w 2480310"/>
              <a:gd name="connsiteY452" fmla="*/ 1596537 h 2483940"/>
              <a:gd name="connsiteX453" fmla="*/ 54292 w 2480310"/>
              <a:gd name="connsiteY453" fmla="*/ 1565105 h 2483940"/>
              <a:gd name="connsiteX454" fmla="*/ 44767 w 2480310"/>
              <a:gd name="connsiteY454" fmla="*/ 1551770 h 2483940"/>
              <a:gd name="connsiteX455" fmla="*/ 34290 w 2480310"/>
              <a:gd name="connsiteY455" fmla="*/ 1489857 h 2483940"/>
              <a:gd name="connsiteX456" fmla="*/ 34290 w 2480310"/>
              <a:gd name="connsiteY456" fmla="*/ 1482237 h 2483940"/>
              <a:gd name="connsiteX457" fmla="*/ 17145 w 2480310"/>
              <a:gd name="connsiteY457" fmla="*/ 1431755 h 2483940"/>
              <a:gd name="connsiteX458" fmla="*/ 11430 w 2480310"/>
              <a:gd name="connsiteY458" fmla="*/ 1393655 h 2483940"/>
              <a:gd name="connsiteX459" fmla="*/ 6667 w 2480310"/>
              <a:gd name="connsiteY459" fmla="*/ 1349840 h 2483940"/>
              <a:gd name="connsiteX460" fmla="*/ 0 w 2480310"/>
              <a:gd name="connsiteY460" fmla="*/ 1171722 h 2483940"/>
              <a:gd name="connsiteX461" fmla="*/ 3810 w 2480310"/>
              <a:gd name="connsiteY461" fmla="*/ 1218395 h 2483940"/>
              <a:gd name="connsiteX462" fmla="*/ 6667 w 2480310"/>
              <a:gd name="connsiteY462" fmla="*/ 1246970 h 2483940"/>
              <a:gd name="connsiteX463" fmla="*/ 11430 w 2480310"/>
              <a:gd name="connsiteY463" fmla="*/ 1253637 h 2483940"/>
              <a:gd name="connsiteX464" fmla="*/ 9525 w 2480310"/>
              <a:gd name="connsiteY464" fmla="*/ 1224110 h 2483940"/>
              <a:gd name="connsiteX465" fmla="*/ 10477 w 2480310"/>
              <a:gd name="connsiteY465" fmla="*/ 1186010 h 2483940"/>
              <a:gd name="connsiteX466" fmla="*/ 10477 w 2480310"/>
              <a:gd name="connsiteY466" fmla="*/ 1168865 h 2483940"/>
              <a:gd name="connsiteX467" fmla="*/ 10477 w 2480310"/>
              <a:gd name="connsiteY467" fmla="*/ 1155530 h 2483940"/>
              <a:gd name="connsiteX468" fmla="*/ 6667 w 2480310"/>
              <a:gd name="connsiteY468" fmla="*/ 1149815 h 2483940"/>
              <a:gd name="connsiteX469" fmla="*/ 8572 w 2480310"/>
              <a:gd name="connsiteY469" fmla="*/ 1113620 h 2483940"/>
              <a:gd name="connsiteX470" fmla="*/ 12382 w 2480310"/>
              <a:gd name="connsiteY470" fmla="*/ 1075520 h 2483940"/>
              <a:gd name="connsiteX471" fmla="*/ 16192 w 2480310"/>
              <a:gd name="connsiteY471" fmla="*/ 1037420 h 2483940"/>
              <a:gd name="connsiteX472" fmla="*/ 21907 w 2480310"/>
              <a:gd name="connsiteY472" fmla="*/ 1001225 h 2483940"/>
              <a:gd name="connsiteX473" fmla="*/ 53340 w 2480310"/>
              <a:gd name="connsiteY473" fmla="*/ 893592 h 2483940"/>
              <a:gd name="connsiteX474" fmla="*/ 54292 w 2480310"/>
              <a:gd name="connsiteY474" fmla="*/ 870732 h 2483940"/>
              <a:gd name="connsiteX475" fmla="*/ 68580 w 2480310"/>
              <a:gd name="connsiteY475" fmla="*/ 823107 h 2483940"/>
              <a:gd name="connsiteX476" fmla="*/ 112395 w 2480310"/>
              <a:gd name="connsiteY476" fmla="*/ 711665 h 2483940"/>
              <a:gd name="connsiteX477" fmla="*/ 126682 w 2480310"/>
              <a:gd name="connsiteY477" fmla="*/ 692615 h 2483940"/>
              <a:gd name="connsiteX478" fmla="*/ 142875 w 2480310"/>
              <a:gd name="connsiteY478" fmla="*/ 658325 h 2483940"/>
              <a:gd name="connsiteX479" fmla="*/ 150495 w 2480310"/>
              <a:gd name="connsiteY479" fmla="*/ 642132 h 2483940"/>
              <a:gd name="connsiteX480" fmla="*/ 158115 w 2480310"/>
              <a:gd name="connsiteY480" fmla="*/ 629750 h 2483940"/>
              <a:gd name="connsiteX481" fmla="*/ 143827 w 2480310"/>
              <a:gd name="connsiteY481" fmla="*/ 664992 h 2483940"/>
              <a:gd name="connsiteX482" fmla="*/ 260032 w 2480310"/>
              <a:gd name="connsiteY482" fmla="*/ 478302 h 2483940"/>
              <a:gd name="connsiteX483" fmla="*/ 407670 w 2480310"/>
              <a:gd name="connsiteY483" fmla="*/ 319235 h 2483940"/>
              <a:gd name="connsiteX484" fmla="*/ 418147 w 2480310"/>
              <a:gd name="connsiteY484" fmla="*/ 318282 h 2483940"/>
              <a:gd name="connsiteX485" fmla="*/ 432435 w 2480310"/>
              <a:gd name="connsiteY485" fmla="*/ 293517 h 2483940"/>
              <a:gd name="connsiteX486" fmla="*/ 461962 w 2480310"/>
              <a:gd name="connsiteY486" fmla="*/ 275420 h 2483940"/>
              <a:gd name="connsiteX487" fmla="*/ 525780 w 2480310"/>
              <a:gd name="connsiteY487" fmla="*/ 219222 h 2483940"/>
              <a:gd name="connsiteX488" fmla="*/ 547687 w 2480310"/>
              <a:gd name="connsiteY488" fmla="*/ 204935 h 2483940"/>
              <a:gd name="connsiteX489" fmla="*/ 575310 w 2480310"/>
              <a:gd name="connsiteY489" fmla="*/ 190647 h 2483940"/>
              <a:gd name="connsiteX490" fmla="*/ 606742 w 2480310"/>
              <a:gd name="connsiteY490" fmla="*/ 174455 h 2483940"/>
              <a:gd name="connsiteX491" fmla="*/ 640080 w 2480310"/>
              <a:gd name="connsiteY491" fmla="*/ 156357 h 2483940"/>
              <a:gd name="connsiteX492" fmla="*/ 634365 w 2480310"/>
              <a:gd name="connsiteY492" fmla="*/ 160167 h 2483940"/>
              <a:gd name="connsiteX493" fmla="*/ 650557 w 2480310"/>
              <a:gd name="connsiteY493" fmla="*/ 154452 h 2483940"/>
              <a:gd name="connsiteX494" fmla="*/ 684847 w 2480310"/>
              <a:gd name="connsiteY494" fmla="*/ 138260 h 2483940"/>
              <a:gd name="connsiteX495" fmla="*/ 673417 w 2480310"/>
              <a:gd name="connsiteY495" fmla="*/ 140165 h 2483940"/>
              <a:gd name="connsiteX496" fmla="*/ 948690 w 2480310"/>
              <a:gd name="connsiteY496" fmla="*/ 35390 h 2483940"/>
              <a:gd name="connsiteX497" fmla="*/ 1093589 w 2480310"/>
              <a:gd name="connsiteY497" fmla="*/ 11101 h 2483940"/>
              <a:gd name="connsiteX498" fmla="*/ 1164907 w 2480310"/>
              <a:gd name="connsiteY498" fmla="*/ 4910 h 2483940"/>
              <a:gd name="connsiteX499" fmla="*/ 1173947 w 2480310"/>
              <a:gd name="connsiteY499" fmla="*/ 5582 h 2483940"/>
              <a:gd name="connsiteX500" fmla="*/ 1164063 w 2480310"/>
              <a:gd name="connsiteY500" fmla="*/ 6261 h 2483940"/>
              <a:gd name="connsiteX501" fmla="*/ 1239202 w 2480310"/>
              <a:gd name="connsiteY501" fmla="*/ 1100 h 2483940"/>
              <a:gd name="connsiteX502" fmla="*/ 1279207 w 2480310"/>
              <a:gd name="connsiteY502" fmla="*/ 11577 h 2483940"/>
              <a:gd name="connsiteX503" fmla="*/ 1185862 w 2480310"/>
              <a:gd name="connsiteY503" fmla="*/ 13482 h 2483940"/>
              <a:gd name="connsiteX504" fmla="*/ 1232535 w 2480310"/>
              <a:gd name="connsiteY504" fmla="*/ 9672 h 2483940"/>
              <a:gd name="connsiteX505" fmla="*/ 1203007 w 2480310"/>
              <a:gd name="connsiteY505" fmla="*/ 6815 h 2483940"/>
              <a:gd name="connsiteX506" fmla="*/ 1182529 w 2480310"/>
              <a:gd name="connsiteY506" fmla="*/ 6219 h 2483940"/>
              <a:gd name="connsiteX507" fmla="*/ 1173947 w 2480310"/>
              <a:gd name="connsiteY507" fmla="*/ 5582 h 2483940"/>
              <a:gd name="connsiteX508" fmla="*/ 1249680 w 2480310"/>
              <a:gd name="connsiteY508" fmla="*/ 28 h 2483940"/>
              <a:gd name="connsiteX509" fmla="*/ 1284922 w 2480310"/>
              <a:gd name="connsiteY509" fmla="*/ 1100 h 2483940"/>
              <a:gd name="connsiteX510" fmla="*/ 1240155 w 2480310"/>
              <a:gd name="connsiteY510" fmla="*/ 1100 h 2483940"/>
              <a:gd name="connsiteX511" fmla="*/ 1249680 w 2480310"/>
              <a:gd name="connsiteY511" fmla="*/ 28 h 24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Lst>
            <a:rect l="l" t="t" r="r" b="b"/>
            <a:pathLst>
              <a:path w="2480310" h="2483940">
                <a:moveTo>
                  <a:pt x="1083945" y="2463312"/>
                </a:moveTo>
                <a:cubicBezTo>
                  <a:pt x="1091565" y="2464264"/>
                  <a:pt x="1105852" y="2465217"/>
                  <a:pt x="1110615" y="2466169"/>
                </a:cubicBezTo>
                <a:lnTo>
                  <a:pt x="1108710" y="2466169"/>
                </a:lnTo>
                <a:cubicBezTo>
                  <a:pt x="1101090" y="2465217"/>
                  <a:pt x="1093470" y="2464264"/>
                  <a:pt x="1083945" y="2463312"/>
                </a:cubicBezTo>
                <a:close/>
                <a:moveTo>
                  <a:pt x="947931" y="2446896"/>
                </a:moveTo>
                <a:cubicBezTo>
                  <a:pt x="949762" y="2446584"/>
                  <a:pt x="960835" y="2448548"/>
                  <a:pt x="968692" y="2449977"/>
                </a:cubicBezTo>
                <a:cubicBezTo>
                  <a:pt x="962025" y="2449024"/>
                  <a:pt x="956310" y="2449024"/>
                  <a:pt x="949642" y="2448072"/>
                </a:cubicBezTo>
                <a:cubicBezTo>
                  <a:pt x="947737" y="2447358"/>
                  <a:pt x="947321" y="2447000"/>
                  <a:pt x="947931" y="2446896"/>
                </a:cubicBezTo>
                <a:close/>
                <a:moveTo>
                  <a:pt x="1617344" y="2426165"/>
                </a:moveTo>
                <a:cubicBezTo>
                  <a:pt x="1597342" y="2429975"/>
                  <a:pt x="1569719" y="2435690"/>
                  <a:pt x="1555432" y="2441405"/>
                </a:cubicBezTo>
                <a:cubicBezTo>
                  <a:pt x="1565909" y="2436643"/>
                  <a:pt x="1609724" y="2423307"/>
                  <a:pt x="1617344" y="2426165"/>
                </a:cubicBezTo>
                <a:close/>
                <a:moveTo>
                  <a:pt x="1641487" y="2384177"/>
                </a:moveTo>
                <a:lnTo>
                  <a:pt x="1603660" y="2398022"/>
                </a:lnTo>
                <a:lnTo>
                  <a:pt x="1514788" y="2420874"/>
                </a:lnTo>
                <a:lnTo>
                  <a:pt x="1510962" y="2423292"/>
                </a:lnTo>
                <a:cubicBezTo>
                  <a:pt x="1506497" y="2425152"/>
                  <a:pt x="1499711" y="2427355"/>
                  <a:pt x="1489709" y="2429974"/>
                </a:cubicBezTo>
                <a:cubicBezTo>
                  <a:pt x="1510664" y="2427117"/>
                  <a:pt x="1532572" y="2419497"/>
                  <a:pt x="1550669" y="2413782"/>
                </a:cubicBezTo>
                <a:cubicBezTo>
                  <a:pt x="1567814" y="2407114"/>
                  <a:pt x="1582102" y="2403304"/>
                  <a:pt x="1589722" y="2406162"/>
                </a:cubicBezTo>
                <a:cubicBezTo>
                  <a:pt x="1604962" y="2401399"/>
                  <a:pt x="1615439" y="2396637"/>
                  <a:pt x="1625917" y="2392827"/>
                </a:cubicBezTo>
                <a:close/>
                <a:moveTo>
                  <a:pt x="822070" y="2377356"/>
                </a:moveTo>
                <a:lnTo>
                  <a:pt x="821412" y="2377706"/>
                </a:lnTo>
                <a:cubicBezTo>
                  <a:pt x="821531" y="2379968"/>
                  <a:pt x="824388" y="2383302"/>
                  <a:pt x="828674" y="2389017"/>
                </a:cubicBezTo>
                <a:cubicBezTo>
                  <a:pt x="851534" y="2393779"/>
                  <a:pt x="877252" y="2400447"/>
                  <a:pt x="904874" y="2405209"/>
                </a:cubicBezTo>
                <a:lnTo>
                  <a:pt x="912021" y="2406539"/>
                </a:lnTo>
                <a:close/>
                <a:moveTo>
                  <a:pt x="559117" y="2270907"/>
                </a:moveTo>
                <a:lnTo>
                  <a:pt x="568533" y="2276766"/>
                </a:lnTo>
                <a:lnTo>
                  <a:pt x="568523" y="2276860"/>
                </a:lnTo>
                <a:cubicBezTo>
                  <a:pt x="566976" y="2276146"/>
                  <a:pt x="563880" y="2274241"/>
                  <a:pt x="559117" y="2270907"/>
                </a:cubicBezTo>
                <a:close/>
                <a:moveTo>
                  <a:pt x="561166" y="2245663"/>
                </a:moveTo>
                <a:lnTo>
                  <a:pt x="581025" y="2260430"/>
                </a:lnTo>
                <a:lnTo>
                  <a:pt x="606157" y="2272996"/>
                </a:lnTo>
                <a:close/>
                <a:moveTo>
                  <a:pt x="2125027" y="2079454"/>
                </a:moveTo>
                <a:cubicBezTo>
                  <a:pt x="2117883" y="2086122"/>
                  <a:pt x="2113418" y="2089634"/>
                  <a:pt x="2110635" y="2091226"/>
                </a:cubicBezTo>
                <a:lnTo>
                  <a:pt x="2107125" y="2091433"/>
                </a:lnTo>
                <a:lnTo>
                  <a:pt x="2103211" y="2095739"/>
                </a:lnTo>
                <a:cubicBezTo>
                  <a:pt x="2048053" y="2150897"/>
                  <a:pt x="1987635" y="2200795"/>
                  <a:pt x="1922773" y="2244615"/>
                </a:cubicBezTo>
                <a:lnTo>
                  <a:pt x="1901057" y="2257808"/>
                </a:lnTo>
                <a:lnTo>
                  <a:pt x="1882139" y="2278527"/>
                </a:lnTo>
                <a:lnTo>
                  <a:pt x="1905952" y="2261382"/>
                </a:lnTo>
                <a:cubicBezTo>
                  <a:pt x="1913572" y="2260429"/>
                  <a:pt x="1908809" y="2265192"/>
                  <a:pt x="1898332" y="2272812"/>
                </a:cubicBezTo>
                <a:cubicBezTo>
                  <a:pt x="1893569" y="2276622"/>
                  <a:pt x="1886902" y="2281384"/>
                  <a:pt x="1880234" y="2286147"/>
                </a:cubicBezTo>
                <a:cubicBezTo>
                  <a:pt x="1873567" y="2290909"/>
                  <a:pt x="1865947" y="2295672"/>
                  <a:pt x="1859279" y="2299482"/>
                </a:cubicBezTo>
                <a:cubicBezTo>
                  <a:pt x="1831657" y="2316627"/>
                  <a:pt x="1811654" y="2328057"/>
                  <a:pt x="1859279" y="2306149"/>
                </a:cubicBezTo>
                <a:cubicBezTo>
                  <a:pt x="1884044" y="2290909"/>
                  <a:pt x="1899284" y="2280432"/>
                  <a:pt x="1915477" y="2269002"/>
                </a:cubicBezTo>
                <a:cubicBezTo>
                  <a:pt x="1932622" y="2257572"/>
                  <a:pt x="1948814" y="2245189"/>
                  <a:pt x="1975484" y="2226139"/>
                </a:cubicBezTo>
                <a:lnTo>
                  <a:pt x="1973579" y="2232807"/>
                </a:lnTo>
                <a:cubicBezTo>
                  <a:pt x="1982152" y="2227092"/>
                  <a:pt x="1988819" y="2220424"/>
                  <a:pt x="1994534" y="2214709"/>
                </a:cubicBezTo>
                <a:cubicBezTo>
                  <a:pt x="2000249" y="2208994"/>
                  <a:pt x="2005964" y="2203279"/>
                  <a:pt x="2010727" y="2197564"/>
                </a:cubicBezTo>
                <a:cubicBezTo>
                  <a:pt x="2016442" y="2191849"/>
                  <a:pt x="2021204" y="2187087"/>
                  <a:pt x="2025967" y="2181372"/>
                </a:cubicBezTo>
                <a:cubicBezTo>
                  <a:pt x="2030729" y="2175657"/>
                  <a:pt x="2035492" y="2169942"/>
                  <a:pt x="2040254" y="2164227"/>
                </a:cubicBezTo>
                <a:cubicBezTo>
                  <a:pt x="2060257" y="2142319"/>
                  <a:pt x="2083117" y="2117554"/>
                  <a:pt x="2125027" y="2079454"/>
                </a:cubicBezTo>
                <a:close/>
                <a:moveTo>
                  <a:pt x="261750" y="1957590"/>
                </a:moveTo>
                <a:lnTo>
                  <a:pt x="266700" y="1965155"/>
                </a:lnTo>
                <a:lnTo>
                  <a:pt x="267353" y="1965083"/>
                </a:lnTo>
                <a:close/>
                <a:moveTo>
                  <a:pt x="194310" y="1887050"/>
                </a:moveTo>
                <a:lnTo>
                  <a:pt x="196810" y="1887914"/>
                </a:lnTo>
                <a:lnTo>
                  <a:pt x="212349" y="1912516"/>
                </a:lnTo>
                <a:close/>
                <a:moveTo>
                  <a:pt x="146686" y="1768337"/>
                </a:moveTo>
                <a:lnTo>
                  <a:pt x="147637" y="1772750"/>
                </a:lnTo>
                <a:cubicBezTo>
                  <a:pt x="147637" y="1777512"/>
                  <a:pt x="145732" y="1780370"/>
                  <a:pt x="156210" y="1803230"/>
                </a:cubicBezTo>
                <a:cubicBezTo>
                  <a:pt x="166687" y="1820375"/>
                  <a:pt x="174307" y="1827042"/>
                  <a:pt x="182880" y="1838472"/>
                </a:cubicBezTo>
                <a:lnTo>
                  <a:pt x="187237" y="1844702"/>
                </a:lnTo>
                <a:lnTo>
                  <a:pt x="169058" y="1814778"/>
                </a:lnTo>
                <a:close/>
                <a:moveTo>
                  <a:pt x="2396212" y="1621548"/>
                </a:moveTo>
                <a:lnTo>
                  <a:pt x="2379554" y="1667061"/>
                </a:lnTo>
                <a:lnTo>
                  <a:pt x="2379225" y="1670118"/>
                </a:lnTo>
                <a:cubicBezTo>
                  <a:pt x="2379821" y="1671785"/>
                  <a:pt x="2382678" y="1667975"/>
                  <a:pt x="2388869" y="1655592"/>
                </a:cubicBezTo>
                <a:close/>
                <a:moveTo>
                  <a:pt x="26670" y="1472712"/>
                </a:moveTo>
                <a:cubicBezTo>
                  <a:pt x="28575" y="1476522"/>
                  <a:pt x="30480" y="1483189"/>
                  <a:pt x="33337" y="1491762"/>
                </a:cubicBezTo>
                <a:cubicBezTo>
                  <a:pt x="31432" y="1487952"/>
                  <a:pt x="28575" y="1478427"/>
                  <a:pt x="26670" y="1472712"/>
                </a:cubicBezTo>
                <a:close/>
                <a:moveTo>
                  <a:pt x="25360" y="1468188"/>
                </a:moveTo>
                <a:cubicBezTo>
                  <a:pt x="25718" y="1468902"/>
                  <a:pt x="26194" y="1470331"/>
                  <a:pt x="26670" y="1471760"/>
                </a:cubicBezTo>
                <a:cubicBezTo>
                  <a:pt x="25717" y="1470807"/>
                  <a:pt x="25717" y="1469855"/>
                  <a:pt x="24765" y="1468902"/>
                </a:cubicBezTo>
                <a:cubicBezTo>
                  <a:pt x="24765" y="1467474"/>
                  <a:pt x="25003" y="1467474"/>
                  <a:pt x="25360" y="1468188"/>
                </a:cubicBezTo>
                <a:close/>
                <a:moveTo>
                  <a:pt x="31432" y="1442232"/>
                </a:moveTo>
                <a:cubicBezTo>
                  <a:pt x="34290" y="1462235"/>
                  <a:pt x="38100" y="1474617"/>
                  <a:pt x="41910" y="1485095"/>
                </a:cubicBezTo>
                <a:cubicBezTo>
                  <a:pt x="45720" y="1495572"/>
                  <a:pt x="50482" y="1504145"/>
                  <a:pt x="54292" y="1517480"/>
                </a:cubicBezTo>
                <a:lnTo>
                  <a:pt x="52387" y="1515575"/>
                </a:lnTo>
                <a:cubicBezTo>
                  <a:pt x="58102" y="1538435"/>
                  <a:pt x="67627" y="1575582"/>
                  <a:pt x="80010" y="1609872"/>
                </a:cubicBezTo>
                <a:cubicBezTo>
                  <a:pt x="79057" y="1605110"/>
                  <a:pt x="77152" y="1601300"/>
                  <a:pt x="75247" y="1597490"/>
                </a:cubicBezTo>
                <a:cubicBezTo>
                  <a:pt x="76200" y="1609872"/>
                  <a:pt x="100965" y="1677500"/>
                  <a:pt x="85725" y="1648925"/>
                </a:cubicBezTo>
                <a:cubicBezTo>
                  <a:pt x="92392" y="1673690"/>
                  <a:pt x="99060" y="1686072"/>
                  <a:pt x="103822" y="1694645"/>
                </a:cubicBezTo>
                <a:cubicBezTo>
                  <a:pt x="108585" y="1703217"/>
                  <a:pt x="112395" y="1707980"/>
                  <a:pt x="118110" y="1714647"/>
                </a:cubicBezTo>
                <a:cubicBezTo>
                  <a:pt x="116205" y="1711790"/>
                  <a:pt x="115252" y="1708932"/>
                  <a:pt x="114300" y="1706075"/>
                </a:cubicBezTo>
                <a:cubicBezTo>
                  <a:pt x="118587" y="1716076"/>
                  <a:pt x="127695" y="1733579"/>
                  <a:pt x="132383" y="1739695"/>
                </a:cubicBezTo>
                <a:lnTo>
                  <a:pt x="133078" y="1740088"/>
                </a:lnTo>
                <a:lnTo>
                  <a:pt x="117718" y="1708203"/>
                </a:lnTo>
                <a:cubicBezTo>
                  <a:pt x="86871" y="1635271"/>
                  <a:pt x="62918" y="1558713"/>
                  <a:pt x="46677" y="1479346"/>
                </a:cubicBezTo>
                <a:lnTo>
                  <a:pt x="42483" y="1451864"/>
                </a:lnTo>
                <a:lnTo>
                  <a:pt x="40957" y="1447947"/>
                </a:lnTo>
                <a:cubicBezTo>
                  <a:pt x="50482" y="1491762"/>
                  <a:pt x="35242" y="1446042"/>
                  <a:pt x="31432" y="1442232"/>
                </a:cubicBezTo>
                <a:close/>
                <a:moveTo>
                  <a:pt x="2480310" y="1233635"/>
                </a:moveTo>
                <a:cubicBezTo>
                  <a:pt x="2478404" y="1249827"/>
                  <a:pt x="2480310" y="1302215"/>
                  <a:pt x="2475547" y="1288880"/>
                </a:cubicBezTo>
                <a:cubicBezTo>
                  <a:pt x="2470785" y="1264115"/>
                  <a:pt x="2478404" y="1230777"/>
                  <a:pt x="2480310" y="1233635"/>
                </a:cubicBezTo>
                <a:close/>
                <a:moveTo>
                  <a:pt x="40005" y="952647"/>
                </a:moveTo>
                <a:cubicBezTo>
                  <a:pt x="37147" y="965982"/>
                  <a:pt x="34290" y="977412"/>
                  <a:pt x="32385" y="989795"/>
                </a:cubicBezTo>
                <a:cubicBezTo>
                  <a:pt x="30480" y="1002177"/>
                  <a:pt x="29527" y="1014560"/>
                  <a:pt x="27622" y="1025990"/>
                </a:cubicBezTo>
                <a:cubicBezTo>
                  <a:pt x="23812" y="1049802"/>
                  <a:pt x="22860" y="1072662"/>
                  <a:pt x="20955" y="1095522"/>
                </a:cubicBezTo>
                <a:lnTo>
                  <a:pt x="20002" y="1112667"/>
                </a:lnTo>
                <a:lnTo>
                  <a:pt x="19050" y="1129812"/>
                </a:lnTo>
                <a:cubicBezTo>
                  <a:pt x="18097" y="1141242"/>
                  <a:pt x="18097" y="1152672"/>
                  <a:pt x="17145" y="1164102"/>
                </a:cubicBezTo>
                <a:cubicBezTo>
                  <a:pt x="16192" y="1187915"/>
                  <a:pt x="17145" y="1211727"/>
                  <a:pt x="15240" y="1236492"/>
                </a:cubicBezTo>
                <a:lnTo>
                  <a:pt x="20002" y="1219347"/>
                </a:lnTo>
                <a:cubicBezTo>
                  <a:pt x="15240" y="1231730"/>
                  <a:pt x="18097" y="1264115"/>
                  <a:pt x="20002" y="1296500"/>
                </a:cubicBezTo>
                <a:cubicBezTo>
                  <a:pt x="21907" y="1312692"/>
                  <a:pt x="23812" y="1328885"/>
                  <a:pt x="24765" y="1342220"/>
                </a:cubicBezTo>
                <a:cubicBezTo>
                  <a:pt x="25717" y="1348887"/>
                  <a:pt x="25717" y="1355555"/>
                  <a:pt x="25717" y="1360317"/>
                </a:cubicBezTo>
                <a:cubicBezTo>
                  <a:pt x="25717" y="1366032"/>
                  <a:pt x="25717" y="1369842"/>
                  <a:pt x="24765" y="1372700"/>
                </a:cubicBezTo>
                <a:cubicBezTo>
                  <a:pt x="25241" y="1362699"/>
                  <a:pt x="28337" y="1372700"/>
                  <a:pt x="31909" y="1384606"/>
                </a:cubicBezTo>
                <a:lnTo>
                  <a:pt x="32500" y="1386455"/>
                </a:lnTo>
                <a:lnTo>
                  <a:pt x="28202" y="1358291"/>
                </a:lnTo>
                <a:cubicBezTo>
                  <a:pt x="24040" y="1317305"/>
                  <a:pt x="21907" y="1275719"/>
                  <a:pt x="21907" y="1233635"/>
                </a:cubicBezTo>
                <a:cubicBezTo>
                  <a:pt x="21907" y="1191551"/>
                  <a:pt x="24040" y="1149965"/>
                  <a:pt x="28202" y="1108979"/>
                </a:cubicBezTo>
                <a:lnTo>
                  <a:pt x="44706" y="1000837"/>
                </a:lnTo>
                <a:lnTo>
                  <a:pt x="43696" y="999439"/>
                </a:lnTo>
                <a:cubicBezTo>
                  <a:pt x="41196" y="997653"/>
                  <a:pt x="37624" y="1004083"/>
                  <a:pt x="28575" y="1050755"/>
                </a:cubicBezTo>
                <a:cubicBezTo>
                  <a:pt x="35242" y="1020275"/>
                  <a:pt x="37147" y="1004082"/>
                  <a:pt x="37147" y="990747"/>
                </a:cubicBezTo>
                <a:cubicBezTo>
                  <a:pt x="38100" y="977412"/>
                  <a:pt x="37147" y="967887"/>
                  <a:pt x="40005" y="952647"/>
                </a:cubicBezTo>
                <a:close/>
                <a:moveTo>
                  <a:pt x="195382" y="603199"/>
                </a:moveTo>
                <a:cubicBezTo>
                  <a:pt x="193358" y="604270"/>
                  <a:pt x="189548" y="608795"/>
                  <a:pt x="184785" y="615462"/>
                </a:cubicBezTo>
                <a:cubicBezTo>
                  <a:pt x="175260" y="629750"/>
                  <a:pt x="160972" y="651657"/>
                  <a:pt x="150495" y="672612"/>
                </a:cubicBezTo>
                <a:cubicBezTo>
                  <a:pt x="139065" y="698330"/>
                  <a:pt x="145732" y="700235"/>
                  <a:pt x="121920" y="739287"/>
                </a:cubicBezTo>
                <a:cubicBezTo>
                  <a:pt x="125730" y="726905"/>
                  <a:pt x="139065" y="701187"/>
                  <a:pt x="133350" y="706902"/>
                </a:cubicBezTo>
                <a:cubicBezTo>
                  <a:pt x="124777" y="731667"/>
                  <a:pt x="113347" y="755480"/>
                  <a:pt x="103822" y="781197"/>
                </a:cubicBezTo>
                <a:cubicBezTo>
                  <a:pt x="99060" y="794532"/>
                  <a:pt x="93345" y="806915"/>
                  <a:pt x="88582" y="819297"/>
                </a:cubicBezTo>
                <a:cubicBezTo>
                  <a:pt x="83820" y="831680"/>
                  <a:pt x="80010" y="844062"/>
                  <a:pt x="75247" y="856445"/>
                </a:cubicBezTo>
                <a:cubicBezTo>
                  <a:pt x="70485" y="868827"/>
                  <a:pt x="67627" y="881210"/>
                  <a:pt x="63817" y="892640"/>
                </a:cubicBezTo>
                <a:cubicBezTo>
                  <a:pt x="60007" y="904070"/>
                  <a:pt x="57150" y="915500"/>
                  <a:pt x="54292" y="926930"/>
                </a:cubicBezTo>
                <a:cubicBezTo>
                  <a:pt x="49530" y="948837"/>
                  <a:pt x="45720" y="969792"/>
                  <a:pt x="44767" y="985985"/>
                </a:cubicBezTo>
                <a:lnTo>
                  <a:pt x="54292" y="935502"/>
                </a:lnTo>
                <a:cubicBezTo>
                  <a:pt x="53816" y="941217"/>
                  <a:pt x="54649" y="943539"/>
                  <a:pt x="55870" y="944908"/>
                </a:cubicBezTo>
                <a:lnTo>
                  <a:pt x="57372" y="946330"/>
                </a:lnTo>
                <a:lnTo>
                  <a:pt x="76720" y="871082"/>
                </a:lnTo>
                <a:cubicBezTo>
                  <a:pt x="100468" y="794729"/>
                  <a:pt x="131520" y="721593"/>
                  <a:pt x="169058" y="652492"/>
                </a:cubicBezTo>
                <a:lnTo>
                  <a:pt x="195295" y="609304"/>
                </a:lnTo>
                <a:close/>
                <a:moveTo>
                  <a:pt x="310236" y="447193"/>
                </a:moveTo>
                <a:lnTo>
                  <a:pt x="297180" y="457347"/>
                </a:lnTo>
                <a:cubicBezTo>
                  <a:pt x="291465" y="463062"/>
                  <a:pt x="283845" y="470682"/>
                  <a:pt x="276225" y="478302"/>
                </a:cubicBezTo>
                <a:cubicBezTo>
                  <a:pt x="269557" y="485922"/>
                  <a:pt x="260985" y="494495"/>
                  <a:pt x="253365" y="504020"/>
                </a:cubicBezTo>
                <a:cubicBezTo>
                  <a:pt x="245745" y="513545"/>
                  <a:pt x="238125" y="523070"/>
                  <a:pt x="231457" y="531642"/>
                </a:cubicBezTo>
                <a:cubicBezTo>
                  <a:pt x="222885" y="547835"/>
                  <a:pt x="215265" y="564980"/>
                  <a:pt x="207645" y="582125"/>
                </a:cubicBezTo>
                <a:lnTo>
                  <a:pt x="200977" y="589745"/>
                </a:lnTo>
                <a:cubicBezTo>
                  <a:pt x="194786" y="601651"/>
                  <a:pt x="200501" y="596412"/>
                  <a:pt x="204192" y="593555"/>
                </a:cubicBezTo>
                <a:lnTo>
                  <a:pt x="204874" y="593537"/>
                </a:lnTo>
                <a:lnTo>
                  <a:pt x="230058" y="552083"/>
                </a:lnTo>
                <a:lnTo>
                  <a:pt x="227647" y="551644"/>
                </a:lnTo>
                <a:cubicBezTo>
                  <a:pt x="224790" y="552597"/>
                  <a:pt x="223837" y="551644"/>
                  <a:pt x="241935" y="527832"/>
                </a:cubicBezTo>
                <a:lnTo>
                  <a:pt x="241935" y="536178"/>
                </a:lnTo>
                <a:lnTo>
                  <a:pt x="300313" y="458111"/>
                </a:lnTo>
                <a:close/>
                <a:moveTo>
                  <a:pt x="423862" y="316377"/>
                </a:moveTo>
                <a:cubicBezTo>
                  <a:pt x="415290" y="323997"/>
                  <a:pt x="407670" y="332570"/>
                  <a:pt x="399097" y="340190"/>
                </a:cubicBezTo>
                <a:lnTo>
                  <a:pt x="374332" y="364002"/>
                </a:lnTo>
                <a:cubicBezTo>
                  <a:pt x="376237" y="359240"/>
                  <a:pt x="412432" y="322092"/>
                  <a:pt x="378142" y="349715"/>
                </a:cubicBezTo>
                <a:cubicBezTo>
                  <a:pt x="363855" y="363050"/>
                  <a:pt x="358140" y="371622"/>
                  <a:pt x="355282" y="377337"/>
                </a:cubicBezTo>
                <a:cubicBezTo>
                  <a:pt x="352425" y="382100"/>
                  <a:pt x="352425" y="384957"/>
                  <a:pt x="352425" y="388767"/>
                </a:cubicBezTo>
                <a:cubicBezTo>
                  <a:pt x="352425" y="391625"/>
                  <a:pt x="351472" y="396387"/>
                  <a:pt x="345757" y="404007"/>
                </a:cubicBezTo>
                <a:cubicBezTo>
                  <a:pt x="342900" y="407817"/>
                  <a:pt x="339328" y="412818"/>
                  <a:pt x="334328" y="419366"/>
                </a:cubicBezTo>
                <a:lnTo>
                  <a:pt x="324326" y="431690"/>
                </a:lnTo>
                <a:lnTo>
                  <a:pt x="378909" y="371634"/>
                </a:lnTo>
                <a:lnTo>
                  <a:pt x="379214" y="369360"/>
                </a:lnTo>
                <a:cubicBezTo>
                  <a:pt x="381953" y="365193"/>
                  <a:pt x="386715" y="359716"/>
                  <a:pt x="392430" y="353525"/>
                </a:cubicBezTo>
                <a:cubicBezTo>
                  <a:pt x="403860" y="341142"/>
                  <a:pt x="417195" y="326855"/>
                  <a:pt x="423862" y="316377"/>
                </a:cubicBezTo>
                <a:close/>
                <a:moveTo>
                  <a:pt x="681037" y="132545"/>
                </a:moveTo>
                <a:lnTo>
                  <a:pt x="669609" y="142069"/>
                </a:lnTo>
                <a:lnTo>
                  <a:pt x="673417" y="141117"/>
                </a:lnTo>
                <a:cubicBezTo>
                  <a:pt x="671512" y="142069"/>
                  <a:pt x="669607" y="143974"/>
                  <a:pt x="666750" y="144927"/>
                </a:cubicBezTo>
                <a:lnTo>
                  <a:pt x="669606" y="142070"/>
                </a:lnTo>
                <a:lnTo>
                  <a:pt x="666035" y="142308"/>
                </a:lnTo>
                <a:cubicBezTo>
                  <a:pt x="667226" y="141118"/>
                  <a:pt x="671512" y="138260"/>
                  <a:pt x="681037" y="132545"/>
                </a:cubicBezTo>
                <a:close/>
                <a:moveTo>
                  <a:pt x="1563171" y="55035"/>
                </a:moveTo>
                <a:cubicBezTo>
                  <a:pt x="1557813" y="53963"/>
                  <a:pt x="1557337" y="54916"/>
                  <a:pt x="1564957" y="59202"/>
                </a:cubicBezTo>
                <a:lnTo>
                  <a:pt x="1557542" y="57283"/>
                </a:lnTo>
                <a:lnTo>
                  <a:pt x="1666237" y="90604"/>
                </a:lnTo>
                <a:lnTo>
                  <a:pt x="1715320" y="112183"/>
                </a:lnTo>
                <a:lnTo>
                  <a:pt x="1714500" y="111589"/>
                </a:lnTo>
                <a:cubicBezTo>
                  <a:pt x="1703070" y="104922"/>
                  <a:pt x="1683067" y="95397"/>
                  <a:pt x="1659255" y="84919"/>
                </a:cubicBezTo>
                <a:cubicBezTo>
                  <a:pt x="1652587" y="83967"/>
                  <a:pt x="1641157" y="80157"/>
                  <a:pt x="1628775" y="76347"/>
                </a:cubicBezTo>
                <a:cubicBezTo>
                  <a:pt x="1616392" y="71584"/>
                  <a:pt x="1603057" y="66822"/>
                  <a:pt x="1590675" y="63012"/>
                </a:cubicBezTo>
                <a:cubicBezTo>
                  <a:pt x="1578769" y="59202"/>
                  <a:pt x="1568529" y="56106"/>
                  <a:pt x="1563171" y="55035"/>
                </a:cubicBezTo>
                <a:close/>
                <a:moveTo>
                  <a:pt x="1439551" y="32509"/>
                </a:moveTo>
                <a:lnTo>
                  <a:pt x="1530415" y="48967"/>
                </a:lnTo>
                <a:lnTo>
                  <a:pt x="1532077" y="49476"/>
                </a:lnTo>
                <a:lnTo>
                  <a:pt x="1534596" y="48367"/>
                </a:lnTo>
                <a:cubicBezTo>
                  <a:pt x="1534001" y="47296"/>
                  <a:pt x="1530667" y="45391"/>
                  <a:pt x="1521142" y="42057"/>
                </a:cubicBezTo>
                <a:cubicBezTo>
                  <a:pt x="1504950" y="38247"/>
                  <a:pt x="1493520" y="35389"/>
                  <a:pt x="1483995" y="34437"/>
                </a:cubicBezTo>
                <a:cubicBezTo>
                  <a:pt x="1474470" y="32532"/>
                  <a:pt x="1466850" y="32532"/>
                  <a:pt x="1460182" y="32532"/>
                </a:cubicBezTo>
                <a:cubicBezTo>
                  <a:pt x="1453515" y="32532"/>
                  <a:pt x="1446847" y="32532"/>
                  <a:pt x="1440180" y="32532"/>
                </a:cubicBezTo>
                <a:close/>
                <a:moveTo>
                  <a:pt x="1390072" y="23547"/>
                </a:moveTo>
                <a:lnTo>
                  <a:pt x="1413055" y="27710"/>
                </a:lnTo>
                <a:lnTo>
                  <a:pt x="1413034" y="27650"/>
                </a:lnTo>
                <a:cubicBezTo>
                  <a:pt x="1411962" y="26996"/>
                  <a:pt x="1409819" y="26311"/>
                  <a:pt x="1405622" y="25552"/>
                </a:cubicBezTo>
                <a:close/>
                <a:moveTo>
                  <a:pt x="1385887" y="23007"/>
                </a:moveTo>
                <a:lnTo>
                  <a:pt x="1385311" y="23055"/>
                </a:lnTo>
                <a:lnTo>
                  <a:pt x="1387079" y="23161"/>
                </a:lnTo>
                <a:close/>
                <a:moveTo>
                  <a:pt x="1334810" y="17530"/>
                </a:moveTo>
                <a:cubicBezTo>
                  <a:pt x="1329452" y="17292"/>
                  <a:pt x="1326356" y="17768"/>
                  <a:pt x="1323022" y="18244"/>
                </a:cubicBezTo>
                <a:lnTo>
                  <a:pt x="1314170" y="18803"/>
                </a:lnTo>
                <a:lnTo>
                  <a:pt x="1358223" y="21436"/>
                </a:lnTo>
                <a:lnTo>
                  <a:pt x="1360170" y="21102"/>
                </a:lnTo>
                <a:cubicBezTo>
                  <a:pt x="1347788" y="18721"/>
                  <a:pt x="1340168" y="17768"/>
                  <a:pt x="1334810" y="17530"/>
                </a:cubicBezTo>
                <a:close/>
                <a:moveTo>
                  <a:pt x="1164063" y="6261"/>
                </a:moveTo>
                <a:lnTo>
                  <a:pt x="1160145" y="12530"/>
                </a:lnTo>
                <a:cubicBezTo>
                  <a:pt x="1137285" y="12530"/>
                  <a:pt x="1114425" y="13482"/>
                  <a:pt x="1091565" y="17292"/>
                </a:cubicBezTo>
                <a:cubicBezTo>
                  <a:pt x="1080135" y="19197"/>
                  <a:pt x="1068705" y="21102"/>
                  <a:pt x="1057275" y="23007"/>
                </a:cubicBezTo>
                <a:cubicBezTo>
                  <a:pt x="1045845" y="24912"/>
                  <a:pt x="1034415" y="27770"/>
                  <a:pt x="1022985" y="30627"/>
                </a:cubicBezTo>
                <a:cubicBezTo>
                  <a:pt x="1011555" y="33485"/>
                  <a:pt x="1000125" y="35390"/>
                  <a:pt x="988695" y="38247"/>
                </a:cubicBezTo>
                <a:cubicBezTo>
                  <a:pt x="977265" y="41105"/>
                  <a:pt x="965835" y="43962"/>
                  <a:pt x="954405" y="46820"/>
                </a:cubicBezTo>
                <a:lnTo>
                  <a:pt x="937260" y="50630"/>
                </a:lnTo>
                <a:lnTo>
                  <a:pt x="920115" y="55392"/>
                </a:lnTo>
                <a:cubicBezTo>
                  <a:pt x="908685" y="58250"/>
                  <a:pt x="896302" y="61107"/>
                  <a:pt x="884872" y="63012"/>
                </a:cubicBezTo>
                <a:lnTo>
                  <a:pt x="883920" y="55392"/>
                </a:lnTo>
                <a:cubicBezTo>
                  <a:pt x="841057" y="67775"/>
                  <a:pt x="835342" y="73490"/>
                  <a:pt x="827722" y="78252"/>
                </a:cubicBezTo>
                <a:cubicBezTo>
                  <a:pt x="820102" y="83015"/>
                  <a:pt x="811530" y="89682"/>
                  <a:pt x="763905" y="107780"/>
                </a:cubicBezTo>
                <a:cubicBezTo>
                  <a:pt x="782955" y="99207"/>
                  <a:pt x="777240" y="99207"/>
                  <a:pt x="763905" y="103017"/>
                </a:cubicBezTo>
                <a:cubicBezTo>
                  <a:pt x="750570" y="107780"/>
                  <a:pt x="729615" y="115400"/>
                  <a:pt x="716280" y="121115"/>
                </a:cubicBezTo>
                <a:cubicBezTo>
                  <a:pt x="706755" y="126830"/>
                  <a:pt x="693420" y="136355"/>
                  <a:pt x="677227" y="145880"/>
                </a:cubicBezTo>
                <a:cubicBezTo>
                  <a:pt x="668655" y="150642"/>
                  <a:pt x="660082" y="155405"/>
                  <a:pt x="651510" y="161120"/>
                </a:cubicBezTo>
                <a:cubicBezTo>
                  <a:pt x="642937" y="166835"/>
                  <a:pt x="634365" y="172550"/>
                  <a:pt x="624840" y="178265"/>
                </a:cubicBezTo>
                <a:cubicBezTo>
                  <a:pt x="605790" y="189695"/>
                  <a:pt x="587692" y="202077"/>
                  <a:pt x="571500" y="212555"/>
                </a:cubicBezTo>
                <a:cubicBezTo>
                  <a:pt x="555307" y="223032"/>
                  <a:pt x="541020" y="232557"/>
                  <a:pt x="530542" y="239225"/>
                </a:cubicBezTo>
                <a:cubicBezTo>
                  <a:pt x="536257" y="234462"/>
                  <a:pt x="543877" y="228747"/>
                  <a:pt x="551497" y="223032"/>
                </a:cubicBezTo>
                <a:cubicBezTo>
                  <a:pt x="559117" y="217317"/>
                  <a:pt x="567690" y="212555"/>
                  <a:pt x="575310" y="206840"/>
                </a:cubicBezTo>
                <a:cubicBezTo>
                  <a:pt x="590550" y="196362"/>
                  <a:pt x="604837" y="185885"/>
                  <a:pt x="611505" y="180170"/>
                </a:cubicBezTo>
                <a:cubicBezTo>
                  <a:pt x="601980" y="185885"/>
                  <a:pt x="591502" y="193505"/>
                  <a:pt x="579120" y="201125"/>
                </a:cubicBezTo>
                <a:cubicBezTo>
                  <a:pt x="566737" y="208745"/>
                  <a:pt x="554355" y="216365"/>
                  <a:pt x="541972" y="224937"/>
                </a:cubicBezTo>
                <a:cubicBezTo>
                  <a:pt x="529590" y="233510"/>
                  <a:pt x="518160" y="242082"/>
                  <a:pt x="507682" y="249702"/>
                </a:cubicBezTo>
                <a:cubicBezTo>
                  <a:pt x="498157" y="257322"/>
                  <a:pt x="489585" y="264942"/>
                  <a:pt x="483870" y="271610"/>
                </a:cubicBezTo>
                <a:lnTo>
                  <a:pt x="487680" y="269705"/>
                </a:lnTo>
                <a:cubicBezTo>
                  <a:pt x="445532" y="308995"/>
                  <a:pt x="424279" y="324176"/>
                  <a:pt x="401821" y="348598"/>
                </a:cubicBezTo>
                <a:lnTo>
                  <a:pt x="394626" y="357331"/>
                </a:lnTo>
                <a:lnTo>
                  <a:pt x="465583" y="292841"/>
                </a:lnTo>
                <a:cubicBezTo>
                  <a:pt x="676332" y="118915"/>
                  <a:pt x="946518" y="14435"/>
                  <a:pt x="1241107" y="14435"/>
                </a:cubicBezTo>
                <a:lnTo>
                  <a:pt x="1288033" y="17240"/>
                </a:lnTo>
                <a:lnTo>
                  <a:pt x="1280160" y="16339"/>
                </a:lnTo>
                <a:cubicBezTo>
                  <a:pt x="1286827" y="15387"/>
                  <a:pt x="1295400" y="15387"/>
                  <a:pt x="1303972" y="14434"/>
                </a:cubicBezTo>
                <a:cubicBezTo>
                  <a:pt x="1313497" y="13482"/>
                  <a:pt x="1323022" y="13482"/>
                  <a:pt x="1331595" y="13482"/>
                </a:cubicBezTo>
                <a:cubicBezTo>
                  <a:pt x="1349692" y="13482"/>
                  <a:pt x="1363027" y="12529"/>
                  <a:pt x="1362075" y="9672"/>
                </a:cubicBezTo>
                <a:lnTo>
                  <a:pt x="1364932" y="11577"/>
                </a:lnTo>
                <a:lnTo>
                  <a:pt x="1421130" y="17292"/>
                </a:lnTo>
                <a:cubicBezTo>
                  <a:pt x="1406842" y="16339"/>
                  <a:pt x="1411605" y="17292"/>
                  <a:pt x="1404937" y="17292"/>
                </a:cubicBezTo>
                <a:cubicBezTo>
                  <a:pt x="1412557" y="19197"/>
                  <a:pt x="1421130" y="20149"/>
                  <a:pt x="1428750" y="21102"/>
                </a:cubicBezTo>
                <a:cubicBezTo>
                  <a:pt x="1436370" y="23007"/>
                  <a:pt x="1443990" y="23959"/>
                  <a:pt x="1451610" y="24912"/>
                </a:cubicBezTo>
                <a:cubicBezTo>
                  <a:pt x="1466850" y="27769"/>
                  <a:pt x="1482090" y="28722"/>
                  <a:pt x="1496377" y="30627"/>
                </a:cubicBezTo>
                <a:cubicBezTo>
                  <a:pt x="1510665" y="32532"/>
                  <a:pt x="1524952" y="35389"/>
                  <a:pt x="1539240" y="38247"/>
                </a:cubicBezTo>
                <a:cubicBezTo>
                  <a:pt x="1553527" y="41104"/>
                  <a:pt x="1566862" y="46819"/>
                  <a:pt x="1580197" y="52534"/>
                </a:cubicBezTo>
                <a:lnTo>
                  <a:pt x="1573530" y="53487"/>
                </a:lnTo>
                <a:cubicBezTo>
                  <a:pt x="1584960" y="56344"/>
                  <a:pt x="1595437" y="60154"/>
                  <a:pt x="1605915" y="63012"/>
                </a:cubicBezTo>
                <a:cubicBezTo>
                  <a:pt x="1615440" y="66822"/>
                  <a:pt x="1625917" y="69679"/>
                  <a:pt x="1635442" y="73489"/>
                </a:cubicBezTo>
                <a:cubicBezTo>
                  <a:pt x="1644967" y="76347"/>
                  <a:pt x="1655445" y="80157"/>
                  <a:pt x="1665922" y="83014"/>
                </a:cubicBezTo>
                <a:cubicBezTo>
                  <a:pt x="1676400" y="85872"/>
                  <a:pt x="1687830" y="89682"/>
                  <a:pt x="1699260" y="93492"/>
                </a:cubicBezTo>
                <a:cubicBezTo>
                  <a:pt x="1707832" y="100159"/>
                  <a:pt x="1716405" y="105874"/>
                  <a:pt x="1724025" y="112542"/>
                </a:cubicBezTo>
                <a:lnTo>
                  <a:pt x="1765935" y="127782"/>
                </a:lnTo>
                <a:cubicBezTo>
                  <a:pt x="1780222" y="132544"/>
                  <a:pt x="1793557" y="139212"/>
                  <a:pt x="1806892" y="144927"/>
                </a:cubicBezTo>
                <a:cubicBezTo>
                  <a:pt x="1788795" y="136355"/>
                  <a:pt x="1768554" y="128973"/>
                  <a:pt x="1752719" y="124567"/>
                </a:cubicBezTo>
                <a:lnTo>
                  <a:pt x="1734930" y="120804"/>
                </a:lnTo>
                <a:lnTo>
                  <a:pt x="1794814" y="147132"/>
                </a:lnTo>
                <a:lnTo>
                  <a:pt x="1874332" y="195711"/>
                </a:lnTo>
                <a:lnTo>
                  <a:pt x="1874519" y="195409"/>
                </a:lnTo>
                <a:cubicBezTo>
                  <a:pt x="1846897" y="178264"/>
                  <a:pt x="1820227" y="160167"/>
                  <a:pt x="1791652" y="144927"/>
                </a:cubicBezTo>
                <a:cubicBezTo>
                  <a:pt x="1803082" y="148737"/>
                  <a:pt x="1812607" y="152547"/>
                  <a:pt x="1824037" y="156357"/>
                </a:cubicBezTo>
                <a:cubicBezTo>
                  <a:pt x="1833562" y="160167"/>
                  <a:pt x="1841182" y="163977"/>
                  <a:pt x="1847849" y="167787"/>
                </a:cubicBezTo>
                <a:cubicBezTo>
                  <a:pt x="1861184" y="175407"/>
                  <a:pt x="1873567" y="183027"/>
                  <a:pt x="1884997" y="191599"/>
                </a:cubicBezTo>
                <a:cubicBezTo>
                  <a:pt x="1896427" y="200172"/>
                  <a:pt x="1908809" y="209697"/>
                  <a:pt x="1925002" y="221127"/>
                </a:cubicBezTo>
                <a:cubicBezTo>
                  <a:pt x="1932622" y="227794"/>
                  <a:pt x="1941194" y="234462"/>
                  <a:pt x="1951672" y="241129"/>
                </a:cubicBezTo>
                <a:cubicBezTo>
                  <a:pt x="1961197" y="247797"/>
                  <a:pt x="1973579" y="255417"/>
                  <a:pt x="1985962" y="264942"/>
                </a:cubicBezTo>
                <a:lnTo>
                  <a:pt x="1959214" y="248632"/>
                </a:lnTo>
                <a:lnTo>
                  <a:pt x="2018315" y="295236"/>
                </a:lnTo>
                <a:lnTo>
                  <a:pt x="2016442" y="293517"/>
                </a:lnTo>
                <a:lnTo>
                  <a:pt x="2023998" y="299717"/>
                </a:lnTo>
                <a:lnTo>
                  <a:pt x="2036213" y="309349"/>
                </a:lnTo>
                <a:lnTo>
                  <a:pt x="2039218" y="312205"/>
                </a:lnTo>
                <a:lnTo>
                  <a:pt x="2053589" y="323997"/>
                </a:lnTo>
                <a:lnTo>
                  <a:pt x="2060046" y="332003"/>
                </a:lnTo>
                <a:lnTo>
                  <a:pt x="2119054" y="388093"/>
                </a:lnTo>
                <a:lnTo>
                  <a:pt x="2095500" y="363050"/>
                </a:lnTo>
                <a:cubicBezTo>
                  <a:pt x="2121217" y="385910"/>
                  <a:pt x="2146935" y="410675"/>
                  <a:pt x="2170747" y="436392"/>
                </a:cubicBezTo>
                <a:cubicBezTo>
                  <a:pt x="2177415" y="447822"/>
                  <a:pt x="2174557" y="448775"/>
                  <a:pt x="2166937" y="442107"/>
                </a:cubicBezTo>
                <a:lnTo>
                  <a:pt x="2160015" y="435999"/>
                </a:lnTo>
                <a:lnTo>
                  <a:pt x="2196738" y="479965"/>
                </a:lnTo>
                <a:lnTo>
                  <a:pt x="2207894" y="487827"/>
                </a:lnTo>
                <a:lnTo>
                  <a:pt x="2226038" y="515042"/>
                </a:lnTo>
                <a:lnTo>
                  <a:pt x="2226802" y="515958"/>
                </a:lnTo>
                <a:lnTo>
                  <a:pt x="2229657" y="520472"/>
                </a:lnTo>
                <a:lnTo>
                  <a:pt x="2242184" y="539262"/>
                </a:lnTo>
                <a:lnTo>
                  <a:pt x="2236412" y="531152"/>
                </a:lnTo>
                <a:lnTo>
                  <a:pt x="2313156" y="652492"/>
                </a:lnTo>
                <a:lnTo>
                  <a:pt x="2348783" y="726448"/>
                </a:lnTo>
                <a:lnTo>
                  <a:pt x="2348865" y="724999"/>
                </a:lnTo>
                <a:lnTo>
                  <a:pt x="2350373" y="729749"/>
                </a:lnTo>
                <a:lnTo>
                  <a:pt x="2364496" y="759067"/>
                </a:lnTo>
                <a:lnTo>
                  <a:pt x="2365652" y="762226"/>
                </a:lnTo>
                <a:lnTo>
                  <a:pt x="2366962" y="763099"/>
                </a:lnTo>
                <a:cubicBezTo>
                  <a:pt x="2371963" y="776434"/>
                  <a:pt x="2376011" y="788221"/>
                  <a:pt x="2379255" y="798654"/>
                </a:cubicBezTo>
                <a:lnTo>
                  <a:pt x="2380042" y="801541"/>
                </a:lnTo>
                <a:lnTo>
                  <a:pt x="2405494" y="871082"/>
                </a:lnTo>
                <a:cubicBezTo>
                  <a:pt x="2441117" y="985613"/>
                  <a:pt x="2460307" y="1107383"/>
                  <a:pt x="2460307" y="1233635"/>
                </a:cubicBezTo>
                <a:cubicBezTo>
                  <a:pt x="2460307" y="1275719"/>
                  <a:pt x="2458175" y="1317305"/>
                  <a:pt x="2454012" y="1358291"/>
                </a:cubicBezTo>
                <a:lnTo>
                  <a:pt x="2442900" y="1431105"/>
                </a:lnTo>
                <a:lnTo>
                  <a:pt x="2446019" y="1418419"/>
                </a:lnTo>
                <a:cubicBezTo>
                  <a:pt x="2443162" y="1437469"/>
                  <a:pt x="2442209" y="1447947"/>
                  <a:pt x="2444114" y="1454614"/>
                </a:cubicBezTo>
                <a:lnTo>
                  <a:pt x="2446972" y="1443184"/>
                </a:lnTo>
                <a:cubicBezTo>
                  <a:pt x="2450782" y="1427944"/>
                  <a:pt x="2437447" y="1487952"/>
                  <a:pt x="2443162" y="1483189"/>
                </a:cubicBezTo>
                <a:cubicBezTo>
                  <a:pt x="2446019" y="1467949"/>
                  <a:pt x="2448877" y="1453662"/>
                  <a:pt x="2450782" y="1441279"/>
                </a:cubicBezTo>
                <a:cubicBezTo>
                  <a:pt x="2452687" y="1428897"/>
                  <a:pt x="2454592" y="1417467"/>
                  <a:pt x="2454592" y="1406989"/>
                </a:cubicBezTo>
                <a:cubicBezTo>
                  <a:pt x="2455544" y="1386987"/>
                  <a:pt x="2455544" y="1372699"/>
                  <a:pt x="2453639" y="1366032"/>
                </a:cubicBezTo>
                <a:cubicBezTo>
                  <a:pt x="2454592" y="1378414"/>
                  <a:pt x="2457449" y="1366984"/>
                  <a:pt x="2459354" y="1348887"/>
                </a:cubicBezTo>
                <a:cubicBezTo>
                  <a:pt x="2461259" y="1331742"/>
                  <a:pt x="2464117" y="1307929"/>
                  <a:pt x="2466022" y="1295547"/>
                </a:cubicBezTo>
                <a:cubicBezTo>
                  <a:pt x="2468879" y="1307929"/>
                  <a:pt x="2470784" y="1319359"/>
                  <a:pt x="2471737" y="1331742"/>
                </a:cubicBezTo>
                <a:cubicBezTo>
                  <a:pt x="2471737" y="1344124"/>
                  <a:pt x="2472689" y="1358412"/>
                  <a:pt x="2471737" y="1373652"/>
                </a:cubicBezTo>
                <a:cubicBezTo>
                  <a:pt x="2469832" y="1388892"/>
                  <a:pt x="2468879" y="1406989"/>
                  <a:pt x="2466022" y="1427944"/>
                </a:cubicBezTo>
                <a:cubicBezTo>
                  <a:pt x="2464117" y="1438422"/>
                  <a:pt x="2462212" y="1449852"/>
                  <a:pt x="2460307" y="1462234"/>
                </a:cubicBezTo>
                <a:cubicBezTo>
                  <a:pt x="2459354" y="1467949"/>
                  <a:pt x="2458402" y="1474617"/>
                  <a:pt x="2457449" y="1481284"/>
                </a:cubicBezTo>
                <a:cubicBezTo>
                  <a:pt x="2455544" y="1487952"/>
                  <a:pt x="2454592" y="1494619"/>
                  <a:pt x="2452687" y="1502239"/>
                </a:cubicBezTo>
                <a:cubicBezTo>
                  <a:pt x="2432684" y="1594632"/>
                  <a:pt x="2402204" y="1684167"/>
                  <a:pt x="2362199" y="1769892"/>
                </a:cubicBezTo>
                <a:cubicBezTo>
                  <a:pt x="2321242" y="1855617"/>
                  <a:pt x="2270759" y="1935627"/>
                  <a:pt x="2211704" y="2009922"/>
                </a:cubicBezTo>
                <a:cubicBezTo>
                  <a:pt x="2152649" y="2084217"/>
                  <a:pt x="2085022" y="2150892"/>
                  <a:pt x="2010727" y="2209947"/>
                </a:cubicBezTo>
                <a:cubicBezTo>
                  <a:pt x="1936432" y="2269002"/>
                  <a:pt x="1855469" y="2320437"/>
                  <a:pt x="1769744" y="2360442"/>
                </a:cubicBezTo>
                <a:cubicBezTo>
                  <a:pt x="1769744" y="2360442"/>
                  <a:pt x="1759267" y="2365204"/>
                  <a:pt x="1739264" y="2372824"/>
                </a:cubicBezTo>
                <a:cubicBezTo>
                  <a:pt x="1729739" y="2377587"/>
                  <a:pt x="1717357" y="2382349"/>
                  <a:pt x="1703069" y="2387112"/>
                </a:cubicBezTo>
                <a:cubicBezTo>
                  <a:pt x="1688782" y="2392827"/>
                  <a:pt x="1673542" y="2399494"/>
                  <a:pt x="1654492" y="2405209"/>
                </a:cubicBezTo>
                <a:cubicBezTo>
                  <a:pt x="1636394" y="2410924"/>
                  <a:pt x="1616392" y="2418544"/>
                  <a:pt x="1593532" y="2424259"/>
                </a:cubicBezTo>
                <a:cubicBezTo>
                  <a:pt x="1582102" y="2427117"/>
                  <a:pt x="1570672" y="2429974"/>
                  <a:pt x="1558289" y="2433784"/>
                </a:cubicBezTo>
                <a:cubicBezTo>
                  <a:pt x="1546859" y="2437594"/>
                  <a:pt x="1534477" y="2440452"/>
                  <a:pt x="1521142" y="2443309"/>
                </a:cubicBezTo>
                <a:cubicBezTo>
                  <a:pt x="1495424" y="2450929"/>
                  <a:pt x="1467802" y="2455692"/>
                  <a:pt x="1438274" y="2461407"/>
                </a:cubicBezTo>
                <a:cubicBezTo>
                  <a:pt x="1423987" y="2464264"/>
                  <a:pt x="1408747" y="2466169"/>
                  <a:pt x="1393507" y="2469027"/>
                </a:cubicBezTo>
                <a:cubicBezTo>
                  <a:pt x="1385887" y="2469979"/>
                  <a:pt x="1378267" y="2471884"/>
                  <a:pt x="1370647" y="2472837"/>
                </a:cubicBezTo>
                <a:cubicBezTo>
                  <a:pt x="1363027" y="2473789"/>
                  <a:pt x="1354454" y="2474742"/>
                  <a:pt x="1346834" y="2475694"/>
                </a:cubicBezTo>
                <a:cubicBezTo>
                  <a:pt x="1334452" y="2476647"/>
                  <a:pt x="1323022" y="2478552"/>
                  <a:pt x="1310639" y="2479504"/>
                </a:cubicBezTo>
                <a:cubicBezTo>
                  <a:pt x="1298257" y="2481409"/>
                  <a:pt x="1285874" y="2481409"/>
                  <a:pt x="1272539" y="2482362"/>
                </a:cubicBezTo>
                <a:cubicBezTo>
                  <a:pt x="1245869" y="2484267"/>
                  <a:pt x="1218247" y="2484267"/>
                  <a:pt x="1189672" y="2483314"/>
                </a:cubicBezTo>
                <a:lnTo>
                  <a:pt x="1223009" y="2477599"/>
                </a:lnTo>
                <a:cubicBezTo>
                  <a:pt x="1234439" y="2475694"/>
                  <a:pt x="1244917" y="2473789"/>
                  <a:pt x="1256347" y="2470932"/>
                </a:cubicBezTo>
                <a:cubicBezTo>
                  <a:pt x="1348739" y="2469027"/>
                  <a:pt x="1209674" y="2478552"/>
                  <a:pt x="1272539" y="2479504"/>
                </a:cubicBezTo>
                <a:cubicBezTo>
                  <a:pt x="1288732" y="2479504"/>
                  <a:pt x="1301114" y="2479504"/>
                  <a:pt x="1309687" y="2478552"/>
                </a:cubicBezTo>
                <a:cubicBezTo>
                  <a:pt x="1319212" y="2477599"/>
                  <a:pt x="1323974" y="2476647"/>
                  <a:pt x="1327784" y="2475694"/>
                </a:cubicBezTo>
                <a:cubicBezTo>
                  <a:pt x="1334452" y="2473789"/>
                  <a:pt x="1332547" y="2472837"/>
                  <a:pt x="1330642" y="2470932"/>
                </a:cubicBezTo>
                <a:cubicBezTo>
                  <a:pt x="1325879" y="2468074"/>
                  <a:pt x="1320164" y="2465217"/>
                  <a:pt x="1376362" y="2458549"/>
                </a:cubicBezTo>
                <a:cubicBezTo>
                  <a:pt x="1379219" y="2462359"/>
                  <a:pt x="1397317" y="2459502"/>
                  <a:pt x="1423987" y="2455692"/>
                </a:cubicBezTo>
                <a:cubicBezTo>
                  <a:pt x="1444942" y="2449977"/>
                  <a:pt x="1491614" y="2438547"/>
                  <a:pt x="1484947" y="2434737"/>
                </a:cubicBezTo>
                <a:cubicBezTo>
                  <a:pt x="1443037" y="2446167"/>
                  <a:pt x="1387792" y="2452834"/>
                  <a:pt x="1338262" y="2454739"/>
                </a:cubicBezTo>
                <a:cubicBezTo>
                  <a:pt x="1325879" y="2454739"/>
                  <a:pt x="1313497" y="2456644"/>
                  <a:pt x="1302067" y="2456644"/>
                </a:cubicBezTo>
                <a:cubicBezTo>
                  <a:pt x="1290637" y="2457597"/>
                  <a:pt x="1279207" y="2457597"/>
                  <a:pt x="1268729" y="2458549"/>
                </a:cubicBezTo>
                <a:cubicBezTo>
                  <a:pt x="1258252" y="2458549"/>
                  <a:pt x="1248727" y="2460454"/>
                  <a:pt x="1240154" y="2461407"/>
                </a:cubicBezTo>
                <a:cubicBezTo>
                  <a:pt x="1231582" y="2462359"/>
                  <a:pt x="1223962" y="2464264"/>
                  <a:pt x="1217294" y="2466169"/>
                </a:cubicBezTo>
                <a:cubicBezTo>
                  <a:pt x="1233487" y="2469979"/>
                  <a:pt x="1219199" y="2473789"/>
                  <a:pt x="1192529" y="2475694"/>
                </a:cubicBezTo>
                <a:cubicBezTo>
                  <a:pt x="1179194" y="2476647"/>
                  <a:pt x="1163954" y="2476647"/>
                  <a:pt x="1147762" y="2475694"/>
                </a:cubicBezTo>
                <a:cubicBezTo>
                  <a:pt x="1131569" y="2474742"/>
                  <a:pt x="1115377" y="2473789"/>
                  <a:pt x="1102994" y="2470932"/>
                </a:cubicBezTo>
                <a:lnTo>
                  <a:pt x="1111567" y="2469027"/>
                </a:lnTo>
                <a:cubicBezTo>
                  <a:pt x="1129664" y="2469979"/>
                  <a:pt x="1143952" y="2469979"/>
                  <a:pt x="1156334" y="2469979"/>
                </a:cubicBezTo>
                <a:cubicBezTo>
                  <a:pt x="1168717" y="2469979"/>
                  <a:pt x="1178242" y="2469027"/>
                  <a:pt x="1186814" y="2467122"/>
                </a:cubicBezTo>
                <a:cubicBezTo>
                  <a:pt x="1203007" y="2463312"/>
                  <a:pt x="1212532" y="2458549"/>
                  <a:pt x="1219199" y="2454739"/>
                </a:cubicBezTo>
                <a:cubicBezTo>
                  <a:pt x="1199197" y="2453787"/>
                  <a:pt x="1180147" y="2452834"/>
                  <a:pt x="1160144" y="2450929"/>
                </a:cubicBezTo>
                <a:cubicBezTo>
                  <a:pt x="1140142" y="2449024"/>
                  <a:pt x="1120139" y="2447119"/>
                  <a:pt x="1101089" y="2444262"/>
                </a:cubicBezTo>
                <a:cubicBezTo>
                  <a:pt x="1118234" y="2448072"/>
                  <a:pt x="1123949" y="2449977"/>
                  <a:pt x="1122997" y="2451882"/>
                </a:cubicBezTo>
                <a:cubicBezTo>
                  <a:pt x="1122044" y="2452834"/>
                  <a:pt x="1113472" y="2453787"/>
                  <a:pt x="1102042" y="2453787"/>
                </a:cubicBezTo>
                <a:cubicBezTo>
                  <a:pt x="1090612" y="2453787"/>
                  <a:pt x="1076324" y="2452834"/>
                  <a:pt x="1061084" y="2452834"/>
                </a:cubicBezTo>
                <a:cubicBezTo>
                  <a:pt x="1046797" y="2451882"/>
                  <a:pt x="1031557" y="2450929"/>
                  <a:pt x="1021079" y="2450929"/>
                </a:cubicBezTo>
                <a:lnTo>
                  <a:pt x="1043939" y="2454739"/>
                </a:lnTo>
                <a:cubicBezTo>
                  <a:pt x="1013459" y="2450929"/>
                  <a:pt x="995362" y="2451882"/>
                  <a:pt x="977264" y="2450929"/>
                </a:cubicBezTo>
                <a:cubicBezTo>
                  <a:pt x="978217" y="2450929"/>
                  <a:pt x="977264" y="2449977"/>
                  <a:pt x="973454" y="2448072"/>
                </a:cubicBezTo>
                <a:cubicBezTo>
                  <a:pt x="961072" y="2445214"/>
                  <a:pt x="949642" y="2443309"/>
                  <a:pt x="939164" y="2441404"/>
                </a:cubicBezTo>
                <a:cubicBezTo>
                  <a:pt x="927734" y="2439499"/>
                  <a:pt x="918209" y="2436642"/>
                  <a:pt x="907732" y="2434737"/>
                </a:cubicBezTo>
                <a:cubicBezTo>
                  <a:pt x="897254" y="2431879"/>
                  <a:pt x="886777" y="2429974"/>
                  <a:pt x="875347" y="2427117"/>
                </a:cubicBezTo>
                <a:cubicBezTo>
                  <a:pt x="863917" y="2424259"/>
                  <a:pt x="852487" y="2419497"/>
                  <a:pt x="839152" y="2414734"/>
                </a:cubicBezTo>
                <a:lnTo>
                  <a:pt x="835342" y="2409972"/>
                </a:lnTo>
                <a:cubicBezTo>
                  <a:pt x="828674" y="2408067"/>
                  <a:pt x="820102" y="2405209"/>
                  <a:pt x="811529" y="2402352"/>
                </a:cubicBezTo>
                <a:cubicBezTo>
                  <a:pt x="802957" y="2399494"/>
                  <a:pt x="794384" y="2395684"/>
                  <a:pt x="785812" y="2392827"/>
                </a:cubicBezTo>
                <a:cubicBezTo>
                  <a:pt x="768667" y="2386159"/>
                  <a:pt x="753427" y="2381397"/>
                  <a:pt x="744854" y="2379492"/>
                </a:cubicBezTo>
                <a:cubicBezTo>
                  <a:pt x="751522" y="2379492"/>
                  <a:pt x="732472" y="2369967"/>
                  <a:pt x="715327" y="2361394"/>
                </a:cubicBezTo>
                <a:cubicBezTo>
                  <a:pt x="698182" y="2352822"/>
                  <a:pt x="684847" y="2343297"/>
                  <a:pt x="701992" y="2349012"/>
                </a:cubicBezTo>
                <a:cubicBezTo>
                  <a:pt x="712469" y="2352822"/>
                  <a:pt x="734377" y="2362347"/>
                  <a:pt x="754379" y="2370919"/>
                </a:cubicBezTo>
                <a:cubicBezTo>
                  <a:pt x="774382" y="2378539"/>
                  <a:pt x="791527" y="2383302"/>
                  <a:pt x="793432" y="2381397"/>
                </a:cubicBezTo>
                <a:lnTo>
                  <a:pt x="765809" y="2370919"/>
                </a:lnTo>
                <a:cubicBezTo>
                  <a:pt x="756284" y="2368062"/>
                  <a:pt x="747712" y="2363299"/>
                  <a:pt x="738187" y="2359489"/>
                </a:cubicBezTo>
                <a:lnTo>
                  <a:pt x="711517" y="2347107"/>
                </a:lnTo>
                <a:cubicBezTo>
                  <a:pt x="701992" y="2342344"/>
                  <a:pt x="693419" y="2338534"/>
                  <a:pt x="684847" y="2333772"/>
                </a:cubicBezTo>
                <a:cubicBezTo>
                  <a:pt x="700087" y="2335677"/>
                  <a:pt x="705802" y="2330914"/>
                  <a:pt x="749617" y="2348059"/>
                </a:cubicBezTo>
                <a:lnTo>
                  <a:pt x="737760" y="2341992"/>
                </a:lnTo>
                <a:lnTo>
                  <a:pt x="659964" y="2305684"/>
                </a:lnTo>
                <a:lnTo>
                  <a:pt x="620937" y="2281975"/>
                </a:lnTo>
                <a:lnTo>
                  <a:pt x="618530" y="2282456"/>
                </a:lnTo>
                <a:cubicBezTo>
                  <a:pt x="615077" y="2282575"/>
                  <a:pt x="611505" y="2283290"/>
                  <a:pt x="622935" y="2291862"/>
                </a:cubicBezTo>
                <a:cubicBezTo>
                  <a:pt x="636270" y="2297577"/>
                  <a:pt x="649605" y="2305197"/>
                  <a:pt x="662940" y="2310912"/>
                </a:cubicBezTo>
                <a:cubicBezTo>
                  <a:pt x="656272" y="2311865"/>
                  <a:pt x="645795" y="2306150"/>
                  <a:pt x="633412" y="2299482"/>
                </a:cubicBezTo>
                <a:cubicBezTo>
                  <a:pt x="621030" y="2292815"/>
                  <a:pt x="607695" y="2285195"/>
                  <a:pt x="596265" y="2280432"/>
                </a:cubicBezTo>
                <a:cubicBezTo>
                  <a:pt x="605790" y="2291862"/>
                  <a:pt x="625792" y="2301387"/>
                  <a:pt x="652462" y="2314722"/>
                </a:cubicBezTo>
                <a:cubicBezTo>
                  <a:pt x="652462" y="2324247"/>
                  <a:pt x="592455" y="2280432"/>
                  <a:pt x="601980" y="2295672"/>
                </a:cubicBezTo>
                <a:cubicBezTo>
                  <a:pt x="625792" y="2309960"/>
                  <a:pt x="641985" y="2319485"/>
                  <a:pt x="658177" y="2322342"/>
                </a:cubicBezTo>
                <a:cubicBezTo>
                  <a:pt x="670560" y="2328057"/>
                  <a:pt x="678180" y="2330915"/>
                  <a:pt x="684847" y="2331867"/>
                </a:cubicBezTo>
                <a:lnTo>
                  <a:pt x="682325" y="2333940"/>
                </a:lnTo>
                <a:lnTo>
                  <a:pt x="683895" y="2334725"/>
                </a:lnTo>
                <a:cubicBezTo>
                  <a:pt x="682942" y="2334725"/>
                  <a:pt x="681990" y="2334725"/>
                  <a:pt x="681037" y="2334725"/>
                </a:cubicBezTo>
                <a:lnTo>
                  <a:pt x="680555" y="2333760"/>
                </a:lnTo>
                <a:lnTo>
                  <a:pt x="670679" y="2331391"/>
                </a:lnTo>
                <a:cubicBezTo>
                  <a:pt x="661512" y="2328533"/>
                  <a:pt x="650558" y="2324247"/>
                  <a:pt x="645795" y="2322342"/>
                </a:cubicBezTo>
                <a:lnTo>
                  <a:pt x="601980" y="2297577"/>
                </a:lnTo>
                <a:lnTo>
                  <a:pt x="568533" y="2276766"/>
                </a:lnTo>
                <a:lnTo>
                  <a:pt x="568642" y="2275670"/>
                </a:lnTo>
                <a:cubicBezTo>
                  <a:pt x="561975" y="2270907"/>
                  <a:pt x="554355" y="2267097"/>
                  <a:pt x="547687" y="2262335"/>
                </a:cubicBezTo>
                <a:cubicBezTo>
                  <a:pt x="541020" y="2257572"/>
                  <a:pt x="534352" y="2253762"/>
                  <a:pt x="527685" y="2249000"/>
                </a:cubicBezTo>
                <a:cubicBezTo>
                  <a:pt x="514350" y="2240427"/>
                  <a:pt x="501015" y="2232807"/>
                  <a:pt x="488632" y="2222330"/>
                </a:cubicBezTo>
                <a:cubicBezTo>
                  <a:pt x="476250" y="2212805"/>
                  <a:pt x="462915" y="2202327"/>
                  <a:pt x="448627" y="2190897"/>
                </a:cubicBezTo>
                <a:cubicBezTo>
                  <a:pt x="435292" y="2178515"/>
                  <a:pt x="420052" y="2165180"/>
                  <a:pt x="403860" y="2148987"/>
                </a:cubicBezTo>
                <a:cubicBezTo>
                  <a:pt x="419100" y="2160417"/>
                  <a:pt x="426720" y="2164227"/>
                  <a:pt x="425767" y="2161370"/>
                </a:cubicBezTo>
                <a:cubicBezTo>
                  <a:pt x="424815" y="2157560"/>
                  <a:pt x="414337" y="2148035"/>
                  <a:pt x="395287" y="2129937"/>
                </a:cubicBezTo>
                <a:lnTo>
                  <a:pt x="364807" y="2109935"/>
                </a:lnTo>
                <a:cubicBezTo>
                  <a:pt x="350520" y="2092790"/>
                  <a:pt x="333375" y="2075645"/>
                  <a:pt x="317182" y="2057547"/>
                </a:cubicBezTo>
                <a:cubicBezTo>
                  <a:pt x="300990" y="2039450"/>
                  <a:pt x="283845" y="2021352"/>
                  <a:pt x="268605" y="2002302"/>
                </a:cubicBezTo>
                <a:cubicBezTo>
                  <a:pt x="260985" y="1992777"/>
                  <a:pt x="253365" y="1984205"/>
                  <a:pt x="246697" y="1975632"/>
                </a:cubicBezTo>
                <a:cubicBezTo>
                  <a:pt x="240030" y="1966107"/>
                  <a:pt x="234315" y="1957535"/>
                  <a:pt x="228600" y="1949915"/>
                </a:cubicBezTo>
                <a:cubicBezTo>
                  <a:pt x="222885" y="1942295"/>
                  <a:pt x="218122" y="1934675"/>
                  <a:pt x="214312" y="1928007"/>
                </a:cubicBezTo>
                <a:cubicBezTo>
                  <a:pt x="210502" y="1921340"/>
                  <a:pt x="207645" y="1915625"/>
                  <a:pt x="205740" y="1909910"/>
                </a:cubicBezTo>
                <a:cubicBezTo>
                  <a:pt x="212407" y="1922292"/>
                  <a:pt x="218122" y="1929912"/>
                  <a:pt x="221932" y="1934675"/>
                </a:cubicBezTo>
                <a:cubicBezTo>
                  <a:pt x="225742" y="1939437"/>
                  <a:pt x="228600" y="1942295"/>
                  <a:pt x="231457" y="1945152"/>
                </a:cubicBezTo>
                <a:cubicBezTo>
                  <a:pt x="237172" y="1949915"/>
                  <a:pt x="240982" y="1952772"/>
                  <a:pt x="252412" y="1968012"/>
                </a:cubicBezTo>
                <a:cubicBezTo>
                  <a:pt x="236220" y="1946105"/>
                  <a:pt x="222885" y="1929912"/>
                  <a:pt x="214312" y="1915625"/>
                </a:cubicBezTo>
                <a:lnTo>
                  <a:pt x="212349" y="1912516"/>
                </a:lnTo>
                <a:lnTo>
                  <a:pt x="226695" y="1932770"/>
                </a:lnTo>
                <a:cubicBezTo>
                  <a:pt x="238125" y="1948010"/>
                  <a:pt x="249555" y="1964202"/>
                  <a:pt x="261937" y="1978490"/>
                </a:cubicBezTo>
                <a:cubicBezTo>
                  <a:pt x="274320" y="1993730"/>
                  <a:pt x="285750" y="2008017"/>
                  <a:pt x="297180" y="2022305"/>
                </a:cubicBezTo>
                <a:cubicBezTo>
                  <a:pt x="308610" y="2036592"/>
                  <a:pt x="319087" y="2049927"/>
                  <a:pt x="328612" y="2063262"/>
                </a:cubicBezTo>
                <a:cubicBezTo>
                  <a:pt x="336232" y="2069930"/>
                  <a:pt x="346710" y="2079455"/>
                  <a:pt x="357187" y="2089932"/>
                </a:cubicBezTo>
                <a:cubicBezTo>
                  <a:pt x="362902" y="2095647"/>
                  <a:pt x="367665" y="2100410"/>
                  <a:pt x="373380" y="2106125"/>
                </a:cubicBezTo>
                <a:cubicBezTo>
                  <a:pt x="379095" y="2110887"/>
                  <a:pt x="384810" y="2116602"/>
                  <a:pt x="390525" y="2121365"/>
                </a:cubicBezTo>
                <a:cubicBezTo>
                  <a:pt x="401955" y="2130890"/>
                  <a:pt x="411480" y="2140415"/>
                  <a:pt x="421005" y="2147082"/>
                </a:cubicBezTo>
                <a:cubicBezTo>
                  <a:pt x="429577" y="2153750"/>
                  <a:pt x="437197" y="2157560"/>
                  <a:pt x="441007" y="2158512"/>
                </a:cubicBezTo>
                <a:cubicBezTo>
                  <a:pt x="405765" y="2133747"/>
                  <a:pt x="422910" y="2134700"/>
                  <a:pt x="382905" y="2104220"/>
                </a:cubicBezTo>
                <a:cubicBezTo>
                  <a:pt x="388620" y="2108983"/>
                  <a:pt x="393859" y="2112316"/>
                  <a:pt x="396002" y="2112555"/>
                </a:cubicBezTo>
                <a:lnTo>
                  <a:pt x="396289" y="2111451"/>
                </a:lnTo>
                <a:lnTo>
                  <a:pt x="379003" y="2095739"/>
                </a:lnTo>
                <a:lnTo>
                  <a:pt x="371705" y="2087710"/>
                </a:lnTo>
                <a:lnTo>
                  <a:pt x="359360" y="2078130"/>
                </a:lnTo>
                <a:cubicBezTo>
                  <a:pt x="327838" y="2050047"/>
                  <a:pt x="295513" y="2011113"/>
                  <a:pt x="264795" y="1968965"/>
                </a:cubicBezTo>
                <a:lnTo>
                  <a:pt x="290581" y="1996144"/>
                </a:lnTo>
                <a:lnTo>
                  <a:pt x="281218" y="1983623"/>
                </a:lnTo>
                <a:lnTo>
                  <a:pt x="281107" y="1983491"/>
                </a:lnTo>
                <a:cubicBezTo>
                  <a:pt x="274082" y="1975632"/>
                  <a:pt x="266700" y="1967536"/>
                  <a:pt x="260032" y="1959440"/>
                </a:cubicBezTo>
                <a:cubicBezTo>
                  <a:pt x="253841" y="1951344"/>
                  <a:pt x="248126" y="1943724"/>
                  <a:pt x="244197" y="1937413"/>
                </a:cubicBezTo>
                <a:lnTo>
                  <a:pt x="242727" y="1933343"/>
                </a:lnTo>
                <a:lnTo>
                  <a:pt x="241892" y="1931033"/>
                </a:lnTo>
                <a:lnTo>
                  <a:pt x="230127" y="1915301"/>
                </a:lnTo>
                <a:lnTo>
                  <a:pt x="218354" y="1895921"/>
                </a:lnTo>
                <a:lnTo>
                  <a:pt x="219759" y="1903525"/>
                </a:lnTo>
                <a:cubicBezTo>
                  <a:pt x="216962" y="1903614"/>
                  <a:pt x="207853" y="1894357"/>
                  <a:pt x="201246" y="1889446"/>
                </a:cubicBezTo>
                <a:lnTo>
                  <a:pt x="196810" y="1887914"/>
                </a:lnTo>
                <a:lnTo>
                  <a:pt x="191452" y="1879430"/>
                </a:lnTo>
                <a:cubicBezTo>
                  <a:pt x="184785" y="1868000"/>
                  <a:pt x="179070" y="1856570"/>
                  <a:pt x="170497" y="1842282"/>
                </a:cubicBezTo>
                <a:cubicBezTo>
                  <a:pt x="166687" y="1835615"/>
                  <a:pt x="161925" y="1827042"/>
                  <a:pt x="156210" y="1818470"/>
                </a:cubicBezTo>
                <a:cubicBezTo>
                  <a:pt x="150495" y="1808945"/>
                  <a:pt x="144780" y="1798467"/>
                  <a:pt x="138112" y="1787037"/>
                </a:cubicBezTo>
                <a:cubicBezTo>
                  <a:pt x="149542" y="1807040"/>
                  <a:pt x="143827" y="1786085"/>
                  <a:pt x="136207" y="1767035"/>
                </a:cubicBezTo>
                <a:cubicBezTo>
                  <a:pt x="133350" y="1766082"/>
                  <a:pt x="128587" y="1758462"/>
                  <a:pt x="121920" y="1747032"/>
                </a:cubicBezTo>
                <a:cubicBezTo>
                  <a:pt x="116205" y="1735602"/>
                  <a:pt x="107632" y="1721315"/>
                  <a:pt x="100012" y="1704170"/>
                </a:cubicBezTo>
                <a:cubicBezTo>
                  <a:pt x="92392" y="1687025"/>
                  <a:pt x="83820" y="1668927"/>
                  <a:pt x="76200" y="1649877"/>
                </a:cubicBezTo>
                <a:cubicBezTo>
                  <a:pt x="68580" y="1630827"/>
                  <a:pt x="60960" y="1612730"/>
                  <a:pt x="55245" y="1596537"/>
                </a:cubicBezTo>
                <a:cubicBezTo>
                  <a:pt x="53340" y="1581297"/>
                  <a:pt x="63817" y="1599395"/>
                  <a:pt x="54292" y="1565105"/>
                </a:cubicBezTo>
                <a:cubicBezTo>
                  <a:pt x="40957" y="1522242"/>
                  <a:pt x="50482" y="1561295"/>
                  <a:pt x="44767" y="1551770"/>
                </a:cubicBezTo>
                <a:cubicBezTo>
                  <a:pt x="40957" y="1533672"/>
                  <a:pt x="39052" y="1507955"/>
                  <a:pt x="34290" y="1489857"/>
                </a:cubicBezTo>
                <a:cubicBezTo>
                  <a:pt x="35242" y="1493667"/>
                  <a:pt x="36195" y="1493667"/>
                  <a:pt x="34290" y="1482237"/>
                </a:cubicBezTo>
                <a:cubicBezTo>
                  <a:pt x="27622" y="1472712"/>
                  <a:pt x="21907" y="1454615"/>
                  <a:pt x="17145" y="1431755"/>
                </a:cubicBezTo>
                <a:cubicBezTo>
                  <a:pt x="14287" y="1420325"/>
                  <a:pt x="13335" y="1406990"/>
                  <a:pt x="11430" y="1393655"/>
                </a:cubicBezTo>
                <a:cubicBezTo>
                  <a:pt x="9525" y="1379367"/>
                  <a:pt x="7620" y="1365080"/>
                  <a:pt x="6667" y="1349840"/>
                </a:cubicBezTo>
                <a:cubicBezTo>
                  <a:pt x="1905" y="1288880"/>
                  <a:pt x="3810" y="1221252"/>
                  <a:pt x="0" y="1171722"/>
                </a:cubicBezTo>
                <a:cubicBezTo>
                  <a:pt x="1905" y="1172675"/>
                  <a:pt x="2857" y="1196487"/>
                  <a:pt x="3810" y="1218395"/>
                </a:cubicBezTo>
                <a:cubicBezTo>
                  <a:pt x="4762" y="1229825"/>
                  <a:pt x="5715" y="1240302"/>
                  <a:pt x="6667" y="1246970"/>
                </a:cubicBezTo>
                <a:cubicBezTo>
                  <a:pt x="8572" y="1253637"/>
                  <a:pt x="9525" y="1256495"/>
                  <a:pt x="11430" y="1253637"/>
                </a:cubicBezTo>
                <a:cubicBezTo>
                  <a:pt x="10477" y="1246970"/>
                  <a:pt x="9525" y="1236492"/>
                  <a:pt x="9525" y="1224110"/>
                </a:cubicBezTo>
                <a:cubicBezTo>
                  <a:pt x="9525" y="1211727"/>
                  <a:pt x="10477" y="1198392"/>
                  <a:pt x="10477" y="1186010"/>
                </a:cubicBezTo>
                <a:cubicBezTo>
                  <a:pt x="10477" y="1180295"/>
                  <a:pt x="10477" y="1173627"/>
                  <a:pt x="10477" y="1168865"/>
                </a:cubicBezTo>
                <a:cubicBezTo>
                  <a:pt x="10477" y="1163150"/>
                  <a:pt x="10477" y="1159340"/>
                  <a:pt x="10477" y="1155530"/>
                </a:cubicBezTo>
                <a:cubicBezTo>
                  <a:pt x="10477" y="1148862"/>
                  <a:pt x="9525" y="1146005"/>
                  <a:pt x="6667" y="1149815"/>
                </a:cubicBezTo>
                <a:cubicBezTo>
                  <a:pt x="7620" y="1138385"/>
                  <a:pt x="7620" y="1126002"/>
                  <a:pt x="8572" y="1113620"/>
                </a:cubicBezTo>
                <a:cubicBezTo>
                  <a:pt x="9525" y="1100285"/>
                  <a:pt x="11430" y="1087902"/>
                  <a:pt x="12382" y="1075520"/>
                </a:cubicBezTo>
                <a:cubicBezTo>
                  <a:pt x="13335" y="1062185"/>
                  <a:pt x="14287" y="1049802"/>
                  <a:pt x="16192" y="1037420"/>
                </a:cubicBezTo>
                <a:cubicBezTo>
                  <a:pt x="18097" y="1025037"/>
                  <a:pt x="20002" y="1012655"/>
                  <a:pt x="21907" y="1001225"/>
                </a:cubicBezTo>
                <a:cubicBezTo>
                  <a:pt x="30480" y="953600"/>
                  <a:pt x="41910" y="913595"/>
                  <a:pt x="53340" y="893592"/>
                </a:cubicBezTo>
                <a:cubicBezTo>
                  <a:pt x="50482" y="891687"/>
                  <a:pt x="51435" y="883115"/>
                  <a:pt x="54292" y="870732"/>
                </a:cubicBezTo>
                <a:cubicBezTo>
                  <a:pt x="57150" y="858350"/>
                  <a:pt x="62865" y="841205"/>
                  <a:pt x="68580" y="823107"/>
                </a:cubicBezTo>
                <a:cubicBezTo>
                  <a:pt x="80962" y="786912"/>
                  <a:pt x="100012" y="743097"/>
                  <a:pt x="112395" y="711665"/>
                </a:cubicBezTo>
                <a:cubicBezTo>
                  <a:pt x="111442" y="726905"/>
                  <a:pt x="118110" y="713570"/>
                  <a:pt x="126682" y="692615"/>
                </a:cubicBezTo>
                <a:cubicBezTo>
                  <a:pt x="131445" y="682137"/>
                  <a:pt x="137160" y="669755"/>
                  <a:pt x="142875" y="658325"/>
                </a:cubicBezTo>
                <a:cubicBezTo>
                  <a:pt x="145732" y="652610"/>
                  <a:pt x="147637" y="646895"/>
                  <a:pt x="150495" y="642132"/>
                </a:cubicBezTo>
                <a:cubicBezTo>
                  <a:pt x="153352" y="637370"/>
                  <a:pt x="156210" y="633560"/>
                  <a:pt x="158115" y="629750"/>
                </a:cubicBezTo>
                <a:cubicBezTo>
                  <a:pt x="152400" y="641180"/>
                  <a:pt x="148590" y="653562"/>
                  <a:pt x="143827" y="664992"/>
                </a:cubicBezTo>
                <a:cubicBezTo>
                  <a:pt x="174307" y="602127"/>
                  <a:pt x="214312" y="538310"/>
                  <a:pt x="260032" y="478302"/>
                </a:cubicBezTo>
                <a:cubicBezTo>
                  <a:pt x="305752" y="419247"/>
                  <a:pt x="357187" y="364955"/>
                  <a:pt x="407670" y="319235"/>
                </a:cubicBezTo>
                <a:cubicBezTo>
                  <a:pt x="388620" y="340190"/>
                  <a:pt x="391477" y="342095"/>
                  <a:pt x="418147" y="318282"/>
                </a:cubicBezTo>
                <a:cubicBezTo>
                  <a:pt x="433387" y="303042"/>
                  <a:pt x="425767" y="303042"/>
                  <a:pt x="432435" y="293517"/>
                </a:cubicBezTo>
                <a:cubicBezTo>
                  <a:pt x="441960" y="287802"/>
                  <a:pt x="451485" y="281135"/>
                  <a:pt x="461962" y="275420"/>
                </a:cubicBezTo>
                <a:cubicBezTo>
                  <a:pt x="439102" y="283040"/>
                  <a:pt x="511492" y="234462"/>
                  <a:pt x="525780" y="219222"/>
                </a:cubicBezTo>
                <a:cubicBezTo>
                  <a:pt x="531495" y="214460"/>
                  <a:pt x="539115" y="209697"/>
                  <a:pt x="547687" y="204935"/>
                </a:cubicBezTo>
                <a:cubicBezTo>
                  <a:pt x="556260" y="200172"/>
                  <a:pt x="565785" y="195410"/>
                  <a:pt x="575310" y="190647"/>
                </a:cubicBezTo>
                <a:cubicBezTo>
                  <a:pt x="585787" y="185885"/>
                  <a:pt x="596265" y="180170"/>
                  <a:pt x="606742" y="174455"/>
                </a:cubicBezTo>
                <a:cubicBezTo>
                  <a:pt x="618172" y="169692"/>
                  <a:pt x="628650" y="163025"/>
                  <a:pt x="640080" y="156357"/>
                </a:cubicBezTo>
                <a:lnTo>
                  <a:pt x="634365" y="160167"/>
                </a:lnTo>
                <a:cubicBezTo>
                  <a:pt x="632460" y="163977"/>
                  <a:pt x="640080" y="160167"/>
                  <a:pt x="650557" y="154452"/>
                </a:cubicBezTo>
                <a:cubicBezTo>
                  <a:pt x="661035" y="149690"/>
                  <a:pt x="675322" y="142070"/>
                  <a:pt x="684847" y="138260"/>
                </a:cubicBezTo>
                <a:cubicBezTo>
                  <a:pt x="688657" y="134450"/>
                  <a:pt x="680085" y="137307"/>
                  <a:pt x="673417" y="140165"/>
                </a:cubicBezTo>
                <a:cubicBezTo>
                  <a:pt x="760095" y="91587"/>
                  <a:pt x="853440" y="56345"/>
                  <a:pt x="948690" y="35390"/>
                </a:cubicBezTo>
                <a:cubicBezTo>
                  <a:pt x="996791" y="24436"/>
                  <a:pt x="1045131" y="16578"/>
                  <a:pt x="1093589" y="11101"/>
                </a:cubicBezTo>
                <a:close/>
                <a:moveTo>
                  <a:pt x="1164907" y="4910"/>
                </a:moveTo>
                <a:lnTo>
                  <a:pt x="1173947" y="5582"/>
                </a:lnTo>
                <a:lnTo>
                  <a:pt x="1164063" y="6261"/>
                </a:lnTo>
                <a:close/>
                <a:moveTo>
                  <a:pt x="1239202" y="1100"/>
                </a:moveTo>
                <a:cubicBezTo>
                  <a:pt x="1239202" y="3005"/>
                  <a:pt x="1279207" y="9672"/>
                  <a:pt x="1279207" y="11577"/>
                </a:cubicBezTo>
                <a:cubicBezTo>
                  <a:pt x="1231582" y="5862"/>
                  <a:pt x="1224915" y="19197"/>
                  <a:pt x="1185862" y="13482"/>
                </a:cubicBezTo>
                <a:lnTo>
                  <a:pt x="1232535" y="9672"/>
                </a:lnTo>
                <a:cubicBezTo>
                  <a:pt x="1228725" y="8720"/>
                  <a:pt x="1216342" y="7767"/>
                  <a:pt x="1203007" y="6815"/>
                </a:cubicBezTo>
                <a:cubicBezTo>
                  <a:pt x="1196340" y="6815"/>
                  <a:pt x="1189196" y="6577"/>
                  <a:pt x="1182529" y="6219"/>
                </a:cubicBezTo>
                <a:lnTo>
                  <a:pt x="1173947" y="5582"/>
                </a:lnTo>
                <a:close/>
                <a:moveTo>
                  <a:pt x="1249680" y="28"/>
                </a:moveTo>
                <a:cubicBezTo>
                  <a:pt x="1256585" y="-91"/>
                  <a:pt x="1267777" y="147"/>
                  <a:pt x="1284922" y="1100"/>
                </a:cubicBezTo>
                <a:cubicBezTo>
                  <a:pt x="1270635" y="1100"/>
                  <a:pt x="1255395" y="1100"/>
                  <a:pt x="1240155" y="1100"/>
                </a:cubicBezTo>
                <a:cubicBezTo>
                  <a:pt x="1240155" y="623"/>
                  <a:pt x="1242775" y="147"/>
                  <a:pt x="1249680" y="28"/>
                </a:cubicBezTo>
                <a:close/>
              </a:path>
            </a:pathLst>
          </a:custGeom>
          <a:solidFill>
            <a:schemeClr val="accent4"/>
          </a:solidFill>
          <a:ln w="9525" cap="flat">
            <a:noFill/>
            <a:prstDash val="solid"/>
            <a:miter/>
          </a:ln>
        </p:spPr>
        <p:txBody>
          <a:bodyPr rtlCol="0" anchor="ctr"/>
          <a:lstStyle/>
          <a:p>
            <a:endParaRPr lang="en-US" noProof="0"/>
          </a:p>
        </p:txBody>
      </p:sp>
      <p:sp>
        <p:nvSpPr>
          <p:cNvPr id="274" name="Freeform: Shape 273">
            <a:extLst>
              <a:ext uri="{FF2B5EF4-FFF2-40B4-BE49-F238E27FC236}">
                <a16:creationId xmlns:a16="http://schemas.microsoft.com/office/drawing/2014/main" id="{7819D08A-7F81-4EEC-970C-E8ECE319DA2A}"/>
              </a:ext>
            </a:extLst>
          </p:cNvPr>
          <p:cNvSpPr>
            <a:spLocks noChangeAspect="1"/>
          </p:cNvSpPr>
          <p:nvPr/>
        </p:nvSpPr>
        <p:spPr>
          <a:xfrm>
            <a:off x="9727717" y="2392224"/>
            <a:ext cx="1260000" cy="1289033"/>
          </a:xfrm>
          <a:custGeom>
            <a:avLst/>
            <a:gdLst>
              <a:gd name="connsiteX0" fmla="*/ 2554038 w 2731203"/>
              <a:gd name="connsiteY0" fmla="*/ 843497 h 2794134"/>
              <a:gd name="connsiteX1" fmla="*/ 2554990 w 2731203"/>
              <a:gd name="connsiteY1" fmla="*/ 843497 h 2794134"/>
              <a:gd name="connsiteX2" fmla="*/ 2574040 w 2731203"/>
              <a:gd name="connsiteY2" fmla="*/ 889217 h 2794134"/>
              <a:gd name="connsiteX3" fmla="*/ 2554038 w 2731203"/>
              <a:gd name="connsiteY3" fmla="*/ 843497 h 2794134"/>
              <a:gd name="connsiteX4" fmla="*/ 2630238 w 2731203"/>
              <a:gd name="connsiteY4" fmla="*/ 810160 h 2794134"/>
              <a:gd name="connsiteX5" fmla="*/ 2631190 w 2731203"/>
              <a:gd name="connsiteY5" fmla="*/ 810160 h 2794134"/>
              <a:gd name="connsiteX6" fmla="*/ 2651193 w 2731203"/>
              <a:gd name="connsiteY6" fmla="*/ 858737 h 2794134"/>
              <a:gd name="connsiteX7" fmla="*/ 2630238 w 2731203"/>
              <a:gd name="connsiteY7" fmla="*/ 810160 h 2794134"/>
              <a:gd name="connsiteX8" fmla="*/ 2475759 w 2731203"/>
              <a:gd name="connsiteY8" fmla="*/ 697568 h 2794134"/>
              <a:gd name="connsiteX9" fmla="*/ 2489267 w 2731203"/>
              <a:gd name="connsiteY9" fmla="*/ 717767 h 2794134"/>
              <a:gd name="connsiteX10" fmla="*/ 2488315 w 2731203"/>
              <a:gd name="connsiteY10" fmla="*/ 717767 h 2794134"/>
              <a:gd name="connsiteX11" fmla="*/ 2444909 w 2731203"/>
              <a:gd name="connsiteY11" fmla="*/ 651438 h 2794134"/>
              <a:gd name="connsiteX12" fmla="*/ 2454977 w 2731203"/>
              <a:gd name="connsiteY12" fmla="*/ 665379 h 2794134"/>
              <a:gd name="connsiteX13" fmla="*/ 2466407 w 2731203"/>
              <a:gd name="connsiteY13" fmla="*/ 682524 h 2794134"/>
              <a:gd name="connsiteX14" fmla="*/ 2475759 w 2731203"/>
              <a:gd name="connsiteY14" fmla="*/ 697568 h 2794134"/>
              <a:gd name="connsiteX15" fmla="*/ 382337 w 2731203"/>
              <a:gd name="connsiteY15" fmla="*/ 565367 h 2794134"/>
              <a:gd name="connsiteX16" fmla="*/ 363287 w 2731203"/>
              <a:gd name="connsiteY16" fmla="*/ 599657 h 2794134"/>
              <a:gd name="connsiteX17" fmla="*/ 345190 w 2731203"/>
              <a:gd name="connsiteY17" fmla="*/ 635852 h 2794134"/>
              <a:gd name="connsiteX18" fmla="*/ 336617 w 2731203"/>
              <a:gd name="connsiteY18" fmla="*/ 653949 h 2794134"/>
              <a:gd name="connsiteX19" fmla="*/ 328045 w 2731203"/>
              <a:gd name="connsiteY19" fmla="*/ 672047 h 2794134"/>
              <a:gd name="connsiteX20" fmla="*/ 311852 w 2731203"/>
              <a:gd name="connsiteY20" fmla="*/ 709194 h 2794134"/>
              <a:gd name="connsiteX21" fmla="*/ 134687 w 2731203"/>
              <a:gd name="connsiteY21" fmla="*/ 1227354 h 2794134"/>
              <a:gd name="connsiteX22" fmla="*/ 132782 w 2731203"/>
              <a:gd name="connsiteY22" fmla="*/ 1502627 h 2794134"/>
              <a:gd name="connsiteX23" fmla="*/ 189932 w 2731203"/>
              <a:gd name="connsiteY23" fmla="*/ 1772184 h 2794134"/>
              <a:gd name="connsiteX24" fmla="*/ 469015 w 2731203"/>
              <a:gd name="connsiteY24" fmla="*/ 2242719 h 2794134"/>
              <a:gd name="connsiteX25" fmla="*/ 919547 w 2731203"/>
              <a:gd name="connsiteY25" fmla="*/ 2553234 h 2794134"/>
              <a:gd name="connsiteX26" fmla="*/ 1458663 w 2731203"/>
              <a:gd name="connsiteY26" fmla="*/ 2645627 h 2794134"/>
              <a:gd name="connsiteX27" fmla="*/ 1987300 w 2731203"/>
              <a:gd name="connsiteY27" fmla="*/ 2503704 h 2794134"/>
              <a:gd name="connsiteX28" fmla="*/ 2407353 w 2731203"/>
              <a:gd name="connsiteY28" fmla="*/ 2153184 h 2794134"/>
              <a:gd name="connsiteX29" fmla="*/ 2642620 w 2731203"/>
              <a:gd name="connsiteY29" fmla="*/ 1658837 h 2794134"/>
              <a:gd name="connsiteX30" fmla="*/ 2679767 w 2731203"/>
              <a:gd name="connsiteY30" fmla="*/ 1776947 h 2794134"/>
              <a:gd name="connsiteX31" fmla="*/ 2382588 w 2731203"/>
              <a:gd name="connsiteY31" fmla="*/ 2277962 h 2794134"/>
              <a:gd name="connsiteX32" fmla="*/ 1903480 w 2731203"/>
              <a:gd name="connsiteY32" fmla="*/ 2604669 h 2794134"/>
              <a:gd name="connsiteX33" fmla="*/ 1332932 w 2731203"/>
              <a:gd name="connsiteY33" fmla="*/ 2697062 h 2794134"/>
              <a:gd name="connsiteX34" fmla="*/ 779530 w 2731203"/>
              <a:gd name="connsiteY34" fmla="*/ 2538947 h 2794134"/>
              <a:gd name="connsiteX35" fmla="*/ 347095 w 2731203"/>
              <a:gd name="connsiteY35" fmla="*/ 2162709 h 2794134"/>
              <a:gd name="connsiteX36" fmla="*/ 116590 w 2731203"/>
              <a:gd name="connsiteY36" fmla="*/ 1640739 h 2794134"/>
              <a:gd name="connsiteX37" fmla="*/ 129925 w 2731203"/>
              <a:gd name="connsiteY37" fmla="*/ 1072097 h 2794134"/>
              <a:gd name="connsiteX38" fmla="*/ 228032 w 2731203"/>
              <a:gd name="connsiteY38" fmla="*/ 804444 h 2794134"/>
              <a:gd name="connsiteX39" fmla="*/ 382337 w 2731203"/>
              <a:gd name="connsiteY39" fmla="*/ 565367 h 2794134"/>
              <a:gd name="connsiteX40" fmla="*/ 2429260 w 2731203"/>
              <a:gd name="connsiteY40" fmla="*/ 494882 h 2794134"/>
              <a:gd name="connsiteX41" fmla="*/ 2434975 w 2731203"/>
              <a:gd name="connsiteY41" fmla="*/ 497739 h 2794134"/>
              <a:gd name="connsiteX42" fmla="*/ 2441642 w 2731203"/>
              <a:gd name="connsiteY42" fmla="*/ 501549 h 2794134"/>
              <a:gd name="connsiteX43" fmla="*/ 2468312 w 2731203"/>
              <a:gd name="connsiteY43" fmla="*/ 534887 h 2794134"/>
              <a:gd name="connsiteX44" fmla="*/ 2494030 w 2731203"/>
              <a:gd name="connsiteY44" fmla="*/ 569177 h 2794134"/>
              <a:gd name="connsiteX45" fmla="*/ 2526415 w 2731203"/>
              <a:gd name="connsiteY45" fmla="*/ 616802 h 2794134"/>
              <a:gd name="connsiteX46" fmla="*/ 2564515 w 2731203"/>
              <a:gd name="connsiteY46" fmla="*/ 678714 h 2794134"/>
              <a:gd name="connsiteX47" fmla="*/ 2582612 w 2731203"/>
              <a:gd name="connsiteY47" fmla="*/ 711099 h 2794134"/>
              <a:gd name="connsiteX48" fmla="*/ 2591185 w 2731203"/>
              <a:gd name="connsiteY48" fmla="*/ 727292 h 2794134"/>
              <a:gd name="connsiteX49" fmla="*/ 2598805 w 2731203"/>
              <a:gd name="connsiteY49" fmla="*/ 743484 h 2794134"/>
              <a:gd name="connsiteX50" fmla="*/ 2596900 w 2731203"/>
              <a:gd name="connsiteY50" fmla="*/ 742532 h 2794134"/>
              <a:gd name="connsiteX51" fmla="*/ 2578802 w 2731203"/>
              <a:gd name="connsiteY51" fmla="*/ 709194 h 2794134"/>
              <a:gd name="connsiteX52" fmla="*/ 2559752 w 2731203"/>
              <a:gd name="connsiteY52" fmla="*/ 675857 h 2794134"/>
              <a:gd name="connsiteX53" fmla="*/ 2518795 w 2731203"/>
              <a:gd name="connsiteY53" fmla="*/ 611087 h 2794134"/>
              <a:gd name="connsiteX54" fmla="*/ 2486410 w 2731203"/>
              <a:gd name="connsiteY54" fmla="*/ 566319 h 2794134"/>
              <a:gd name="connsiteX55" fmla="*/ 2458787 w 2731203"/>
              <a:gd name="connsiteY55" fmla="*/ 530124 h 2794134"/>
              <a:gd name="connsiteX56" fmla="*/ 2444500 w 2731203"/>
              <a:gd name="connsiteY56" fmla="*/ 512027 h 2794134"/>
              <a:gd name="connsiteX57" fmla="*/ 2280670 w 2731203"/>
              <a:gd name="connsiteY57" fmla="*/ 458687 h 2794134"/>
              <a:gd name="connsiteX58" fmla="*/ 2296862 w 2731203"/>
              <a:gd name="connsiteY58" fmla="*/ 465354 h 2794134"/>
              <a:gd name="connsiteX59" fmla="*/ 2400566 w 2731203"/>
              <a:gd name="connsiteY59" fmla="*/ 585131 h 2794134"/>
              <a:gd name="connsiteX60" fmla="*/ 2444909 w 2731203"/>
              <a:gd name="connsiteY60" fmla="*/ 651438 h 2794134"/>
              <a:gd name="connsiteX61" fmla="*/ 2442595 w 2731203"/>
              <a:gd name="connsiteY61" fmla="*/ 648234 h 2794134"/>
              <a:gd name="connsiteX62" fmla="*/ 2418782 w 2731203"/>
              <a:gd name="connsiteY62" fmla="*/ 613944 h 2794134"/>
              <a:gd name="connsiteX63" fmla="*/ 2393065 w 2731203"/>
              <a:gd name="connsiteY63" fmla="*/ 581559 h 2794134"/>
              <a:gd name="connsiteX64" fmla="*/ 2379730 w 2731203"/>
              <a:gd name="connsiteY64" fmla="*/ 565367 h 2794134"/>
              <a:gd name="connsiteX65" fmla="*/ 2366395 w 2731203"/>
              <a:gd name="connsiteY65" fmla="*/ 549174 h 2794134"/>
              <a:gd name="connsiteX66" fmla="*/ 2338772 w 2731203"/>
              <a:gd name="connsiteY66" fmla="*/ 517742 h 2794134"/>
              <a:gd name="connsiteX67" fmla="*/ 2280670 w 2731203"/>
              <a:gd name="connsiteY67" fmla="*/ 458687 h 2794134"/>
              <a:gd name="connsiteX68" fmla="*/ 1399608 w 2731203"/>
              <a:gd name="connsiteY68" fmla="*/ 153887 h 2794134"/>
              <a:gd name="connsiteX69" fmla="*/ 2618808 w 2731203"/>
              <a:gd name="connsiteY69" fmla="*/ 1373087 h 2794134"/>
              <a:gd name="connsiteX70" fmla="*/ 2612513 w 2731203"/>
              <a:gd name="connsiteY70" fmla="*/ 1497743 h 2794134"/>
              <a:gd name="connsiteX71" fmla="*/ 2595954 w 2731203"/>
              <a:gd name="connsiteY71" fmla="*/ 1606243 h 2794134"/>
              <a:gd name="connsiteX72" fmla="*/ 2598805 w 2731203"/>
              <a:gd name="connsiteY72" fmla="*/ 1612164 h 2794134"/>
              <a:gd name="connsiteX73" fmla="*/ 2620713 w 2731203"/>
              <a:gd name="connsiteY73" fmla="*/ 1667409 h 2794134"/>
              <a:gd name="connsiteX74" fmla="*/ 2408305 w 2731203"/>
              <a:gd name="connsiteY74" fmla="*/ 2112227 h 2794134"/>
              <a:gd name="connsiteX75" fmla="*/ 2041592 w 2731203"/>
              <a:gd name="connsiteY75" fmla="*/ 2439887 h 2794134"/>
              <a:gd name="connsiteX76" fmla="*/ 1578677 w 2731203"/>
              <a:gd name="connsiteY76" fmla="*/ 2599907 h 2794134"/>
              <a:gd name="connsiteX77" fmla="*/ 1091950 w 2731203"/>
              <a:gd name="connsiteY77" fmla="*/ 2569427 h 2794134"/>
              <a:gd name="connsiteX78" fmla="*/ 656657 w 2731203"/>
              <a:gd name="connsiteY78" fmla="*/ 2353209 h 2794134"/>
              <a:gd name="connsiteX79" fmla="*/ 339475 w 2731203"/>
              <a:gd name="connsiteY79" fmla="*/ 1987449 h 2794134"/>
              <a:gd name="connsiteX80" fmla="*/ 188980 w 2731203"/>
              <a:gd name="connsiteY80" fmla="*/ 1529297 h 2794134"/>
              <a:gd name="connsiteX81" fmla="*/ 186849 w 2731203"/>
              <a:gd name="connsiteY81" fmla="*/ 1498705 h 2794134"/>
              <a:gd name="connsiteX82" fmla="*/ 186703 w 2731203"/>
              <a:gd name="connsiteY82" fmla="*/ 1497743 h 2794134"/>
              <a:gd name="connsiteX83" fmla="*/ 186492 w 2731203"/>
              <a:gd name="connsiteY83" fmla="*/ 1493576 h 2794134"/>
              <a:gd name="connsiteX84" fmla="*/ 180586 w 2731203"/>
              <a:gd name="connsiteY84" fmla="*/ 1408776 h 2794134"/>
              <a:gd name="connsiteX85" fmla="*/ 181167 w 2731203"/>
              <a:gd name="connsiteY85" fmla="*/ 1388115 h 2794134"/>
              <a:gd name="connsiteX86" fmla="*/ 180408 w 2731203"/>
              <a:gd name="connsiteY86" fmla="*/ 1373087 h 2794134"/>
              <a:gd name="connsiteX87" fmla="*/ 183073 w 2731203"/>
              <a:gd name="connsiteY87" fmla="*/ 1320311 h 2794134"/>
              <a:gd name="connsiteX88" fmla="*/ 183979 w 2731203"/>
              <a:gd name="connsiteY88" fmla="*/ 1288077 h 2794134"/>
              <a:gd name="connsiteX89" fmla="*/ 185178 w 2731203"/>
              <a:gd name="connsiteY89" fmla="*/ 1278633 h 2794134"/>
              <a:gd name="connsiteX90" fmla="*/ 186703 w 2731203"/>
              <a:gd name="connsiteY90" fmla="*/ 1248431 h 2794134"/>
              <a:gd name="connsiteX91" fmla="*/ 1399608 w 2731203"/>
              <a:gd name="connsiteY91" fmla="*/ 153887 h 2794134"/>
              <a:gd name="connsiteX92" fmla="*/ 823345 w 2731203"/>
              <a:gd name="connsiteY92" fmla="*/ 112930 h 2794134"/>
              <a:gd name="connsiteX93" fmla="*/ 690948 w 2731203"/>
              <a:gd name="connsiteY93" fmla="*/ 207227 h 2794134"/>
              <a:gd name="connsiteX94" fmla="*/ 431868 w 2731203"/>
              <a:gd name="connsiteY94" fmla="*/ 411062 h 2794134"/>
              <a:gd name="connsiteX95" fmla="*/ 228985 w 2731203"/>
              <a:gd name="connsiteY95" fmla="*/ 670142 h 2794134"/>
              <a:gd name="connsiteX96" fmla="*/ 93730 w 2731203"/>
              <a:gd name="connsiteY96" fmla="*/ 971132 h 2794134"/>
              <a:gd name="connsiteX97" fmla="*/ 35628 w 2731203"/>
              <a:gd name="connsiteY97" fmla="*/ 1294982 h 2794134"/>
              <a:gd name="connsiteX98" fmla="*/ 55630 w 2731203"/>
              <a:gd name="connsiteY98" fmla="*/ 1623595 h 2794134"/>
              <a:gd name="connsiteX99" fmla="*/ 72775 w 2731203"/>
              <a:gd name="connsiteY99" fmla="*/ 1704557 h 2794134"/>
              <a:gd name="connsiteX100" fmla="*/ 83253 w 2731203"/>
              <a:gd name="connsiteY100" fmla="*/ 1744562 h 2794134"/>
              <a:gd name="connsiteX101" fmla="*/ 94683 w 2731203"/>
              <a:gd name="connsiteY101" fmla="*/ 1784567 h 2794134"/>
              <a:gd name="connsiteX102" fmla="*/ 153738 w 2731203"/>
              <a:gd name="connsiteY102" fmla="*/ 1938872 h 2794134"/>
              <a:gd name="connsiteX103" fmla="*/ 230890 w 2731203"/>
              <a:gd name="connsiteY103" fmla="*/ 2084605 h 2794134"/>
              <a:gd name="connsiteX104" fmla="*/ 325188 w 2731203"/>
              <a:gd name="connsiteY104" fmla="*/ 2219860 h 2794134"/>
              <a:gd name="connsiteX105" fmla="*/ 434725 w 2731203"/>
              <a:gd name="connsiteY105" fmla="*/ 2343685 h 2794134"/>
              <a:gd name="connsiteX106" fmla="*/ 558550 w 2731203"/>
              <a:gd name="connsiteY106" fmla="*/ 2452270 h 2794134"/>
              <a:gd name="connsiteX107" fmla="*/ 693805 w 2731203"/>
              <a:gd name="connsiteY107" fmla="*/ 2546567 h 2794134"/>
              <a:gd name="connsiteX108" fmla="*/ 730000 w 2731203"/>
              <a:gd name="connsiteY108" fmla="*/ 2567522 h 2794134"/>
              <a:gd name="connsiteX109" fmla="*/ 748098 w 2731203"/>
              <a:gd name="connsiteY109" fmla="*/ 2578000 h 2794134"/>
              <a:gd name="connsiteX110" fmla="*/ 766195 w 2731203"/>
              <a:gd name="connsiteY110" fmla="*/ 2587525 h 2794134"/>
              <a:gd name="connsiteX111" fmla="*/ 803343 w 2731203"/>
              <a:gd name="connsiteY111" fmla="*/ 2606575 h 2794134"/>
              <a:gd name="connsiteX112" fmla="*/ 840490 w 2731203"/>
              <a:gd name="connsiteY112" fmla="*/ 2623720 h 2794134"/>
              <a:gd name="connsiteX113" fmla="*/ 994795 w 2731203"/>
              <a:gd name="connsiteY113" fmla="*/ 2682775 h 2794134"/>
              <a:gd name="connsiteX114" fmla="*/ 1155768 w 2731203"/>
              <a:gd name="connsiteY114" fmla="*/ 2721827 h 2794134"/>
              <a:gd name="connsiteX115" fmla="*/ 1808230 w 2731203"/>
              <a:gd name="connsiteY115" fmla="*/ 2681822 h 2794134"/>
              <a:gd name="connsiteX116" fmla="*/ 2108268 w 2731203"/>
              <a:gd name="connsiteY116" fmla="*/ 2545615 h 2794134"/>
              <a:gd name="connsiteX117" fmla="*/ 2367348 w 2731203"/>
              <a:gd name="connsiteY117" fmla="*/ 2341780 h 2794134"/>
              <a:gd name="connsiteX118" fmla="*/ 2570230 w 2731203"/>
              <a:gd name="connsiteY118" fmla="*/ 2082700 h 2794134"/>
              <a:gd name="connsiteX119" fmla="*/ 2705485 w 2731203"/>
              <a:gd name="connsiteY119" fmla="*/ 1781710 h 2794134"/>
              <a:gd name="connsiteX120" fmla="*/ 2731203 w 2731203"/>
              <a:gd name="connsiteY120" fmla="*/ 1908392 h 2794134"/>
              <a:gd name="connsiteX121" fmla="*/ 2695960 w 2731203"/>
              <a:gd name="connsiteY121" fmla="*/ 1988402 h 2794134"/>
              <a:gd name="connsiteX122" fmla="*/ 2675958 w 2731203"/>
              <a:gd name="connsiteY122" fmla="*/ 2027455 h 2794134"/>
              <a:gd name="connsiteX123" fmla="*/ 2655003 w 2731203"/>
              <a:gd name="connsiteY123" fmla="*/ 2065555 h 2794134"/>
              <a:gd name="connsiteX124" fmla="*/ 2610235 w 2731203"/>
              <a:gd name="connsiteY124" fmla="*/ 2139850 h 2794134"/>
              <a:gd name="connsiteX125" fmla="*/ 2586423 w 2731203"/>
              <a:gd name="connsiteY125" fmla="*/ 2176045 h 2794134"/>
              <a:gd name="connsiteX126" fmla="*/ 2560705 w 2731203"/>
              <a:gd name="connsiteY126" fmla="*/ 2211287 h 2794134"/>
              <a:gd name="connsiteX127" fmla="*/ 2322580 w 2731203"/>
              <a:gd name="connsiteY127" fmla="*/ 2464652 h 2794134"/>
              <a:gd name="connsiteX128" fmla="*/ 1702503 w 2731203"/>
              <a:gd name="connsiteY128" fmla="*/ 2764690 h 2794134"/>
              <a:gd name="connsiteX129" fmla="*/ 1358650 w 2731203"/>
              <a:gd name="connsiteY129" fmla="*/ 2793265 h 2794134"/>
              <a:gd name="connsiteX130" fmla="*/ 1186248 w 2731203"/>
              <a:gd name="connsiteY130" fmla="*/ 2777072 h 2794134"/>
              <a:gd name="connsiteX131" fmla="*/ 1143385 w 2731203"/>
              <a:gd name="connsiteY131" fmla="*/ 2769452 h 2794134"/>
              <a:gd name="connsiteX132" fmla="*/ 1101475 w 2731203"/>
              <a:gd name="connsiteY132" fmla="*/ 2760880 h 2794134"/>
              <a:gd name="connsiteX133" fmla="*/ 1017655 w 2731203"/>
              <a:gd name="connsiteY133" fmla="*/ 2738972 h 2794134"/>
              <a:gd name="connsiteX134" fmla="*/ 976698 w 2731203"/>
              <a:gd name="connsiteY134" fmla="*/ 2726590 h 2794134"/>
              <a:gd name="connsiteX135" fmla="*/ 935740 w 2731203"/>
              <a:gd name="connsiteY135" fmla="*/ 2712302 h 2794134"/>
              <a:gd name="connsiteX136" fmla="*/ 854778 w 2731203"/>
              <a:gd name="connsiteY136" fmla="*/ 2680870 h 2794134"/>
              <a:gd name="connsiteX137" fmla="*/ 815725 w 2731203"/>
              <a:gd name="connsiteY137" fmla="*/ 2662772 h 2794134"/>
              <a:gd name="connsiteX138" fmla="*/ 776673 w 2731203"/>
              <a:gd name="connsiteY138" fmla="*/ 2643722 h 2794134"/>
              <a:gd name="connsiteX139" fmla="*/ 700473 w 2731203"/>
              <a:gd name="connsiteY139" fmla="*/ 2602765 h 2794134"/>
              <a:gd name="connsiteX140" fmla="*/ 663325 w 2731203"/>
              <a:gd name="connsiteY140" fmla="*/ 2580857 h 2794134"/>
              <a:gd name="connsiteX141" fmla="*/ 627130 w 2731203"/>
              <a:gd name="connsiteY141" fmla="*/ 2557045 h 2794134"/>
              <a:gd name="connsiteX142" fmla="*/ 609033 w 2731203"/>
              <a:gd name="connsiteY142" fmla="*/ 2545615 h 2794134"/>
              <a:gd name="connsiteX143" fmla="*/ 591888 w 2731203"/>
              <a:gd name="connsiteY143" fmla="*/ 2533232 h 2794134"/>
              <a:gd name="connsiteX144" fmla="*/ 556645 w 2731203"/>
              <a:gd name="connsiteY144" fmla="*/ 2507515 h 2794134"/>
              <a:gd name="connsiteX145" fmla="*/ 426153 w 2731203"/>
              <a:gd name="connsiteY145" fmla="*/ 2395120 h 2794134"/>
              <a:gd name="connsiteX146" fmla="*/ 309948 w 2731203"/>
              <a:gd name="connsiteY146" fmla="*/ 2268437 h 2794134"/>
              <a:gd name="connsiteX147" fmla="*/ 210888 w 2731203"/>
              <a:gd name="connsiteY147" fmla="*/ 2128420 h 2794134"/>
              <a:gd name="connsiteX148" fmla="*/ 168025 w 2731203"/>
              <a:gd name="connsiteY148" fmla="*/ 2054125 h 2794134"/>
              <a:gd name="connsiteX149" fmla="*/ 148023 w 2731203"/>
              <a:gd name="connsiteY149" fmla="*/ 2016025 h 2794134"/>
              <a:gd name="connsiteX150" fmla="*/ 128973 w 2731203"/>
              <a:gd name="connsiteY150" fmla="*/ 1977925 h 2794134"/>
              <a:gd name="connsiteX151" fmla="*/ 111828 w 2731203"/>
              <a:gd name="connsiteY151" fmla="*/ 1938872 h 2794134"/>
              <a:gd name="connsiteX152" fmla="*/ 103255 w 2731203"/>
              <a:gd name="connsiteY152" fmla="*/ 1918870 h 2794134"/>
              <a:gd name="connsiteX153" fmla="*/ 95635 w 2731203"/>
              <a:gd name="connsiteY153" fmla="*/ 1898867 h 2794134"/>
              <a:gd name="connsiteX154" fmla="*/ 80395 w 2731203"/>
              <a:gd name="connsiteY154" fmla="*/ 1858862 h 2794134"/>
              <a:gd name="connsiteX155" fmla="*/ 67060 w 2731203"/>
              <a:gd name="connsiteY155" fmla="*/ 1817905 h 2794134"/>
              <a:gd name="connsiteX156" fmla="*/ 43248 w 2731203"/>
              <a:gd name="connsiteY156" fmla="*/ 1735990 h 2794134"/>
              <a:gd name="connsiteX157" fmla="*/ 33723 w 2731203"/>
              <a:gd name="connsiteY157" fmla="*/ 1694080 h 2794134"/>
              <a:gd name="connsiteX158" fmla="*/ 25150 w 2731203"/>
              <a:gd name="connsiteY158" fmla="*/ 1652170 h 2794134"/>
              <a:gd name="connsiteX159" fmla="*/ 3243 w 2731203"/>
              <a:gd name="connsiteY159" fmla="*/ 1482625 h 2794134"/>
              <a:gd name="connsiteX160" fmla="*/ 21340 w 2731203"/>
              <a:gd name="connsiteY160" fmla="*/ 1142582 h 2794134"/>
              <a:gd name="connsiteX161" fmla="*/ 28960 w 2731203"/>
              <a:gd name="connsiteY161" fmla="*/ 1100672 h 2794134"/>
              <a:gd name="connsiteX162" fmla="*/ 38485 w 2731203"/>
              <a:gd name="connsiteY162" fmla="*/ 1058762 h 2794134"/>
              <a:gd name="connsiteX163" fmla="*/ 48963 w 2731203"/>
              <a:gd name="connsiteY163" fmla="*/ 1017805 h 2794134"/>
              <a:gd name="connsiteX164" fmla="*/ 61345 w 2731203"/>
              <a:gd name="connsiteY164" fmla="*/ 976847 h 2794134"/>
              <a:gd name="connsiteX165" fmla="*/ 67060 w 2731203"/>
              <a:gd name="connsiteY165" fmla="*/ 956845 h 2794134"/>
              <a:gd name="connsiteX166" fmla="*/ 73728 w 2731203"/>
              <a:gd name="connsiteY166" fmla="*/ 935890 h 2794134"/>
              <a:gd name="connsiteX167" fmla="*/ 88015 w 2731203"/>
              <a:gd name="connsiteY167" fmla="*/ 895885 h 2794134"/>
              <a:gd name="connsiteX168" fmla="*/ 104208 w 2731203"/>
              <a:gd name="connsiteY168" fmla="*/ 855880 h 2794134"/>
              <a:gd name="connsiteX169" fmla="*/ 120400 w 2731203"/>
              <a:gd name="connsiteY169" fmla="*/ 816827 h 2794134"/>
              <a:gd name="connsiteX170" fmla="*/ 157548 w 2731203"/>
              <a:gd name="connsiteY170" fmla="*/ 740627 h 2794134"/>
              <a:gd name="connsiteX171" fmla="*/ 177550 w 2731203"/>
              <a:gd name="connsiteY171" fmla="*/ 703480 h 2794134"/>
              <a:gd name="connsiteX172" fmla="*/ 199458 w 2731203"/>
              <a:gd name="connsiteY172" fmla="*/ 666332 h 2794134"/>
              <a:gd name="connsiteX173" fmla="*/ 222318 w 2731203"/>
              <a:gd name="connsiteY173" fmla="*/ 630137 h 2794134"/>
              <a:gd name="connsiteX174" fmla="*/ 245178 w 2731203"/>
              <a:gd name="connsiteY174" fmla="*/ 594895 h 2794134"/>
              <a:gd name="connsiteX175" fmla="*/ 269943 w 2731203"/>
              <a:gd name="connsiteY175" fmla="*/ 560605 h 2794134"/>
              <a:gd name="connsiteX176" fmla="*/ 295660 w 2731203"/>
              <a:gd name="connsiteY176" fmla="*/ 526315 h 2794134"/>
              <a:gd name="connsiteX177" fmla="*/ 533785 w 2731203"/>
              <a:gd name="connsiteY177" fmla="*/ 287237 h 2794134"/>
              <a:gd name="connsiteX178" fmla="*/ 823345 w 2731203"/>
              <a:gd name="connsiteY178" fmla="*/ 112930 h 2794134"/>
              <a:gd name="connsiteX179" fmla="*/ 1879668 w 2731203"/>
              <a:gd name="connsiteY179" fmla="*/ 109120 h 2794134"/>
              <a:gd name="connsiteX180" fmla="*/ 1932055 w 2731203"/>
              <a:gd name="connsiteY180" fmla="*/ 124360 h 2794134"/>
              <a:gd name="connsiteX181" fmla="*/ 1984443 w 2731203"/>
              <a:gd name="connsiteY181" fmla="*/ 142457 h 2794134"/>
              <a:gd name="connsiteX182" fmla="*/ 2406400 w 2731203"/>
              <a:gd name="connsiteY182" fmla="*/ 459640 h 2794134"/>
              <a:gd name="connsiteX183" fmla="*/ 2376873 w 2731203"/>
              <a:gd name="connsiteY183" fmla="*/ 432970 h 2794134"/>
              <a:gd name="connsiteX184" fmla="*/ 2346393 w 2731203"/>
              <a:gd name="connsiteY184" fmla="*/ 407252 h 2794134"/>
              <a:gd name="connsiteX185" fmla="*/ 1879668 w 2731203"/>
              <a:gd name="connsiteY185" fmla="*/ 109120 h 2794134"/>
              <a:gd name="connsiteX186" fmla="*/ 1596775 w 2731203"/>
              <a:gd name="connsiteY186" fmla="*/ 107215 h 2794134"/>
              <a:gd name="connsiteX187" fmla="*/ 1618682 w 2731203"/>
              <a:gd name="connsiteY187" fmla="*/ 107215 h 2794134"/>
              <a:gd name="connsiteX188" fmla="*/ 1658687 w 2731203"/>
              <a:gd name="connsiteY188" fmla="*/ 114835 h 2794134"/>
              <a:gd name="connsiteX189" fmla="*/ 1698692 w 2731203"/>
              <a:gd name="connsiteY189" fmla="*/ 124360 h 2794134"/>
              <a:gd name="connsiteX190" fmla="*/ 1718695 w 2731203"/>
              <a:gd name="connsiteY190" fmla="*/ 129122 h 2794134"/>
              <a:gd name="connsiteX191" fmla="*/ 1738697 w 2731203"/>
              <a:gd name="connsiteY191" fmla="*/ 134837 h 2794134"/>
              <a:gd name="connsiteX192" fmla="*/ 1777750 w 2731203"/>
              <a:gd name="connsiteY192" fmla="*/ 146267 h 2794134"/>
              <a:gd name="connsiteX193" fmla="*/ 1930150 w 2731203"/>
              <a:gd name="connsiteY193" fmla="*/ 206275 h 2794134"/>
              <a:gd name="connsiteX194" fmla="*/ 2206375 w 2731203"/>
              <a:gd name="connsiteY194" fmla="*/ 381535 h 2794134"/>
              <a:gd name="connsiteX195" fmla="*/ 2185420 w 2731203"/>
              <a:gd name="connsiteY195" fmla="*/ 371057 h 2794134"/>
              <a:gd name="connsiteX196" fmla="*/ 2175895 w 2731203"/>
              <a:gd name="connsiteY196" fmla="*/ 365342 h 2794134"/>
              <a:gd name="connsiteX197" fmla="*/ 1532005 w 2731203"/>
              <a:gd name="connsiteY197" fmla="*/ 108167 h 2794134"/>
              <a:gd name="connsiteX198" fmla="*/ 1574867 w 2731203"/>
              <a:gd name="connsiteY198" fmla="*/ 108167 h 2794134"/>
              <a:gd name="connsiteX199" fmla="*/ 1399607 w 2731203"/>
              <a:gd name="connsiteY199" fmla="*/ 81497 h 2794134"/>
              <a:gd name="connsiteX200" fmla="*/ 1348172 w 2731203"/>
              <a:gd name="connsiteY200" fmla="*/ 89117 h 2794134"/>
              <a:gd name="connsiteX201" fmla="*/ 1334837 w 2731203"/>
              <a:gd name="connsiteY201" fmla="*/ 91022 h 2794134"/>
              <a:gd name="connsiteX202" fmla="*/ 1321502 w 2731203"/>
              <a:gd name="connsiteY202" fmla="*/ 93879 h 2794134"/>
              <a:gd name="connsiteX203" fmla="*/ 1295785 w 2731203"/>
              <a:gd name="connsiteY203" fmla="*/ 99594 h 2794134"/>
              <a:gd name="connsiteX204" fmla="*/ 853825 w 2731203"/>
              <a:gd name="connsiteY204" fmla="*/ 217704 h 2794134"/>
              <a:gd name="connsiteX205" fmla="*/ 482350 w 2731203"/>
              <a:gd name="connsiteY205" fmla="*/ 483452 h 2794134"/>
              <a:gd name="connsiteX206" fmla="*/ 626177 w 2731203"/>
              <a:gd name="connsiteY206" fmla="*/ 327242 h 2794134"/>
              <a:gd name="connsiteX207" fmla="*/ 802390 w 2731203"/>
              <a:gd name="connsiteY207" fmla="*/ 219609 h 2794134"/>
              <a:gd name="connsiteX208" fmla="*/ 896687 w 2731203"/>
              <a:gd name="connsiteY208" fmla="*/ 176747 h 2794134"/>
              <a:gd name="connsiteX209" fmla="*/ 945265 w 2731203"/>
              <a:gd name="connsiteY209" fmla="*/ 158649 h 2794134"/>
              <a:gd name="connsiteX210" fmla="*/ 993842 w 2731203"/>
              <a:gd name="connsiteY210" fmla="*/ 142457 h 2794134"/>
              <a:gd name="connsiteX211" fmla="*/ 1194820 w 2731203"/>
              <a:gd name="connsiteY211" fmla="*/ 95784 h 2794134"/>
              <a:gd name="connsiteX212" fmla="*/ 1399607 w 2731203"/>
              <a:gd name="connsiteY212" fmla="*/ 81497 h 2794134"/>
              <a:gd name="connsiteX213" fmla="*/ 1362475 w 2731203"/>
              <a:gd name="connsiteY213" fmla="*/ 222 h 2794134"/>
              <a:gd name="connsiteX214" fmla="*/ 1783465 w 2731203"/>
              <a:gd name="connsiteY214" fmla="*/ 57685 h 2794134"/>
              <a:gd name="connsiteX215" fmla="*/ 1748223 w 2731203"/>
              <a:gd name="connsiteY215" fmla="*/ 51970 h 2794134"/>
              <a:gd name="connsiteX216" fmla="*/ 1711075 w 2731203"/>
              <a:gd name="connsiteY216" fmla="*/ 48160 h 2794134"/>
              <a:gd name="connsiteX217" fmla="*/ 1612015 w 2731203"/>
              <a:gd name="connsiteY217" fmla="*/ 28157 h 2794134"/>
              <a:gd name="connsiteX218" fmla="*/ 1561533 w 2731203"/>
              <a:gd name="connsiteY218" fmla="*/ 21490 h 2794134"/>
              <a:gd name="connsiteX219" fmla="*/ 1511050 w 2731203"/>
              <a:gd name="connsiteY219" fmla="*/ 16727 h 2794134"/>
              <a:gd name="connsiteX220" fmla="*/ 1460568 w 2731203"/>
              <a:gd name="connsiteY220" fmla="*/ 12917 h 2794134"/>
              <a:gd name="connsiteX221" fmla="*/ 1410085 w 2731203"/>
              <a:gd name="connsiteY221" fmla="*/ 11012 h 2794134"/>
              <a:gd name="connsiteX222" fmla="*/ 1359603 w 2731203"/>
              <a:gd name="connsiteY222" fmla="*/ 11965 h 2794134"/>
              <a:gd name="connsiteX223" fmla="*/ 1333885 w 2731203"/>
              <a:gd name="connsiteY223" fmla="*/ 12917 h 2794134"/>
              <a:gd name="connsiteX224" fmla="*/ 1309120 w 2731203"/>
              <a:gd name="connsiteY224" fmla="*/ 14822 h 2794134"/>
              <a:gd name="connsiteX225" fmla="*/ 913833 w 2731203"/>
              <a:gd name="connsiteY225" fmla="*/ 98642 h 2794134"/>
              <a:gd name="connsiteX226" fmla="*/ 931930 w 2731203"/>
              <a:gd name="connsiteY226" fmla="*/ 89117 h 2794134"/>
              <a:gd name="connsiteX227" fmla="*/ 946218 w 2731203"/>
              <a:gd name="connsiteY227" fmla="*/ 82450 h 2794134"/>
              <a:gd name="connsiteX228" fmla="*/ 982413 w 2731203"/>
              <a:gd name="connsiteY228" fmla="*/ 66257 h 2794134"/>
              <a:gd name="connsiteX229" fmla="*/ 1013845 w 2731203"/>
              <a:gd name="connsiteY229" fmla="*/ 54827 h 2794134"/>
              <a:gd name="connsiteX230" fmla="*/ 1060518 w 2731203"/>
              <a:gd name="connsiteY230" fmla="*/ 40540 h 2794134"/>
              <a:gd name="connsiteX231" fmla="*/ 1128145 w 2731203"/>
              <a:gd name="connsiteY231" fmla="*/ 24347 h 2794134"/>
              <a:gd name="connsiteX232" fmla="*/ 1171008 w 2731203"/>
              <a:gd name="connsiteY232" fmla="*/ 16727 h 2794134"/>
              <a:gd name="connsiteX233" fmla="*/ 1194820 w 2731203"/>
              <a:gd name="connsiteY233" fmla="*/ 12917 h 2794134"/>
              <a:gd name="connsiteX234" fmla="*/ 1220538 w 2731203"/>
              <a:gd name="connsiteY234" fmla="*/ 10060 h 2794134"/>
              <a:gd name="connsiteX235" fmla="*/ 1362475 w 2731203"/>
              <a:gd name="connsiteY235" fmla="*/ 222 h 279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2731203" h="2794134">
                <a:moveTo>
                  <a:pt x="2554038" y="843497"/>
                </a:moveTo>
                <a:cubicBezTo>
                  <a:pt x="2554038" y="843497"/>
                  <a:pt x="2554990" y="843497"/>
                  <a:pt x="2554990" y="843497"/>
                </a:cubicBezTo>
                <a:cubicBezTo>
                  <a:pt x="2561658" y="858737"/>
                  <a:pt x="2568325" y="873024"/>
                  <a:pt x="2574040" y="889217"/>
                </a:cubicBezTo>
                <a:cubicBezTo>
                  <a:pt x="2568325" y="873024"/>
                  <a:pt x="2560705" y="858737"/>
                  <a:pt x="2554038" y="843497"/>
                </a:cubicBezTo>
                <a:close/>
                <a:moveTo>
                  <a:pt x="2630238" y="810160"/>
                </a:moveTo>
                <a:cubicBezTo>
                  <a:pt x="2630238" y="810160"/>
                  <a:pt x="2631190" y="810160"/>
                  <a:pt x="2631190" y="810160"/>
                </a:cubicBezTo>
                <a:cubicBezTo>
                  <a:pt x="2637858" y="826352"/>
                  <a:pt x="2645478" y="841592"/>
                  <a:pt x="2651193" y="858737"/>
                </a:cubicBezTo>
                <a:cubicBezTo>
                  <a:pt x="2645478" y="841592"/>
                  <a:pt x="2636905" y="826352"/>
                  <a:pt x="2630238" y="810160"/>
                </a:cubicBezTo>
                <a:close/>
                <a:moveTo>
                  <a:pt x="2475759" y="697568"/>
                </a:moveTo>
                <a:lnTo>
                  <a:pt x="2489267" y="717767"/>
                </a:lnTo>
                <a:cubicBezTo>
                  <a:pt x="2489267" y="717767"/>
                  <a:pt x="2488315" y="717767"/>
                  <a:pt x="2488315" y="717767"/>
                </a:cubicBezTo>
                <a:close/>
                <a:moveTo>
                  <a:pt x="2444909" y="651438"/>
                </a:moveTo>
                <a:lnTo>
                  <a:pt x="2454977" y="665379"/>
                </a:lnTo>
                <a:lnTo>
                  <a:pt x="2466407" y="682524"/>
                </a:lnTo>
                <a:lnTo>
                  <a:pt x="2475759" y="697568"/>
                </a:lnTo>
                <a:close/>
                <a:moveTo>
                  <a:pt x="382337" y="565367"/>
                </a:moveTo>
                <a:cubicBezTo>
                  <a:pt x="375670" y="577749"/>
                  <a:pt x="369002" y="589179"/>
                  <a:pt x="363287" y="599657"/>
                </a:cubicBezTo>
                <a:cubicBezTo>
                  <a:pt x="357572" y="612039"/>
                  <a:pt x="350905" y="623469"/>
                  <a:pt x="345190" y="635852"/>
                </a:cubicBezTo>
                <a:lnTo>
                  <a:pt x="336617" y="653949"/>
                </a:lnTo>
                <a:lnTo>
                  <a:pt x="328045" y="672047"/>
                </a:lnTo>
                <a:cubicBezTo>
                  <a:pt x="322330" y="684429"/>
                  <a:pt x="317567" y="696812"/>
                  <a:pt x="311852" y="709194"/>
                </a:cubicBezTo>
                <a:cubicBezTo>
                  <a:pt x="216602" y="866357"/>
                  <a:pt x="155642" y="1044474"/>
                  <a:pt x="134687" y="1227354"/>
                </a:cubicBezTo>
                <a:cubicBezTo>
                  <a:pt x="124210" y="1318794"/>
                  <a:pt x="123257" y="1411187"/>
                  <a:pt x="132782" y="1502627"/>
                </a:cubicBezTo>
                <a:cubicBezTo>
                  <a:pt x="141355" y="1594067"/>
                  <a:pt x="161357" y="1684554"/>
                  <a:pt x="189932" y="1772184"/>
                </a:cubicBezTo>
                <a:cubicBezTo>
                  <a:pt x="247082" y="1946492"/>
                  <a:pt x="343285" y="2108417"/>
                  <a:pt x="469015" y="2242719"/>
                </a:cubicBezTo>
                <a:cubicBezTo>
                  <a:pt x="594745" y="2377022"/>
                  <a:pt x="749050" y="2484654"/>
                  <a:pt x="919547" y="2553234"/>
                </a:cubicBezTo>
                <a:cubicBezTo>
                  <a:pt x="1089092" y="2622767"/>
                  <a:pt x="1274830" y="2654199"/>
                  <a:pt x="1458663" y="2645627"/>
                </a:cubicBezTo>
                <a:cubicBezTo>
                  <a:pt x="1642495" y="2638007"/>
                  <a:pt x="1824422" y="2588477"/>
                  <a:pt x="1987300" y="2503704"/>
                </a:cubicBezTo>
                <a:cubicBezTo>
                  <a:pt x="2150177" y="2419884"/>
                  <a:pt x="2294958" y="2298917"/>
                  <a:pt x="2407353" y="2153184"/>
                </a:cubicBezTo>
                <a:cubicBezTo>
                  <a:pt x="2520700" y="2008404"/>
                  <a:pt x="2601663" y="1837907"/>
                  <a:pt x="2642620" y="1658837"/>
                </a:cubicBezTo>
                <a:cubicBezTo>
                  <a:pt x="2656908" y="1696937"/>
                  <a:pt x="2668338" y="1735989"/>
                  <a:pt x="2679767" y="1776947"/>
                </a:cubicBezTo>
                <a:cubicBezTo>
                  <a:pt x="2618808" y="1962684"/>
                  <a:pt x="2516890" y="2136039"/>
                  <a:pt x="2382588" y="2277962"/>
                </a:cubicBezTo>
                <a:cubicBezTo>
                  <a:pt x="2249238" y="2419884"/>
                  <a:pt x="2084455" y="2533232"/>
                  <a:pt x="1903480" y="2604669"/>
                </a:cubicBezTo>
                <a:cubicBezTo>
                  <a:pt x="1722505" y="2677059"/>
                  <a:pt x="1526290" y="2708492"/>
                  <a:pt x="1332932" y="2697062"/>
                </a:cubicBezTo>
                <a:cubicBezTo>
                  <a:pt x="1139575" y="2685632"/>
                  <a:pt x="949075" y="2631339"/>
                  <a:pt x="779530" y="2538947"/>
                </a:cubicBezTo>
                <a:cubicBezTo>
                  <a:pt x="609032" y="2447507"/>
                  <a:pt x="461395" y="2317014"/>
                  <a:pt x="347095" y="2162709"/>
                </a:cubicBezTo>
                <a:cubicBezTo>
                  <a:pt x="233747" y="2008404"/>
                  <a:pt x="153737" y="1828382"/>
                  <a:pt x="116590" y="1640739"/>
                </a:cubicBezTo>
                <a:cubicBezTo>
                  <a:pt x="79442" y="1452144"/>
                  <a:pt x="84205" y="1257834"/>
                  <a:pt x="129925" y="1072097"/>
                </a:cubicBezTo>
                <a:cubicBezTo>
                  <a:pt x="152785" y="979704"/>
                  <a:pt x="185170" y="889217"/>
                  <a:pt x="228032" y="804444"/>
                </a:cubicBezTo>
                <a:cubicBezTo>
                  <a:pt x="270895" y="719672"/>
                  <a:pt x="322330" y="638709"/>
                  <a:pt x="382337" y="565367"/>
                </a:cubicBezTo>
                <a:close/>
                <a:moveTo>
                  <a:pt x="2429260" y="494882"/>
                </a:moveTo>
                <a:cubicBezTo>
                  <a:pt x="2431165" y="495834"/>
                  <a:pt x="2433070" y="496787"/>
                  <a:pt x="2434975" y="497739"/>
                </a:cubicBezTo>
                <a:cubicBezTo>
                  <a:pt x="2436880" y="499644"/>
                  <a:pt x="2439737" y="500597"/>
                  <a:pt x="2441642" y="501549"/>
                </a:cubicBezTo>
                <a:cubicBezTo>
                  <a:pt x="2451167" y="512027"/>
                  <a:pt x="2459740" y="523457"/>
                  <a:pt x="2468312" y="534887"/>
                </a:cubicBezTo>
                <a:cubicBezTo>
                  <a:pt x="2476885" y="546317"/>
                  <a:pt x="2486410" y="557747"/>
                  <a:pt x="2494030" y="569177"/>
                </a:cubicBezTo>
                <a:cubicBezTo>
                  <a:pt x="2504507" y="584417"/>
                  <a:pt x="2515937" y="600609"/>
                  <a:pt x="2526415" y="616802"/>
                </a:cubicBezTo>
                <a:cubicBezTo>
                  <a:pt x="2539750" y="637757"/>
                  <a:pt x="2553085" y="657759"/>
                  <a:pt x="2564515" y="678714"/>
                </a:cubicBezTo>
                <a:lnTo>
                  <a:pt x="2582612" y="711099"/>
                </a:lnTo>
                <a:lnTo>
                  <a:pt x="2591185" y="727292"/>
                </a:lnTo>
                <a:lnTo>
                  <a:pt x="2598805" y="743484"/>
                </a:lnTo>
                <a:cubicBezTo>
                  <a:pt x="2597852" y="743484"/>
                  <a:pt x="2597852" y="742532"/>
                  <a:pt x="2596900" y="742532"/>
                </a:cubicBezTo>
                <a:cubicBezTo>
                  <a:pt x="2591185" y="731102"/>
                  <a:pt x="2585470" y="720624"/>
                  <a:pt x="2578802" y="709194"/>
                </a:cubicBezTo>
                <a:lnTo>
                  <a:pt x="2559752" y="675857"/>
                </a:lnTo>
                <a:cubicBezTo>
                  <a:pt x="2546417" y="653949"/>
                  <a:pt x="2533082" y="632042"/>
                  <a:pt x="2518795" y="611087"/>
                </a:cubicBezTo>
                <a:lnTo>
                  <a:pt x="2486410" y="566319"/>
                </a:lnTo>
                <a:cubicBezTo>
                  <a:pt x="2477837" y="553937"/>
                  <a:pt x="2468312" y="542507"/>
                  <a:pt x="2458787" y="530124"/>
                </a:cubicBezTo>
                <a:lnTo>
                  <a:pt x="2444500" y="512027"/>
                </a:lnTo>
                <a:close/>
                <a:moveTo>
                  <a:pt x="2280670" y="458687"/>
                </a:moveTo>
                <a:cubicBezTo>
                  <a:pt x="2285432" y="460592"/>
                  <a:pt x="2291147" y="462497"/>
                  <a:pt x="2296862" y="465354"/>
                </a:cubicBezTo>
                <a:cubicBezTo>
                  <a:pt x="2334010" y="502978"/>
                  <a:pt x="2368538" y="542983"/>
                  <a:pt x="2400566" y="585131"/>
                </a:cubicBezTo>
                <a:lnTo>
                  <a:pt x="2444909" y="651438"/>
                </a:lnTo>
                <a:lnTo>
                  <a:pt x="2442595" y="648234"/>
                </a:lnTo>
                <a:lnTo>
                  <a:pt x="2418782" y="613944"/>
                </a:lnTo>
                <a:lnTo>
                  <a:pt x="2393065" y="581559"/>
                </a:lnTo>
                <a:lnTo>
                  <a:pt x="2379730" y="565367"/>
                </a:lnTo>
                <a:lnTo>
                  <a:pt x="2366395" y="549174"/>
                </a:lnTo>
                <a:cubicBezTo>
                  <a:pt x="2356870" y="538697"/>
                  <a:pt x="2348297" y="528219"/>
                  <a:pt x="2338772" y="517742"/>
                </a:cubicBezTo>
                <a:cubicBezTo>
                  <a:pt x="2319722" y="497739"/>
                  <a:pt x="2300672" y="477737"/>
                  <a:pt x="2280670" y="458687"/>
                </a:cubicBezTo>
                <a:close/>
                <a:moveTo>
                  <a:pt x="1399608" y="153887"/>
                </a:moveTo>
                <a:cubicBezTo>
                  <a:pt x="2072953" y="153887"/>
                  <a:pt x="2618808" y="699741"/>
                  <a:pt x="2618808" y="1373087"/>
                </a:cubicBezTo>
                <a:cubicBezTo>
                  <a:pt x="2618808" y="1415171"/>
                  <a:pt x="2616676" y="1456757"/>
                  <a:pt x="2612513" y="1497743"/>
                </a:cubicBezTo>
                <a:lnTo>
                  <a:pt x="2595954" y="1606243"/>
                </a:lnTo>
                <a:lnTo>
                  <a:pt x="2598805" y="1612164"/>
                </a:lnTo>
                <a:cubicBezTo>
                  <a:pt x="2606425" y="1630262"/>
                  <a:pt x="2613092" y="1648359"/>
                  <a:pt x="2620713" y="1667409"/>
                </a:cubicBezTo>
                <a:cubicBezTo>
                  <a:pt x="2580707" y="1828382"/>
                  <a:pt x="2507365" y="1979829"/>
                  <a:pt x="2408305" y="2112227"/>
                </a:cubicBezTo>
                <a:cubicBezTo>
                  <a:pt x="2309245" y="2244624"/>
                  <a:pt x="2183515" y="2357019"/>
                  <a:pt x="2041592" y="2439887"/>
                </a:cubicBezTo>
                <a:cubicBezTo>
                  <a:pt x="1899670" y="2523707"/>
                  <a:pt x="1741555" y="2577999"/>
                  <a:pt x="1578677" y="2599907"/>
                </a:cubicBezTo>
                <a:cubicBezTo>
                  <a:pt x="1415800" y="2621814"/>
                  <a:pt x="1250065" y="2611337"/>
                  <a:pt x="1091950" y="2569427"/>
                </a:cubicBezTo>
                <a:cubicBezTo>
                  <a:pt x="933835" y="2527517"/>
                  <a:pt x="785245" y="2453222"/>
                  <a:pt x="656657" y="2353209"/>
                </a:cubicBezTo>
                <a:cubicBezTo>
                  <a:pt x="528070" y="2253197"/>
                  <a:pt x="419485" y="2128419"/>
                  <a:pt x="339475" y="1987449"/>
                </a:cubicBezTo>
                <a:cubicBezTo>
                  <a:pt x="259465" y="1846479"/>
                  <a:pt x="208030" y="1689317"/>
                  <a:pt x="188980" y="1529297"/>
                </a:cubicBezTo>
                <a:lnTo>
                  <a:pt x="186849" y="1498705"/>
                </a:lnTo>
                <a:lnTo>
                  <a:pt x="186703" y="1497743"/>
                </a:lnTo>
                <a:lnTo>
                  <a:pt x="186492" y="1493576"/>
                </a:lnTo>
                <a:lnTo>
                  <a:pt x="180586" y="1408776"/>
                </a:lnTo>
                <a:lnTo>
                  <a:pt x="181167" y="1388115"/>
                </a:lnTo>
                <a:lnTo>
                  <a:pt x="180408" y="1373087"/>
                </a:lnTo>
                <a:lnTo>
                  <a:pt x="183073" y="1320311"/>
                </a:lnTo>
                <a:lnTo>
                  <a:pt x="183979" y="1288077"/>
                </a:lnTo>
                <a:lnTo>
                  <a:pt x="185178" y="1278633"/>
                </a:lnTo>
                <a:lnTo>
                  <a:pt x="186703" y="1248431"/>
                </a:lnTo>
                <a:cubicBezTo>
                  <a:pt x="249138" y="633642"/>
                  <a:pt x="768346" y="153887"/>
                  <a:pt x="1399608" y="153887"/>
                </a:cubicBezTo>
                <a:close/>
                <a:moveTo>
                  <a:pt x="823345" y="112930"/>
                </a:moveTo>
                <a:cubicBezTo>
                  <a:pt x="776673" y="141505"/>
                  <a:pt x="733810" y="172937"/>
                  <a:pt x="690948" y="207227"/>
                </a:cubicBezTo>
                <a:cubicBezTo>
                  <a:pt x="596650" y="265330"/>
                  <a:pt x="509973" y="333910"/>
                  <a:pt x="431868" y="411062"/>
                </a:cubicBezTo>
                <a:cubicBezTo>
                  <a:pt x="354715" y="489167"/>
                  <a:pt x="286135" y="575845"/>
                  <a:pt x="228985" y="670142"/>
                </a:cubicBezTo>
                <a:cubicBezTo>
                  <a:pt x="171835" y="765392"/>
                  <a:pt x="127068" y="866357"/>
                  <a:pt x="93730" y="971132"/>
                </a:cubicBezTo>
                <a:cubicBezTo>
                  <a:pt x="62298" y="1075907"/>
                  <a:pt x="42295" y="1185445"/>
                  <a:pt x="35628" y="1294982"/>
                </a:cubicBezTo>
                <a:cubicBezTo>
                  <a:pt x="28960" y="1404520"/>
                  <a:pt x="35628" y="1515010"/>
                  <a:pt x="55630" y="1623595"/>
                </a:cubicBezTo>
                <a:cubicBezTo>
                  <a:pt x="59440" y="1651217"/>
                  <a:pt x="67060" y="1677887"/>
                  <a:pt x="72775" y="1704557"/>
                </a:cubicBezTo>
                <a:cubicBezTo>
                  <a:pt x="75633" y="1717892"/>
                  <a:pt x="79443" y="1731227"/>
                  <a:pt x="83253" y="1744562"/>
                </a:cubicBezTo>
                <a:cubicBezTo>
                  <a:pt x="87063" y="1757897"/>
                  <a:pt x="90873" y="1771232"/>
                  <a:pt x="94683" y="1784567"/>
                </a:cubicBezTo>
                <a:cubicBezTo>
                  <a:pt x="111828" y="1836955"/>
                  <a:pt x="130878" y="1889342"/>
                  <a:pt x="153738" y="1938872"/>
                </a:cubicBezTo>
                <a:cubicBezTo>
                  <a:pt x="176598" y="1989355"/>
                  <a:pt x="203268" y="2036980"/>
                  <a:pt x="230890" y="2084605"/>
                </a:cubicBezTo>
                <a:cubicBezTo>
                  <a:pt x="260418" y="2131277"/>
                  <a:pt x="290898" y="2176997"/>
                  <a:pt x="325188" y="2219860"/>
                </a:cubicBezTo>
                <a:cubicBezTo>
                  <a:pt x="358525" y="2263675"/>
                  <a:pt x="396625" y="2304632"/>
                  <a:pt x="434725" y="2343685"/>
                </a:cubicBezTo>
                <a:cubicBezTo>
                  <a:pt x="474730" y="2381785"/>
                  <a:pt x="514735" y="2418932"/>
                  <a:pt x="558550" y="2452270"/>
                </a:cubicBezTo>
                <a:cubicBezTo>
                  <a:pt x="601413" y="2486560"/>
                  <a:pt x="647133" y="2517992"/>
                  <a:pt x="693805" y="2546567"/>
                </a:cubicBezTo>
                <a:lnTo>
                  <a:pt x="730000" y="2567522"/>
                </a:lnTo>
                <a:lnTo>
                  <a:pt x="748098" y="2578000"/>
                </a:lnTo>
                <a:lnTo>
                  <a:pt x="766195" y="2587525"/>
                </a:lnTo>
                <a:lnTo>
                  <a:pt x="803343" y="2606575"/>
                </a:lnTo>
                <a:cubicBezTo>
                  <a:pt x="815725" y="2612290"/>
                  <a:pt x="828108" y="2618005"/>
                  <a:pt x="840490" y="2623720"/>
                </a:cubicBezTo>
                <a:cubicBezTo>
                  <a:pt x="890020" y="2647532"/>
                  <a:pt x="942408" y="2665630"/>
                  <a:pt x="994795" y="2682775"/>
                </a:cubicBezTo>
                <a:cubicBezTo>
                  <a:pt x="1048135" y="2698967"/>
                  <a:pt x="1101475" y="2712302"/>
                  <a:pt x="1155768" y="2721827"/>
                </a:cubicBezTo>
                <a:cubicBezTo>
                  <a:pt x="1371985" y="2761832"/>
                  <a:pt x="1597728" y="2746592"/>
                  <a:pt x="1808230" y="2681822"/>
                </a:cubicBezTo>
                <a:cubicBezTo>
                  <a:pt x="1913005" y="2648485"/>
                  <a:pt x="2013970" y="2602765"/>
                  <a:pt x="2108268" y="2545615"/>
                </a:cubicBezTo>
                <a:cubicBezTo>
                  <a:pt x="2202565" y="2487512"/>
                  <a:pt x="2289243" y="2419885"/>
                  <a:pt x="2367348" y="2341780"/>
                </a:cubicBezTo>
                <a:cubicBezTo>
                  <a:pt x="2444500" y="2263675"/>
                  <a:pt x="2513080" y="2176997"/>
                  <a:pt x="2570230" y="2082700"/>
                </a:cubicBezTo>
                <a:cubicBezTo>
                  <a:pt x="2627380" y="1988402"/>
                  <a:pt x="2672148" y="1886485"/>
                  <a:pt x="2705485" y="1781710"/>
                </a:cubicBezTo>
                <a:cubicBezTo>
                  <a:pt x="2715963" y="1822667"/>
                  <a:pt x="2725488" y="1865530"/>
                  <a:pt x="2731203" y="1908392"/>
                </a:cubicBezTo>
                <a:cubicBezTo>
                  <a:pt x="2720725" y="1936015"/>
                  <a:pt x="2708343" y="1961732"/>
                  <a:pt x="2695960" y="1988402"/>
                </a:cubicBezTo>
                <a:cubicBezTo>
                  <a:pt x="2690245" y="2001737"/>
                  <a:pt x="2682625" y="2014120"/>
                  <a:pt x="2675958" y="2027455"/>
                </a:cubicBezTo>
                <a:cubicBezTo>
                  <a:pt x="2668338" y="2039837"/>
                  <a:pt x="2662623" y="2053172"/>
                  <a:pt x="2655003" y="2065555"/>
                </a:cubicBezTo>
                <a:cubicBezTo>
                  <a:pt x="2640715" y="2090320"/>
                  <a:pt x="2626428" y="2116037"/>
                  <a:pt x="2610235" y="2139850"/>
                </a:cubicBezTo>
                <a:lnTo>
                  <a:pt x="2586423" y="2176045"/>
                </a:lnTo>
                <a:lnTo>
                  <a:pt x="2560705" y="2211287"/>
                </a:lnTo>
                <a:cubicBezTo>
                  <a:pt x="2492125" y="2305585"/>
                  <a:pt x="2411163" y="2390357"/>
                  <a:pt x="2322580" y="2464652"/>
                </a:cubicBezTo>
                <a:cubicBezTo>
                  <a:pt x="2144463" y="2613242"/>
                  <a:pt x="1929198" y="2718017"/>
                  <a:pt x="1702503" y="2764690"/>
                </a:cubicBezTo>
                <a:cubicBezTo>
                  <a:pt x="1589155" y="2788502"/>
                  <a:pt x="1473903" y="2797075"/>
                  <a:pt x="1358650" y="2793265"/>
                </a:cubicBezTo>
                <a:cubicBezTo>
                  <a:pt x="1300548" y="2792312"/>
                  <a:pt x="1243398" y="2785645"/>
                  <a:pt x="1186248" y="2777072"/>
                </a:cubicBezTo>
                <a:cubicBezTo>
                  <a:pt x="1171960" y="2775167"/>
                  <a:pt x="1157673" y="2772310"/>
                  <a:pt x="1143385" y="2769452"/>
                </a:cubicBezTo>
                <a:cubicBezTo>
                  <a:pt x="1130050" y="2766595"/>
                  <a:pt x="1115763" y="2764690"/>
                  <a:pt x="1101475" y="2760880"/>
                </a:cubicBezTo>
                <a:cubicBezTo>
                  <a:pt x="1072900" y="2753260"/>
                  <a:pt x="1045278" y="2747545"/>
                  <a:pt x="1017655" y="2738972"/>
                </a:cubicBezTo>
                <a:lnTo>
                  <a:pt x="976698" y="2726590"/>
                </a:lnTo>
                <a:lnTo>
                  <a:pt x="935740" y="2712302"/>
                </a:lnTo>
                <a:cubicBezTo>
                  <a:pt x="908118" y="2702777"/>
                  <a:pt x="881448" y="2691347"/>
                  <a:pt x="854778" y="2680870"/>
                </a:cubicBezTo>
                <a:cubicBezTo>
                  <a:pt x="841443" y="2675155"/>
                  <a:pt x="829060" y="2668487"/>
                  <a:pt x="815725" y="2662772"/>
                </a:cubicBezTo>
                <a:cubicBezTo>
                  <a:pt x="802390" y="2656105"/>
                  <a:pt x="789055" y="2650390"/>
                  <a:pt x="776673" y="2643722"/>
                </a:cubicBezTo>
                <a:cubicBezTo>
                  <a:pt x="750955" y="2630387"/>
                  <a:pt x="725238" y="2618005"/>
                  <a:pt x="700473" y="2602765"/>
                </a:cubicBezTo>
                <a:cubicBezTo>
                  <a:pt x="688090" y="2595145"/>
                  <a:pt x="675708" y="2588477"/>
                  <a:pt x="663325" y="2580857"/>
                </a:cubicBezTo>
                <a:lnTo>
                  <a:pt x="627130" y="2557045"/>
                </a:lnTo>
                <a:lnTo>
                  <a:pt x="609033" y="2545615"/>
                </a:lnTo>
                <a:lnTo>
                  <a:pt x="591888" y="2533232"/>
                </a:lnTo>
                <a:lnTo>
                  <a:pt x="556645" y="2507515"/>
                </a:lnTo>
                <a:cubicBezTo>
                  <a:pt x="510925" y="2472272"/>
                  <a:pt x="467110" y="2435125"/>
                  <a:pt x="426153" y="2395120"/>
                </a:cubicBezTo>
                <a:cubicBezTo>
                  <a:pt x="384243" y="2355115"/>
                  <a:pt x="346143" y="2312252"/>
                  <a:pt x="309948" y="2268437"/>
                </a:cubicBezTo>
                <a:cubicBezTo>
                  <a:pt x="274705" y="2223670"/>
                  <a:pt x="240415" y="2176997"/>
                  <a:pt x="210888" y="2128420"/>
                </a:cubicBezTo>
                <a:cubicBezTo>
                  <a:pt x="195648" y="2104607"/>
                  <a:pt x="182313" y="2078890"/>
                  <a:pt x="168025" y="2054125"/>
                </a:cubicBezTo>
                <a:cubicBezTo>
                  <a:pt x="160405" y="2041742"/>
                  <a:pt x="154690" y="2028407"/>
                  <a:pt x="148023" y="2016025"/>
                </a:cubicBezTo>
                <a:cubicBezTo>
                  <a:pt x="141355" y="2003642"/>
                  <a:pt x="134688" y="1991260"/>
                  <a:pt x="128973" y="1977925"/>
                </a:cubicBezTo>
                <a:lnTo>
                  <a:pt x="111828" y="1938872"/>
                </a:lnTo>
                <a:cubicBezTo>
                  <a:pt x="108970" y="1932205"/>
                  <a:pt x="106113" y="1925537"/>
                  <a:pt x="103255" y="1918870"/>
                </a:cubicBezTo>
                <a:lnTo>
                  <a:pt x="95635" y="1898867"/>
                </a:lnTo>
                <a:lnTo>
                  <a:pt x="80395" y="1858862"/>
                </a:lnTo>
                <a:cubicBezTo>
                  <a:pt x="75633" y="1845527"/>
                  <a:pt x="71823" y="1831240"/>
                  <a:pt x="67060" y="1817905"/>
                </a:cubicBezTo>
                <a:cubicBezTo>
                  <a:pt x="57535" y="1791235"/>
                  <a:pt x="50868" y="1763612"/>
                  <a:pt x="43248" y="1735990"/>
                </a:cubicBezTo>
                <a:cubicBezTo>
                  <a:pt x="39438" y="1721702"/>
                  <a:pt x="36580" y="1708367"/>
                  <a:pt x="33723" y="1694080"/>
                </a:cubicBezTo>
                <a:cubicBezTo>
                  <a:pt x="30865" y="1679792"/>
                  <a:pt x="28008" y="1666457"/>
                  <a:pt x="25150" y="1652170"/>
                </a:cubicBezTo>
                <a:cubicBezTo>
                  <a:pt x="14673" y="1595972"/>
                  <a:pt x="6100" y="1539775"/>
                  <a:pt x="3243" y="1482625"/>
                </a:cubicBezTo>
                <a:cubicBezTo>
                  <a:pt x="-4377" y="1369277"/>
                  <a:pt x="1338" y="1254977"/>
                  <a:pt x="21340" y="1142582"/>
                </a:cubicBezTo>
                <a:lnTo>
                  <a:pt x="28960" y="1100672"/>
                </a:lnTo>
                <a:cubicBezTo>
                  <a:pt x="31818" y="1086385"/>
                  <a:pt x="35628" y="1073050"/>
                  <a:pt x="38485" y="1058762"/>
                </a:cubicBezTo>
                <a:cubicBezTo>
                  <a:pt x="42295" y="1045427"/>
                  <a:pt x="45153" y="1031140"/>
                  <a:pt x="48963" y="1017805"/>
                </a:cubicBezTo>
                <a:lnTo>
                  <a:pt x="61345" y="976847"/>
                </a:lnTo>
                <a:cubicBezTo>
                  <a:pt x="63250" y="970180"/>
                  <a:pt x="65155" y="963512"/>
                  <a:pt x="67060" y="956845"/>
                </a:cubicBezTo>
                <a:lnTo>
                  <a:pt x="73728" y="935890"/>
                </a:lnTo>
                <a:lnTo>
                  <a:pt x="88015" y="895885"/>
                </a:lnTo>
                <a:cubicBezTo>
                  <a:pt x="93730" y="882550"/>
                  <a:pt x="98493" y="869215"/>
                  <a:pt x="104208" y="855880"/>
                </a:cubicBezTo>
                <a:cubicBezTo>
                  <a:pt x="108970" y="842545"/>
                  <a:pt x="114685" y="829210"/>
                  <a:pt x="120400" y="816827"/>
                </a:cubicBezTo>
                <a:cubicBezTo>
                  <a:pt x="132783" y="791110"/>
                  <a:pt x="144213" y="765392"/>
                  <a:pt x="157548" y="740627"/>
                </a:cubicBezTo>
                <a:cubicBezTo>
                  <a:pt x="164215" y="728245"/>
                  <a:pt x="170883" y="715862"/>
                  <a:pt x="177550" y="703480"/>
                </a:cubicBezTo>
                <a:lnTo>
                  <a:pt x="199458" y="666332"/>
                </a:lnTo>
                <a:cubicBezTo>
                  <a:pt x="207078" y="653950"/>
                  <a:pt x="214698" y="641567"/>
                  <a:pt x="222318" y="630137"/>
                </a:cubicBezTo>
                <a:lnTo>
                  <a:pt x="245178" y="594895"/>
                </a:lnTo>
                <a:lnTo>
                  <a:pt x="269943" y="560605"/>
                </a:lnTo>
                <a:cubicBezTo>
                  <a:pt x="278515" y="548222"/>
                  <a:pt x="287088" y="536792"/>
                  <a:pt x="295660" y="526315"/>
                </a:cubicBezTo>
                <a:cubicBezTo>
                  <a:pt x="365193" y="437732"/>
                  <a:pt x="445203" y="356770"/>
                  <a:pt x="533785" y="287237"/>
                </a:cubicBezTo>
                <a:cubicBezTo>
                  <a:pt x="623320" y="217705"/>
                  <a:pt x="720475" y="158650"/>
                  <a:pt x="823345" y="112930"/>
                </a:cubicBezTo>
                <a:close/>
                <a:moveTo>
                  <a:pt x="1879668" y="109120"/>
                </a:moveTo>
                <a:cubicBezTo>
                  <a:pt x="1896813" y="113882"/>
                  <a:pt x="1914910" y="118645"/>
                  <a:pt x="1932055" y="124360"/>
                </a:cubicBezTo>
                <a:lnTo>
                  <a:pt x="1984443" y="142457"/>
                </a:lnTo>
                <a:cubicBezTo>
                  <a:pt x="2144463" y="219610"/>
                  <a:pt x="2288290" y="328195"/>
                  <a:pt x="2406400" y="459640"/>
                </a:cubicBezTo>
                <a:lnTo>
                  <a:pt x="2376873" y="432970"/>
                </a:lnTo>
                <a:cubicBezTo>
                  <a:pt x="2366395" y="424397"/>
                  <a:pt x="2356870" y="415825"/>
                  <a:pt x="2346393" y="407252"/>
                </a:cubicBezTo>
                <a:cubicBezTo>
                  <a:pt x="2213043" y="277712"/>
                  <a:pt x="2053975" y="174842"/>
                  <a:pt x="1879668" y="109120"/>
                </a:cubicBezTo>
                <a:close/>
                <a:moveTo>
                  <a:pt x="1596775" y="107215"/>
                </a:moveTo>
                <a:lnTo>
                  <a:pt x="1618682" y="107215"/>
                </a:lnTo>
                <a:lnTo>
                  <a:pt x="1658687" y="114835"/>
                </a:lnTo>
                <a:lnTo>
                  <a:pt x="1698692" y="124360"/>
                </a:lnTo>
                <a:lnTo>
                  <a:pt x="1718695" y="129122"/>
                </a:lnTo>
                <a:cubicBezTo>
                  <a:pt x="1725362" y="131027"/>
                  <a:pt x="1732030" y="132932"/>
                  <a:pt x="1738697" y="134837"/>
                </a:cubicBezTo>
                <a:lnTo>
                  <a:pt x="1777750" y="146267"/>
                </a:lnTo>
                <a:cubicBezTo>
                  <a:pt x="1829185" y="163412"/>
                  <a:pt x="1880620" y="182462"/>
                  <a:pt x="1930150" y="206275"/>
                </a:cubicBezTo>
                <a:cubicBezTo>
                  <a:pt x="2030162" y="251995"/>
                  <a:pt x="2122555" y="312002"/>
                  <a:pt x="2206375" y="381535"/>
                </a:cubicBezTo>
                <a:cubicBezTo>
                  <a:pt x="2199707" y="377725"/>
                  <a:pt x="2192087" y="374867"/>
                  <a:pt x="2185420" y="371057"/>
                </a:cubicBezTo>
                <a:cubicBezTo>
                  <a:pt x="2182562" y="369152"/>
                  <a:pt x="2178752" y="367247"/>
                  <a:pt x="2175895" y="365342"/>
                </a:cubicBezTo>
                <a:cubicBezTo>
                  <a:pt x="1990157" y="222467"/>
                  <a:pt x="1764415" y="131980"/>
                  <a:pt x="1532005" y="108167"/>
                </a:cubicBezTo>
                <a:lnTo>
                  <a:pt x="1574867" y="108167"/>
                </a:lnTo>
                <a:close/>
                <a:moveTo>
                  <a:pt x="1399607" y="81497"/>
                </a:moveTo>
                <a:lnTo>
                  <a:pt x="1348172" y="89117"/>
                </a:lnTo>
                <a:lnTo>
                  <a:pt x="1334837" y="91022"/>
                </a:lnTo>
                <a:lnTo>
                  <a:pt x="1321502" y="93879"/>
                </a:lnTo>
                <a:lnTo>
                  <a:pt x="1295785" y="99594"/>
                </a:lnTo>
                <a:cubicBezTo>
                  <a:pt x="1142432" y="111977"/>
                  <a:pt x="991937" y="151982"/>
                  <a:pt x="853825" y="217704"/>
                </a:cubicBezTo>
                <a:cubicBezTo>
                  <a:pt x="715712" y="282474"/>
                  <a:pt x="589030" y="373914"/>
                  <a:pt x="482350" y="483452"/>
                </a:cubicBezTo>
                <a:cubicBezTo>
                  <a:pt x="525212" y="428207"/>
                  <a:pt x="572837" y="375819"/>
                  <a:pt x="626177" y="327242"/>
                </a:cubicBezTo>
                <a:cubicBezTo>
                  <a:pt x="681422" y="286284"/>
                  <a:pt x="741430" y="251042"/>
                  <a:pt x="802390" y="219609"/>
                </a:cubicBezTo>
                <a:cubicBezTo>
                  <a:pt x="833822" y="204369"/>
                  <a:pt x="865255" y="190082"/>
                  <a:pt x="896687" y="176747"/>
                </a:cubicBezTo>
                <a:lnTo>
                  <a:pt x="945265" y="158649"/>
                </a:lnTo>
                <a:cubicBezTo>
                  <a:pt x="960505" y="152934"/>
                  <a:pt x="977650" y="148172"/>
                  <a:pt x="993842" y="142457"/>
                </a:cubicBezTo>
                <a:cubicBezTo>
                  <a:pt x="1059565" y="122454"/>
                  <a:pt x="1127192" y="105309"/>
                  <a:pt x="1194820" y="95784"/>
                </a:cubicBezTo>
                <a:cubicBezTo>
                  <a:pt x="1262447" y="86259"/>
                  <a:pt x="1331027" y="81497"/>
                  <a:pt x="1399607" y="81497"/>
                </a:cubicBezTo>
                <a:close/>
                <a:moveTo>
                  <a:pt x="1362475" y="222"/>
                </a:moveTo>
                <a:cubicBezTo>
                  <a:pt x="1504681" y="-2323"/>
                  <a:pt x="1647020" y="16965"/>
                  <a:pt x="1783465" y="57685"/>
                </a:cubicBezTo>
                <a:cubicBezTo>
                  <a:pt x="1771083" y="55780"/>
                  <a:pt x="1758700" y="53875"/>
                  <a:pt x="1748223" y="51970"/>
                </a:cubicBezTo>
                <a:cubicBezTo>
                  <a:pt x="1735840" y="50065"/>
                  <a:pt x="1723458" y="49112"/>
                  <a:pt x="1711075" y="48160"/>
                </a:cubicBezTo>
                <a:cubicBezTo>
                  <a:pt x="1678690" y="39587"/>
                  <a:pt x="1645353" y="33872"/>
                  <a:pt x="1612015" y="28157"/>
                </a:cubicBezTo>
                <a:cubicBezTo>
                  <a:pt x="1594870" y="26252"/>
                  <a:pt x="1578678" y="23395"/>
                  <a:pt x="1561533" y="21490"/>
                </a:cubicBezTo>
                <a:cubicBezTo>
                  <a:pt x="1544388" y="19585"/>
                  <a:pt x="1528195" y="17680"/>
                  <a:pt x="1511050" y="16727"/>
                </a:cubicBezTo>
                <a:cubicBezTo>
                  <a:pt x="1493905" y="15775"/>
                  <a:pt x="1477713" y="12917"/>
                  <a:pt x="1460568" y="12917"/>
                </a:cubicBezTo>
                <a:lnTo>
                  <a:pt x="1410085" y="11012"/>
                </a:lnTo>
                <a:cubicBezTo>
                  <a:pt x="1392940" y="11012"/>
                  <a:pt x="1376748" y="11965"/>
                  <a:pt x="1359603" y="11965"/>
                </a:cubicBezTo>
                <a:lnTo>
                  <a:pt x="1333885" y="12917"/>
                </a:lnTo>
                <a:cubicBezTo>
                  <a:pt x="1326265" y="13870"/>
                  <a:pt x="1317693" y="13870"/>
                  <a:pt x="1309120" y="14822"/>
                </a:cubicBezTo>
                <a:cubicBezTo>
                  <a:pt x="1173865" y="22442"/>
                  <a:pt x="1040515" y="51017"/>
                  <a:pt x="913833" y="98642"/>
                </a:cubicBezTo>
                <a:cubicBezTo>
                  <a:pt x="921453" y="94832"/>
                  <a:pt x="927168" y="91975"/>
                  <a:pt x="931930" y="89117"/>
                </a:cubicBezTo>
                <a:cubicBezTo>
                  <a:pt x="936693" y="87212"/>
                  <a:pt x="941455" y="84355"/>
                  <a:pt x="946218" y="82450"/>
                </a:cubicBezTo>
                <a:cubicBezTo>
                  <a:pt x="955743" y="77687"/>
                  <a:pt x="965268" y="72925"/>
                  <a:pt x="982413" y="66257"/>
                </a:cubicBezTo>
                <a:cubicBezTo>
                  <a:pt x="990985" y="62447"/>
                  <a:pt x="1001463" y="58637"/>
                  <a:pt x="1013845" y="54827"/>
                </a:cubicBezTo>
                <a:cubicBezTo>
                  <a:pt x="1026228" y="51017"/>
                  <a:pt x="1041468" y="45302"/>
                  <a:pt x="1060518" y="40540"/>
                </a:cubicBezTo>
                <a:cubicBezTo>
                  <a:pt x="1079568" y="35777"/>
                  <a:pt x="1101475" y="30062"/>
                  <a:pt x="1128145" y="24347"/>
                </a:cubicBezTo>
                <a:cubicBezTo>
                  <a:pt x="1141480" y="22442"/>
                  <a:pt x="1155768" y="19585"/>
                  <a:pt x="1171008" y="16727"/>
                </a:cubicBezTo>
                <a:cubicBezTo>
                  <a:pt x="1178628" y="15775"/>
                  <a:pt x="1186248" y="13870"/>
                  <a:pt x="1194820" y="12917"/>
                </a:cubicBezTo>
                <a:cubicBezTo>
                  <a:pt x="1202440" y="11965"/>
                  <a:pt x="1211965" y="11012"/>
                  <a:pt x="1220538" y="10060"/>
                </a:cubicBezTo>
                <a:cubicBezTo>
                  <a:pt x="1267687" y="4345"/>
                  <a:pt x="1315074" y="1071"/>
                  <a:pt x="1362475" y="222"/>
                </a:cubicBezTo>
                <a:close/>
              </a:path>
            </a:pathLst>
          </a:custGeom>
          <a:solidFill>
            <a:schemeClr val="accent5"/>
          </a:solidFill>
          <a:ln w="9525" cap="flat">
            <a:noFill/>
            <a:prstDash val="solid"/>
            <a:miter/>
          </a:ln>
        </p:spPr>
        <p:txBody>
          <a:bodyPr rtlCol="0" anchor="ctr"/>
          <a:lstStyle/>
          <a:p>
            <a:endParaRPr lang="en-US" noProof="0"/>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1494358"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995254"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995254"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625217"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3126113"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3126113"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756076"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5256972"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5256972"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886935"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7387831"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7387831"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10017793" y="2719813"/>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noProof="0"/>
              <a:t>Icon</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9518689" y="3950115"/>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9518689" y="4450670"/>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7" name="Footer Placeholder 6">
            <a:extLst>
              <a:ext uri="{FF2B5EF4-FFF2-40B4-BE49-F238E27FC236}">
                <a16:creationId xmlns:a16="http://schemas.microsoft.com/office/drawing/2014/main" id="{69623CB6-6560-48C0-ADDF-15C11E875859}"/>
              </a:ext>
            </a:extLst>
          </p:cNvPr>
          <p:cNvSpPr>
            <a:spLocks noGrp="1"/>
          </p:cNvSpPr>
          <p:nvPr>
            <p:ph type="ftr" sz="quarter" idx="51"/>
          </p:nvPr>
        </p:nvSpPr>
        <p:spPr>
          <a:xfrm>
            <a:off x="432000" y="6365893"/>
            <a:ext cx="4114800" cy="226714"/>
          </a:xfrm>
          <a:prstGeom prst="rect">
            <a:avLst/>
          </a:prstGeom>
        </p:spPr>
        <p:txBody>
          <a:bodyPr/>
          <a:lstStyle/>
          <a:p>
            <a:endParaRPr lang="en-US" noProof="0"/>
          </a:p>
        </p:txBody>
      </p:sp>
      <p:sp>
        <p:nvSpPr>
          <p:cNvPr id="18" name="Slide Number Placeholder 17">
            <a:extLst>
              <a:ext uri="{FF2B5EF4-FFF2-40B4-BE49-F238E27FC236}">
                <a16:creationId xmlns:a16="http://schemas.microsoft.com/office/drawing/2014/main" id="{495C810C-AE5F-4460-9E04-B9E70C479FE6}"/>
              </a:ext>
            </a:extLst>
          </p:cNvPr>
          <p:cNvSpPr>
            <a:spLocks noGrp="1"/>
          </p:cNvSpPr>
          <p:nvPr>
            <p:ph type="sldNum" sz="quarter" idx="52"/>
          </p:nvPr>
        </p:nvSpPr>
        <p:spPr>
          <a:xfrm>
            <a:off x="11728948" y="6385422"/>
            <a:ext cx="288000" cy="288000"/>
          </a:xfrm>
          <a:prstGeom prst="ellipse">
            <a:avLst/>
          </a:prstGeom>
        </p:spPr>
        <p:txBody>
          <a:bodyPr/>
          <a:lstStyle>
            <a:lvl1pPr algn="ctr">
              <a:defRPr/>
            </a:lvl1pPr>
          </a:lstStyle>
          <a:p>
            <a:fld id="{B67B645E-C5E5-4727-B977-D372A0AA71D9}" type="slidenum">
              <a:rPr lang="en-US" noProof="0" smtClean="0"/>
              <a:pPr/>
              <a:t>‹#›</a:t>
            </a:fld>
            <a:endParaRPr lang="en-US" noProof="0"/>
          </a:p>
        </p:txBody>
      </p:sp>
      <p:sp>
        <p:nvSpPr>
          <p:cNvPr id="19" name="Title 18">
            <a:extLst>
              <a:ext uri="{FF2B5EF4-FFF2-40B4-BE49-F238E27FC236}">
                <a16:creationId xmlns:a16="http://schemas.microsoft.com/office/drawing/2014/main" id="{38C3E6C6-AC4D-4596-8441-DAB1F5F85FC7}"/>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1391076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4DD2693C-57C3-4914-8E69-D777D6AA2CC8}" type="datetimeFigureOut">
              <a:rPr lang="en-US" smtClean="0"/>
              <a:t>11/5/2019</a:t>
            </a:fld>
            <a:endParaRPr lang="en-US" dirty="0"/>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2259C21E-1789-4DE4-A292-CBB5A0C2C9F9}" type="slidenum">
              <a:rPr lang="en-US" smtClean="0"/>
              <a:t>‹#›</a:t>
            </a:fld>
            <a:endParaRPr lang="en-US" dirty="0"/>
          </a:p>
        </p:txBody>
      </p:sp>
    </p:spTree>
    <p:extLst>
      <p:ext uri="{BB962C8B-B14F-4D97-AF65-F5344CB8AC3E}">
        <p14:creationId xmlns:p14="http://schemas.microsoft.com/office/powerpoint/2010/main" val="3756677802"/>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p:nvSpPr>
        <p:spPr>
          <a:xfrm>
            <a:off x="10800781"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715509"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464491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5" r:id="rId12"/>
    <p:sldLayoutId id="2147483676" r:id="rId13"/>
  </p:sldLayoutIdLst>
  <p:hf hdr="0" dt="0"/>
  <p:txStyles>
    <p:titleStyle>
      <a:lvl1pPr algn="l" defTabSz="457200" rtl="0" eaLnBrk="1" latinLnBrk="0" hangingPunct="1">
        <a:spcBef>
          <a:spcPct val="0"/>
        </a:spcBef>
        <a:buNone/>
        <a:defRPr sz="3600" b="0" i="0" kern="1200" baseline="0">
          <a:solidFill>
            <a:schemeClr val="accent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10.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https://www.remix3d.com/details/G009SXQ93CTP" TargetMode="External"/><Relationship Id="rId5" Type="http://schemas.microsoft.com/office/2017/06/relationships/model3d" Target="../media/model3d1.glb"/><Relationship Id="rId4" Type="http://schemas.openxmlformats.org/officeDocument/2006/relationships/notesSlide" Target="../notesSlides/notesSlide11.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remix3d.com/details/G009SXQ93CTP" TargetMode="External"/><Relationship Id="rId5" Type="http://schemas.microsoft.com/office/2017/06/relationships/model3d" Target="../media/model3d1.glb"/><Relationship Id="rId4" Type="http://schemas.openxmlformats.org/officeDocument/2006/relationships/notesSlide" Target="../notesSlides/notesSlide13.xml"/><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s://www.remix3d.com/details/G009SXQ93CTP" TargetMode="External"/><Relationship Id="rId5" Type="http://schemas.microsoft.com/office/2017/06/relationships/model3d" Target="../media/model3d1.glb"/><Relationship Id="rId4" Type="http://schemas.openxmlformats.org/officeDocument/2006/relationships/notesSlide" Target="../notesSlides/notesSlide15.xml"/><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https://www.remix3d.com/details/G009SXQ93CTP" TargetMode="External"/><Relationship Id="rId5" Type="http://schemas.microsoft.com/office/2017/06/relationships/model3d" Target="../media/model3d1.glb"/><Relationship Id="rId4" Type="http://schemas.openxmlformats.org/officeDocument/2006/relationships/notesSlide" Target="../notesSlides/notesSlide17.xml"/><Relationship Id="rId9"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2.xml"/><Relationship Id="rId7" Type="http://schemas.openxmlformats.org/officeDocument/2006/relationships/image" Target="../media/image1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remix3d.com/details/G009SXQ93CTP" TargetMode="External"/><Relationship Id="rId5" Type="http://schemas.microsoft.com/office/2017/06/relationships/model3d" Target="../media/model3d1.glb"/><Relationship Id="rId4" Type="http://schemas.openxmlformats.org/officeDocument/2006/relationships/notesSlide" Target="../notesSlides/notesSlide19.xml"/><Relationship Id="rId9"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audio" Target="../media/media20.m4a"/><Relationship Id="rId7" Type="http://schemas.openxmlformats.org/officeDocument/2006/relationships/image" Target="../media/image12.emf"/><Relationship Id="rId2" Type="http://schemas.microsoft.com/office/2007/relationships/media" Target="../media/media20.m4a"/><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20.xml"/><Relationship Id="rId4"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5.png"/><Relationship Id="rId5" Type="http://schemas.openxmlformats.org/officeDocument/2006/relationships/image" Target="../media/image7.jp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12.emf"/><Relationship Id="rId3" Type="http://schemas.microsoft.com/office/2007/relationships/media" Target="../media/media24.m4a"/><Relationship Id="rId7" Type="http://schemas.openxmlformats.org/officeDocument/2006/relationships/oleObject" Target="../embeddings/oleObject1.bin"/><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notesSlide" Target="../notesSlides/notesSlide24.xml"/><Relationship Id="rId5" Type="http://schemas.openxmlformats.org/officeDocument/2006/relationships/slideLayout" Target="../slideLayouts/slideLayout9.xml"/><Relationship Id="rId4" Type="http://schemas.openxmlformats.org/officeDocument/2006/relationships/audio" Target="../media/media24.m4a"/><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4.jpg"/><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ags" Target="../tags/tag6.xml"/><Relationship Id="rId6" Type="http://schemas.openxmlformats.org/officeDocument/2006/relationships/image" Target="../media/image5.png"/><Relationship Id="rId5" Type="http://schemas.openxmlformats.org/officeDocument/2006/relationships/notesSlide" Target="../notesSlides/notesSlide27.xml"/><Relationship Id="rId4"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7.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5.png"/><Relationship Id="rId5" Type="http://schemas.openxmlformats.org/officeDocument/2006/relationships/image" Target="../media/image17.jp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5.png"/><Relationship Id="rId5" Type="http://schemas.openxmlformats.org/officeDocument/2006/relationships/image" Target="../media/image18.jp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4.xml"/><Relationship Id="rId4"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notesSlide" Target="../notesSlides/notesSlide8.xml"/><Relationship Id="rId4"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5.png"/><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image" Target="../media/image9.png"/><Relationship Id="rId5" Type="http://schemas.openxmlformats.org/officeDocument/2006/relationships/notesSlide" Target="../notesSlides/notesSlide9.xml"/><Relationship Id="rId4"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1" descr="conference room">
            <a:extLst>
              <a:ext uri="{FF2B5EF4-FFF2-40B4-BE49-F238E27FC236}">
                <a16:creationId xmlns:a16="http://schemas.microsoft.com/office/drawing/2014/main" id="{082983F5-C51C-4856-A15D-5FCEAF4EE6E3}"/>
              </a:ext>
            </a:extLst>
          </p:cNvPr>
          <p:cNvPicPr>
            <a:picLocks noGrp="1" noChangeAspect="1"/>
          </p:cNvPicPr>
          <p:nvPr>
            <p:ph type="pic" sz="quarter" idx="10"/>
          </p:nvPr>
        </p:nvPicPr>
        <p:blipFill>
          <a:blip r:embed="rId5" cstate="screen">
            <a:extLst>
              <a:ext uri="{28A0092B-C50C-407E-A947-70E740481C1C}">
                <a14:useLocalDpi xmlns:a14="http://schemas.microsoft.com/office/drawing/2010/main"/>
              </a:ext>
            </a:extLst>
          </a:blip>
          <a:srcRect l="9853" r="9853"/>
          <a:stretch>
            <a:fillRect/>
          </a:stretch>
        </p:blipFill>
        <p:spPr>
          <a:xfrm>
            <a:off x="0" y="0"/>
            <a:ext cx="9780588" cy="6370638"/>
          </a:xfrm>
        </p:spPr>
      </p:pic>
      <p:sp>
        <p:nvSpPr>
          <p:cNvPr id="3" name="Title 2">
            <a:extLst>
              <a:ext uri="{FF2B5EF4-FFF2-40B4-BE49-F238E27FC236}">
                <a16:creationId xmlns:a16="http://schemas.microsoft.com/office/drawing/2014/main" id="{4C0C6FCD-ED16-4BBB-875A-BE9EA7944412}"/>
              </a:ext>
            </a:extLst>
          </p:cNvPr>
          <p:cNvSpPr>
            <a:spLocks noGrp="1"/>
          </p:cNvSpPr>
          <p:nvPr>
            <p:ph type="ctrTitle"/>
          </p:nvPr>
        </p:nvSpPr>
        <p:spPr>
          <a:xfrm>
            <a:off x="6235700" y="2169623"/>
            <a:ext cx="5956300" cy="1944000"/>
          </a:xfrm>
        </p:spPr>
        <p:txBody>
          <a:bodyPr/>
          <a:lstStyle/>
          <a:p>
            <a:r>
              <a:rPr lang="en-US" sz="4800" dirty="0"/>
              <a:t>Module 5</a:t>
            </a:r>
          </a:p>
        </p:txBody>
      </p:sp>
      <p:sp>
        <p:nvSpPr>
          <p:cNvPr id="4" name="Text Placeholder 3">
            <a:extLst>
              <a:ext uri="{FF2B5EF4-FFF2-40B4-BE49-F238E27FC236}">
                <a16:creationId xmlns:a16="http://schemas.microsoft.com/office/drawing/2014/main" id="{D5CBD56C-6F07-4540-8338-E42AFD686128}"/>
              </a:ext>
            </a:extLst>
          </p:cNvPr>
          <p:cNvSpPr>
            <a:spLocks noGrp="1"/>
          </p:cNvSpPr>
          <p:nvPr>
            <p:ph type="body" sz="quarter" idx="13"/>
          </p:nvPr>
        </p:nvSpPr>
        <p:spPr>
          <a:xfrm>
            <a:off x="6235700" y="4113691"/>
            <a:ext cx="5956300" cy="1100565"/>
          </a:xfrm>
        </p:spPr>
        <p:txBody>
          <a:bodyPr/>
          <a:lstStyle/>
          <a:p>
            <a:r>
              <a:rPr lang="en-US" dirty="0"/>
              <a:t>Audit committee role regarding risk and internal controls.</a:t>
            </a:r>
          </a:p>
        </p:txBody>
      </p:sp>
      <p:sp>
        <p:nvSpPr>
          <p:cNvPr id="5" name="Footer Placeholder 4">
            <a:extLst>
              <a:ext uri="{FF2B5EF4-FFF2-40B4-BE49-F238E27FC236}">
                <a16:creationId xmlns:a16="http://schemas.microsoft.com/office/drawing/2014/main" id="{52CBFC9C-D204-4769-86DA-A38E7266AC3B}"/>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rPr>
              <a:t>Add a footer</a:t>
            </a:r>
          </a:p>
        </p:txBody>
      </p:sp>
      <p:sp>
        <p:nvSpPr>
          <p:cNvPr id="6" name="Slide Number Placeholder 5">
            <a:extLst>
              <a:ext uri="{FF2B5EF4-FFF2-40B4-BE49-F238E27FC236}">
                <a16:creationId xmlns:a16="http://schemas.microsoft.com/office/drawing/2014/main" id="{D12C8B25-BF79-43D9-83BB-79F3D234E31E}"/>
              </a:ext>
            </a:extLst>
          </p:cNvPr>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2" name="Audio 1">
            <a:hlinkClick r:id="" action="ppaction://media"/>
            <a:extLst>
              <a:ext uri="{FF2B5EF4-FFF2-40B4-BE49-F238E27FC236}">
                <a16:creationId xmlns:a16="http://schemas.microsoft.com/office/drawing/2014/main" id="{E99B2EA3-D54B-4367-B89B-9776DBFDD93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9" name="Action Button: Go Forward or Next 8">
            <a:hlinkClick r:id="" action="ppaction://hlinkshowjump?jump=nextslide" highlightClick="1"/>
            <a:extLst>
              <a:ext uri="{FF2B5EF4-FFF2-40B4-BE49-F238E27FC236}">
                <a16:creationId xmlns:a16="http://schemas.microsoft.com/office/drawing/2014/main" id="{1BC323C7-66B5-4140-BA56-2134E7ED5EF0}"/>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504986682"/>
      </p:ext>
    </p:extLst>
  </p:cSld>
  <p:clrMapOvr>
    <a:masterClrMapping/>
  </p:clrMapOvr>
  <mc:AlternateContent xmlns:mc="http://schemas.openxmlformats.org/markup-compatibility/2006" xmlns:p14="http://schemas.microsoft.com/office/powerpoint/2010/main">
    <mc:Choice Requires="p14">
      <p:transition spd="slow" p14:dur="2000" advTm="6905"/>
    </mc:Choice>
    <mc:Fallback xmlns="">
      <p:transition spd="slow" advTm="69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3784571" y="1215396"/>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Century Gothic" panose="020B0502020202020204"/>
                <a:ea typeface="+mn-ea"/>
                <a:cs typeface="+mn-cs"/>
              </a:rPr>
              <a:t>Control Environment  </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3165983" y="1714580"/>
            <a:ext cx="6017428" cy="4497176"/>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Integrity and Ethical Values</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Commitment </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Audit Committee</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Management’s style</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Organizational Structure</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Assignment of responsibility and authority</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HR policies and procedures</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9</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044B1D9E-9E12-432A-A3C5-507DADF065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669" y="2068276"/>
            <a:ext cx="2870567" cy="2721447"/>
          </a:xfrm>
          <a:prstGeom prst="rect">
            <a:avLst/>
          </a:prstGeom>
        </p:spPr>
      </p:pic>
      <p:cxnSp>
        <p:nvCxnSpPr>
          <p:cNvPr id="8" name="Straight Arrow Connector 7">
            <a:extLst>
              <a:ext uri="{FF2B5EF4-FFF2-40B4-BE49-F238E27FC236}">
                <a16:creationId xmlns:a16="http://schemas.microsoft.com/office/drawing/2014/main" id="{AE0AAA41-8E08-41BD-ABB2-D8A3E6F75C67}"/>
              </a:ext>
            </a:extLst>
          </p:cNvPr>
          <p:cNvCxnSpPr>
            <a:endCxn id="2" idx="1"/>
          </p:cNvCxnSpPr>
          <p:nvPr/>
        </p:nvCxnSpPr>
        <p:spPr>
          <a:xfrm flipV="1">
            <a:off x="3026236" y="1641836"/>
            <a:ext cx="758335" cy="635851"/>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DAD13860-472F-4874-894A-66A5B9A0593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93E7D1E3-B228-487A-AA3E-EA6E592C5218}"/>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1" name="Action Button: Go Forward or Next 10">
            <a:hlinkClick r:id="" action="ppaction://hlinkshowjump?jump=nextslide" highlightClick="1"/>
            <a:extLst>
              <a:ext uri="{FF2B5EF4-FFF2-40B4-BE49-F238E27FC236}">
                <a16:creationId xmlns:a16="http://schemas.microsoft.com/office/drawing/2014/main" id="{31B4F4DB-EE5E-48FB-A57B-F55259FA8747}"/>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512571460"/>
      </p:ext>
    </p:extLst>
  </p:cSld>
  <p:clrMapOvr>
    <a:masterClrMapping/>
  </p:clrMapOvr>
  <mc:AlternateContent xmlns:mc="http://schemas.openxmlformats.org/markup-compatibility/2006" xmlns:p14="http://schemas.microsoft.com/office/powerpoint/2010/main">
    <mc:Choice Requires="p14">
      <p:transition spd="slow" p14:dur="2000" advTm="51564"/>
    </mc:Choice>
    <mc:Fallback xmlns="">
      <p:transition spd="slow" advTm="51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D34E88-7F23-493B-B73F-B2C433AD9FBA}"/>
              </a:ext>
            </a:extLst>
          </p:cNvPr>
          <p:cNvSpPr>
            <a:spLocks noGrp="1"/>
          </p:cNvSpPr>
          <p:nvPr>
            <p:ph type="title"/>
          </p:nvPr>
        </p:nvSpPr>
        <p:spPr>
          <a:xfrm>
            <a:off x="836902" y="852346"/>
            <a:ext cx="8761413" cy="706964"/>
          </a:xfrm>
        </p:spPr>
        <p:txBody>
          <a:bodyPr/>
          <a:lstStyle/>
          <a:p>
            <a:r>
              <a:rPr lang="en-US" dirty="0">
                <a:solidFill>
                  <a:schemeClr val="tx1"/>
                </a:solidFill>
              </a:rPr>
              <a:t>Questions –Control Environment</a:t>
            </a:r>
          </a:p>
        </p:txBody>
      </p:sp>
      <p:sp>
        <p:nvSpPr>
          <p:cNvPr id="32" name="Slide Number Placeholder 31">
            <a:extLst>
              <a:ext uri="{FF2B5EF4-FFF2-40B4-BE49-F238E27FC236}">
                <a16:creationId xmlns:a16="http://schemas.microsoft.com/office/drawing/2014/main" id="{C592E3C7-C5F5-487D-BD26-C4DBC1741ACF}"/>
              </a:ext>
            </a:extLst>
          </p:cNvPr>
          <p:cNvSpPr>
            <a:spLocks noGrp="1"/>
          </p:cNvSpPr>
          <p:nvPr>
            <p:ph type="sldNum" sz="quarter" idx="4294967295"/>
          </p:nvPr>
        </p:nvSpPr>
        <p:spPr>
          <a:xfrm>
            <a:off x="11313622" y="5793971"/>
            <a:ext cx="878378" cy="879451"/>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11</a:t>
            </a:r>
          </a:p>
        </p:txBody>
      </p:sp>
      <mc:AlternateContent xmlns:mc="http://schemas.openxmlformats.org/markup-compatibility/2006" xmlns:am3d="http://schemas.microsoft.com/office/drawing/2017/model3d">
        <mc:Choice Requires="am3d">
          <p:graphicFrame>
            <p:nvGraphicFramePr>
              <p:cNvPr id="17" name="3D Model 16" descr="Question mark">
                <a:extLst>
                  <a:ext uri="{FF2B5EF4-FFF2-40B4-BE49-F238E27FC236}">
                    <a16:creationId xmlns:a16="http://schemas.microsoft.com/office/drawing/2014/main" id="{92D95366-30D5-44B5-9608-36D1085BAFE9}"/>
                  </a:ext>
                </a:extLst>
              </p:cNvPr>
              <p:cNvGraphicFramePr>
                <a:graphicFrameLocks noChangeAspect="1"/>
              </p:cNvGraphicFramePr>
              <p:nvPr/>
            </p:nvGraphicFramePr>
            <p:xfrm>
              <a:off x="7978010" y="797409"/>
              <a:ext cx="2637908" cy="4501281"/>
            </p:xfrm>
            <a:graphic>
              <a:graphicData uri="http://schemas.microsoft.com/office/drawing/2017/model3d">
                <am3d:model3d r:embed="rId5">
                  <am3d:spPr>
                    <a:xfrm>
                      <a:off x="0" y="0"/>
                      <a:ext cx="2637908" cy="4501281"/>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20400000"/>
                    <am3d:postTrans dx="0" dy="0" dz="0"/>
                  </am3d:trans>
                  <am3d:attrSrcUrl r:id="rId6"/>
                  <am3d:raster rName="Office3DRenderer" rVer="16.0.8326">
                    <am3d:blip r:embed="rId7"/>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17" name="3D Model 16" descr="Question mark">
                <a:extLst>
                  <a:ext uri="{FF2B5EF4-FFF2-40B4-BE49-F238E27FC236}">
                    <a16:creationId xmlns:a16="http://schemas.microsoft.com/office/drawing/2014/main" xmlns="" xmlns:am3d="http://schemas.microsoft.com/office/drawing/2017/model3d" id="{92D95366-30D5-44B5-9608-36D1085BAFE9}"/>
                  </a:ext>
                </a:extLst>
              </p:cNvPr>
              <p:cNvPicPr>
                <a:picLocks noGrp="1" noRot="1" noChangeAspect="1" noMove="1" noResize="1" noEditPoints="1" noAdjustHandles="1" noChangeArrowheads="1" noChangeShapeType="1" noCrop="1"/>
              </p:cNvPicPr>
              <p:nvPr/>
            </p:nvPicPr>
            <p:blipFill>
              <a:blip r:embed="rId8"/>
              <a:stretch>
                <a:fillRect/>
              </a:stretch>
            </p:blipFill>
            <p:spPr>
              <a:xfrm>
                <a:off x="7978010" y="797409"/>
                <a:ext cx="2637908" cy="4501281"/>
              </a:xfrm>
              <a:prstGeom prst="rect">
                <a:avLst/>
              </a:prstGeom>
            </p:spPr>
          </p:pic>
        </mc:Fallback>
      </mc:AlternateContent>
      <p:sp>
        <p:nvSpPr>
          <p:cNvPr id="18" name="Rectangle 4">
            <a:extLst>
              <a:ext uri="{FF2B5EF4-FFF2-40B4-BE49-F238E27FC236}">
                <a16:creationId xmlns:a16="http://schemas.microsoft.com/office/drawing/2014/main" id="{FB4B5145-F266-4898-BFD1-0E6AE506670A}"/>
              </a:ext>
            </a:extLst>
          </p:cNvPr>
          <p:cNvSpPr>
            <a:spLocks noChangeArrowheads="1"/>
          </p:cNvSpPr>
          <p:nvPr/>
        </p:nvSpPr>
        <p:spPr bwMode="gray">
          <a:xfrm>
            <a:off x="836902" y="1536310"/>
            <a:ext cx="7141108" cy="4979363"/>
          </a:xfrm>
          <a:prstGeom prst="rect">
            <a:avLst/>
          </a:prstGeom>
          <a:noFill/>
          <a:ln w="9525">
            <a:noFill/>
            <a:miter lim="800000"/>
            <a:headEnd/>
            <a:tailEnd/>
          </a:ln>
        </p:spPr>
        <p:txBody>
          <a:bodyPr lIns="0" tIns="0" rIns="0" bIns="0" anchor="ctr"/>
          <a:lstStyle/>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effectLst/>
                <a:uLnTx/>
                <a:uFillTx/>
                <a:ea typeface="Roboto" panose="02000000000000000000" pitchFamily="2" charset="0"/>
                <a:cs typeface="+mn-cs"/>
              </a:rPr>
              <a:t>Does the municipality have a Code of Conduct or Conflict of Interest Policy?</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effectLst/>
                <a:uLnTx/>
                <a:uFillTx/>
                <a:ea typeface="Roboto" panose="02000000000000000000" pitchFamily="2" charset="0"/>
                <a:cs typeface="+mn-cs"/>
              </a:rPr>
              <a:t>Does management demonstrate the necessary commitment to competence and integrity? </a:t>
            </a:r>
          </a:p>
          <a:p>
            <a:pPr marR="0" lvl="0" algn="l" defTabSz="457200" rtl="0" eaLnBrk="1" fontAlgn="auto" latinLnBrk="0" hangingPunct="1">
              <a:lnSpc>
                <a:spcPct val="100000"/>
              </a:lnSpc>
              <a:spcBef>
                <a:spcPts val="0"/>
              </a:spcBef>
              <a:spcAft>
                <a:spcPts val="0"/>
              </a:spcAft>
              <a:buClrTx/>
              <a:buSzTx/>
              <a:tabLst/>
              <a:defRPr/>
            </a:pPr>
            <a:endParaRPr kumimoji="0" lang="en-US" b="0" i="0" u="none" strike="noStrike" kern="1200" cap="none" spc="0" normalizeH="0" baseline="0" noProof="0" dirty="0">
              <a:ln>
                <a:noFill/>
              </a:ln>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effectLst/>
                <a:uLnTx/>
                <a:uFillTx/>
                <a:ea typeface="Roboto" panose="02000000000000000000" pitchFamily="2" charset="0"/>
                <a:cs typeface="+mn-cs"/>
              </a:rPr>
              <a:t> Are authority and responsibility clearly defined and</a:t>
            </a:r>
            <a:r>
              <a:rPr kumimoji="0" lang="en-US" b="0" i="0" u="none" strike="noStrike" kern="1200" cap="none" spc="0" normalizeH="0" noProof="0" dirty="0">
                <a:ln>
                  <a:noFill/>
                </a:ln>
                <a:effectLst/>
                <a:uLnTx/>
                <a:uFillTx/>
                <a:ea typeface="Roboto" panose="02000000000000000000" pitchFamily="2" charset="0"/>
                <a:cs typeface="+mn-cs"/>
              </a:rPr>
              <a:t> </a:t>
            </a:r>
            <a:r>
              <a:rPr kumimoji="0" lang="en-US" b="0" i="0" u="none" strike="noStrike" kern="1200" cap="none" spc="0" normalizeH="0" baseline="0" noProof="0" dirty="0">
                <a:ln>
                  <a:noFill/>
                </a:ln>
                <a:effectLst/>
                <a:uLnTx/>
                <a:uFillTx/>
                <a:ea typeface="Roboto" panose="02000000000000000000" pitchFamily="2" charset="0"/>
                <a:cs typeface="+mn-cs"/>
              </a:rPr>
              <a:t>segregated?</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lang="en-US" dirty="0">
                <a:ea typeface="Roboto" panose="02000000000000000000" pitchFamily="2" charset="0"/>
              </a:rPr>
              <a:t>Do</a:t>
            </a:r>
            <a:r>
              <a:rPr kumimoji="0" lang="en-US" b="0" i="0" u="none" strike="noStrike" kern="1200" cap="none" spc="0" normalizeH="0" baseline="0" noProof="0" dirty="0">
                <a:ln>
                  <a:noFill/>
                </a:ln>
                <a:effectLst/>
                <a:uLnTx/>
                <a:uFillTx/>
                <a:ea typeface="Roboto" panose="02000000000000000000" pitchFamily="2" charset="0"/>
                <a:cs typeface="+mn-cs"/>
              </a:rPr>
              <a:t> HR policies and reward systems support the municipality’s objectives and internal controls? </a:t>
            </a: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2400" b="1" i="0" u="none" strike="noStrike" kern="1200" cap="none" spc="0" normalizeH="0" baseline="0" noProof="0" dirty="0">
              <a:ln>
                <a:noFill/>
              </a:ln>
              <a:solidFill>
                <a:srgbClr val="FFFFFF"/>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6" name="Slide Number Placeholder 1">
            <a:extLst>
              <a:ext uri="{FF2B5EF4-FFF2-40B4-BE49-F238E27FC236}">
                <a16:creationId xmlns:a16="http://schemas.microsoft.com/office/drawing/2014/main" id="{B2AE54E6-704A-4FE7-8545-241BA98EA542}"/>
              </a:ext>
            </a:extLst>
          </p:cNvPr>
          <p:cNvSpPr txBox="1">
            <a:spLocks/>
          </p:cNvSpPr>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noProof="0" dirty="0">
                <a:solidFill>
                  <a:srgbClr val="FFFFFF"/>
                </a:solidFill>
                <a:latin typeface="Century Gothic" panose="020B0502020202020204"/>
              </a:rPr>
              <a:t>10</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4" name="Audio 3">
            <a:hlinkClick r:id="" action="ppaction://media"/>
            <a:extLst>
              <a:ext uri="{FF2B5EF4-FFF2-40B4-BE49-F238E27FC236}">
                <a16:creationId xmlns:a16="http://schemas.microsoft.com/office/drawing/2014/main" id="{7695267C-0B6C-4572-9450-B73A31A9987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63544AEE-7F1A-498E-A68C-731CC86897DA}"/>
              </a:ext>
            </a:extLst>
          </p:cNvPr>
          <p:cNvSpPr/>
          <p:nvPr/>
        </p:nvSpPr>
        <p:spPr>
          <a:xfrm>
            <a:off x="410308" y="5464507"/>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98C64049-E80B-4637-95BD-94B49A44EEB1}"/>
              </a:ext>
            </a:extLst>
          </p:cNvPr>
          <p:cNvSpPr/>
          <p:nvPr/>
        </p:nvSpPr>
        <p:spPr>
          <a:xfrm>
            <a:off x="5126760" y="5464507"/>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549222813"/>
      </p:ext>
    </p:extLst>
  </p:cSld>
  <p:clrMapOvr>
    <a:masterClrMapping/>
  </p:clrMapOvr>
  <mc:AlternateContent xmlns:mc="http://schemas.openxmlformats.org/markup-compatibility/2006" xmlns:p14="http://schemas.microsoft.com/office/powerpoint/2010/main">
    <mc:Choice Requires="p14">
      <p:transition spd="slow" p14:dur="2000" advTm="27560"/>
    </mc:Choice>
    <mc:Fallback xmlns="">
      <p:transition spd="slow" advTm="27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4077148" y="1583329"/>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669900"/>
                </a:solidFill>
                <a:effectLst/>
                <a:uLnTx/>
                <a:uFillTx/>
                <a:latin typeface="Century Gothic" panose="020B0502020202020204"/>
                <a:ea typeface="+mn-ea"/>
                <a:cs typeface="+mn-cs"/>
              </a:rPr>
              <a:t>Risk Assessment  </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3224302" y="1327798"/>
            <a:ext cx="7252876" cy="4497176"/>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Risk Identification and Analysis – There is a need to know where the most critical risk lies when designing controls to address risks.</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11</a:t>
            </a:r>
          </a:p>
        </p:txBody>
      </p:sp>
      <p:pic>
        <p:nvPicPr>
          <p:cNvPr id="6" name="Picture 5">
            <a:extLst>
              <a:ext uri="{FF2B5EF4-FFF2-40B4-BE49-F238E27FC236}">
                <a16:creationId xmlns:a16="http://schemas.microsoft.com/office/drawing/2014/main" id="{EFE1923B-1F35-4B05-AC6A-9E5DC8D67429}"/>
              </a:ext>
            </a:extLst>
          </p:cNvPr>
          <p:cNvPicPr>
            <a:picLocks noChangeAspect="1"/>
          </p:cNvPicPr>
          <p:nvPr/>
        </p:nvPicPr>
        <p:blipFill>
          <a:blip r:embed="rId5"/>
          <a:stretch>
            <a:fillRect/>
          </a:stretch>
        </p:blipFill>
        <p:spPr>
          <a:xfrm>
            <a:off x="571667" y="1790769"/>
            <a:ext cx="2865368" cy="2725148"/>
          </a:xfrm>
          <a:prstGeom prst="rect">
            <a:avLst/>
          </a:prstGeom>
        </p:spPr>
      </p:pic>
      <p:cxnSp>
        <p:nvCxnSpPr>
          <p:cNvPr id="8" name="Straight Arrow Connector 7">
            <a:extLst>
              <a:ext uri="{FF2B5EF4-FFF2-40B4-BE49-F238E27FC236}">
                <a16:creationId xmlns:a16="http://schemas.microsoft.com/office/drawing/2014/main" id="{A3FCCE69-438B-4E2D-96C0-4F83EEF3BA82}"/>
              </a:ext>
            </a:extLst>
          </p:cNvPr>
          <p:cNvCxnSpPr>
            <a:cxnSpLocks/>
          </p:cNvCxnSpPr>
          <p:nvPr/>
        </p:nvCxnSpPr>
        <p:spPr>
          <a:xfrm flipV="1">
            <a:off x="3236526" y="1915460"/>
            <a:ext cx="840622" cy="737935"/>
          </a:xfrm>
          <a:prstGeom prst="straightConnector1">
            <a:avLst/>
          </a:prstGeom>
          <a:ln w="38100">
            <a:solidFill>
              <a:srgbClr val="848F71"/>
            </a:solidFill>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22EA8299-3D17-4F40-99B6-9EB9E6DE64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A52B6CDB-EFAA-4F1C-A3F3-367825635791}"/>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1" name="Action Button: Go Forward or Next 10">
            <a:hlinkClick r:id="" action="ppaction://hlinkshowjump?jump=nextslide" highlightClick="1"/>
            <a:extLst>
              <a:ext uri="{FF2B5EF4-FFF2-40B4-BE49-F238E27FC236}">
                <a16:creationId xmlns:a16="http://schemas.microsoft.com/office/drawing/2014/main" id="{79DD838E-8930-4A2A-ABF5-9F6F9A7F053C}"/>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668935295"/>
      </p:ext>
    </p:extLst>
  </p:cSld>
  <p:clrMapOvr>
    <a:masterClrMapping/>
  </p:clrMapOvr>
  <mc:AlternateContent xmlns:mc="http://schemas.openxmlformats.org/markup-compatibility/2006" xmlns:p14="http://schemas.microsoft.com/office/powerpoint/2010/main">
    <mc:Choice Requires="p14">
      <p:transition spd="slow" p14:dur="2000" advTm="19345"/>
    </mc:Choice>
    <mc:Fallback xmlns="">
      <p:transition spd="slow" advTm="19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3741996" y="279383"/>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1717"/>
                </a:solidFill>
                <a:effectLst/>
                <a:uLnTx/>
                <a:uFillTx/>
                <a:ea typeface="+mn-ea"/>
                <a:cs typeface="+mn-cs"/>
              </a:rPr>
              <a:t>Risk Assessment  </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12</a:t>
            </a:r>
          </a:p>
        </p:txBody>
      </p:sp>
      <p:sp>
        <p:nvSpPr>
          <p:cNvPr id="7" name="Rectangle 4">
            <a:extLst>
              <a:ext uri="{FF2B5EF4-FFF2-40B4-BE49-F238E27FC236}">
                <a16:creationId xmlns:a16="http://schemas.microsoft.com/office/drawing/2014/main" id="{D2675DE0-E075-440F-857D-4B9FBF55BB25}"/>
              </a:ext>
            </a:extLst>
          </p:cNvPr>
          <p:cNvSpPr>
            <a:spLocks noChangeArrowheads="1"/>
          </p:cNvSpPr>
          <p:nvPr/>
        </p:nvSpPr>
        <p:spPr bwMode="gray">
          <a:xfrm>
            <a:off x="3547021" y="1083957"/>
            <a:ext cx="6460371" cy="5215090"/>
          </a:xfrm>
          <a:prstGeom prst="rect">
            <a:avLst/>
          </a:prstGeom>
          <a:noFill/>
          <a:ln w="9525">
            <a:noFill/>
            <a:miter lim="800000"/>
            <a:headEnd/>
            <a:tailEnd/>
          </a:ln>
        </p:spPr>
        <p:txBody>
          <a:bodyPr lIns="0" tIns="0" rIns="0" bIns="0" anchor="ctr"/>
          <a:lstStyle/>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effectLst/>
                <a:uLnTx/>
                <a:uFillTx/>
                <a:ea typeface="Roboto" panose="02000000000000000000" pitchFamily="2" charset="0"/>
                <a:cs typeface="+mn-cs"/>
              </a:rPr>
              <a:t>Has management completed a risk identification assessment and analyses?</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effectLst/>
                <a:uLnTx/>
                <a:uFillTx/>
                <a:ea typeface="Roboto" panose="02000000000000000000" pitchFamily="2" charset="0"/>
                <a:cs typeface="+mn-cs"/>
              </a:rPr>
              <a:t> Does management have clear strategies for dealing with the significant risks identified? </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effectLst/>
                <a:uLnTx/>
                <a:uFillTx/>
                <a:ea typeface="Roboto" panose="02000000000000000000" pitchFamily="2" charset="0"/>
                <a:cs typeface="+mn-cs"/>
              </a:rPr>
              <a:t>Does management have a process to adjust controls to reflect new or changing risks or noted deficiencies?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1" i="0" u="none" strike="noStrike" kern="1200" cap="none" spc="0" normalizeH="0" baseline="0" noProof="0" dirty="0">
              <a:ln>
                <a:noFill/>
              </a:ln>
              <a:solidFill>
                <a:srgbClr val="FFFFFF"/>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mc:AlternateContent xmlns:mc="http://schemas.openxmlformats.org/markup-compatibility/2006" xmlns:am3d="http://schemas.microsoft.com/office/drawing/2017/model3d">
        <mc:Choice Requires="am3d">
          <p:graphicFrame>
            <p:nvGraphicFramePr>
              <p:cNvPr id="6" name="3D Model 5" descr="Question mark">
                <a:extLst>
                  <a:ext uri="{FF2B5EF4-FFF2-40B4-BE49-F238E27FC236}">
                    <a16:creationId xmlns:a16="http://schemas.microsoft.com/office/drawing/2014/main" id="{31AC1845-9A54-46E9-BD9D-ACA2F7FF4276}"/>
                  </a:ext>
                </a:extLst>
              </p:cNvPr>
              <p:cNvGraphicFramePr>
                <a:graphicFrameLocks noChangeAspect="1"/>
              </p:cNvGraphicFramePr>
              <p:nvPr/>
            </p:nvGraphicFramePr>
            <p:xfrm>
              <a:off x="552450" y="705823"/>
              <a:ext cx="2637908" cy="4501281"/>
            </p:xfrm>
            <a:graphic>
              <a:graphicData uri="http://schemas.microsoft.com/office/drawing/2017/model3d">
                <am3d:model3d r:embed="rId5">
                  <am3d:spPr>
                    <a:xfrm>
                      <a:off x="0" y="0"/>
                      <a:ext cx="2637908" cy="4501281"/>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20400000"/>
                    <am3d:postTrans dx="0" dy="0" dz="0"/>
                  </am3d:trans>
                  <am3d:attrSrcUrl r:id="rId6"/>
                  <am3d:raster rName="Office3DRenderer" rVer="16.0.8326">
                    <am3d:blip r:embed="rId7"/>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6" name="3D Model 5" descr="Question mark">
                <a:extLst>
                  <a:ext uri="{FF2B5EF4-FFF2-40B4-BE49-F238E27FC236}">
                    <a16:creationId xmlns:a16="http://schemas.microsoft.com/office/drawing/2014/main" xmlns="" xmlns:am3d="http://schemas.microsoft.com/office/drawing/2017/model3d" id="{31AC1845-9A54-46E9-BD9D-ACA2F7FF4276}"/>
                  </a:ext>
                </a:extLst>
              </p:cNvPr>
              <p:cNvPicPr>
                <a:picLocks noGrp="1" noRot="1" noChangeAspect="1" noMove="1" noResize="1" noEditPoints="1" noAdjustHandles="1" noChangeArrowheads="1" noChangeShapeType="1" noCrop="1"/>
              </p:cNvPicPr>
              <p:nvPr/>
            </p:nvPicPr>
            <p:blipFill>
              <a:blip r:embed="rId8"/>
              <a:stretch>
                <a:fillRect/>
              </a:stretch>
            </p:blipFill>
            <p:spPr>
              <a:xfrm>
                <a:off x="552450" y="705823"/>
                <a:ext cx="2637908" cy="4501281"/>
              </a:xfrm>
              <a:prstGeom prst="rect">
                <a:avLst/>
              </a:prstGeom>
            </p:spPr>
          </p:pic>
        </mc:Fallback>
      </mc:AlternateContent>
      <p:pic>
        <p:nvPicPr>
          <p:cNvPr id="8" name="Audio 7">
            <a:hlinkClick r:id="" action="ppaction://media"/>
            <a:extLst>
              <a:ext uri="{FF2B5EF4-FFF2-40B4-BE49-F238E27FC236}">
                <a16:creationId xmlns:a16="http://schemas.microsoft.com/office/drawing/2014/main" id="{656293DF-B845-4A86-A514-5545D983703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2024A54C-9776-4789-A689-3C7172E9BD35}"/>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434B006D-F2D0-4514-BF25-355DA9B6C973}"/>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902330963"/>
      </p:ext>
    </p:extLst>
  </p:cSld>
  <p:clrMapOvr>
    <a:masterClrMapping/>
  </p:clrMapOvr>
  <mc:AlternateContent xmlns:mc="http://schemas.openxmlformats.org/markup-compatibility/2006" xmlns:p14="http://schemas.microsoft.com/office/powerpoint/2010/main">
    <mc:Choice Requires="p14">
      <p:transition spd="slow" p14:dur="2000" advTm="24870"/>
    </mc:Choice>
    <mc:Fallback xmlns="">
      <p:transition spd="slow" advTm="24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4089371" y="705823"/>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1"/>
                </a:solidFill>
                <a:effectLst/>
                <a:uLnTx/>
                <a:uFillTx/>
                <a:latin typeface="Century Gothic" panose="020B0502020202020204"/>
                <a:ea typeface="+mn-ea"/>
                <a:cs typeface="+mn-cs"/>
              </a:rPr>
              <a:t>Control Activities  </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13</a:t>
            </a:r>
          </a:p>
        </p:txBody>
      </p:sp>
      <p:sp>
        <p:nvSpPr>
          <p:cNvPr id="8" name="Rectangle 4">
            <a:extLst>
              <a:ext uri="{FF2B5EF4-FFF2-40B4-BE49-F238E27FC236}">
                <a16:creationId xmlns:a16="http://schemas.microsoft.com/office/drawing/2014/main" id="{10498EB4-E257-4066-AF2C-2FFB68969738}"/>
              </a:ext>
            </a:extLst>
          </p:cNvPr>
          <p:cNvSpPr>
            <a:spLocks noChangeArrowheads="1"/>
          </p:cNvSpPr>
          <p:nvPr/>
        </p:nvSpPr>
        <p:spPr bwMode="gray">
          <a:xfrm>
            <a:off x="3164672" y="1321110"/>
            <a:ext cx="6017428" cy="4497176"/>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Policies and procedures</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Separation of Duties</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Access controls (locks, security passwords, security roles)</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Approval level</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Reconciliations</a:t>
            </a:r>
          </a:p>
          <a:p>
            <a:pPr marL="1371600" marR="0" lvl="2" indent="-457200" algn="l" defTabSz="4572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Data backups</a:t>
            </a:r>
          </a:p>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sp>
        <p:nvSpPr>
          <p:cNvPr id="9" name="Rectangle 4">
            <a:extLst>
              <a:ext uri="{FF2B5EF4-FFF2-40B4-BE49-F238E27FC236}">
                <a16:creationId xmlns:a16="http://schemas.microsoft.com/office/drawing/2014/main" id="{BB6D8AE2-1E30-43D7-897B-06F395EFCD84}"/>
              </a:ext>
            </a:extLst>
          </p:cNvPr>
          <p:cNvSpPr>
            <a:spLocks noChangeArrowheads="1"/>
          </p:cNvSpPr>
          <p:nvPr/>
        </p:nvSpPr>
        <p:spPr bwMode="gray">
          <a:xfrm>
            <a:off x="2766928" y="5005761"/>
            <a:ext cx="7351740" cy="1499859"/>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Preventive and detective</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en-US" b="0" i="0" u="none" strike="noStrike" kern="1200" cap="none" spc="0" normalizeH="0" baseline="0" noProof="0" dirty="0">
              <a:ln>
                <a:noFill/>
              </a:ln>
              <a:solidFill>
                <a:srgbClr val="171717"/>
              </a:solidFill>
              <a:effectLst/>
              <a:uLnTx/>
              <a:uFillTx/>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pic>
        <p:nvPicPr>
          <p:cNvPr id="7" name="Picture 6">
            <a:extLst>
              <a:ext uri="{FF2B5EF4-FFF2-40B4-BE49-F238E27FC236}">
                <a16:creationId xmlns:a16="http://schemas.microsoft.com/office/drawing/2014/main" id="{4CA865A7-66E0-4252-9169-CC34CE31F7C6}"/>
              </a:ext>
            </a:extLst>
          </p:cNvPr>
          <p:cNvPicPr>
            <a:picLocks noChangeAspect="1"/>
          </p:cNvPicPr>
          <p:nvPr/>
        </p:nvPicPr>
        <p:blipFill>
          <a:blip r:embed="rId5"/>
          <a:stretch>
            <a:fillRect/>
          </a:stretch>
        </p:blipFill>
        <p:spPr>
          <a:xfrm>
            <a:off x="571667" y="1790769"/>
            <a:ext cx="2865368" cy="2725148"/>
          </a:xfrm>
          <a:prstGeom prst="rect">
            <a:avLst/>
          </a:prstGeom>
        </p:spPr>
      </p:pic>
      <p:cxnSp>
        <p:nvCxnSpPr>
          <p:cNvPr id="6" name="Straight Arrow Connector 5">
            <a:extLst>
              <a:ext uri="{FF2B5EF4-FFF2-40B4-BE49-F238E27FC236}">
                <a16:creationId xmlns:a16="http://schemas.microsoft.com/office/drawing/2014/main" id="{2C75AEE9-4DCE-4A91-949F-2DBA29823674}"/>
              </a:ext>
            </a:extLst>
          </p:cNvPr>
          <p:cNvCxnSpPr/>
          <p:nvPr/>
        </p:nvCxnSpPr>
        <p:spPr>
          <a:xfrm flipV="1">
            <a:off x="3325091" y="1089666"/>
            <a:ext cx="689956" cy="17117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9BF4FD96-707B-468A-A524-F0477B873A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1" name="Action Button: Go Back or Previous 10">
            <a:hlinkClick r:id="" action="ppaction://hlinkshowjump?jump=previousslide" highlightClick="1"/>
            <a:extLst>
              <a:ext uri="{FF2B5EF4-FFF2-40B4-BE49-F238E27FC236}">
                <a16:creationId xmlns:a16="http://schemas.microsoft.com/office/drawing/2014/main" id="{99D90D05-B3A8-423F-AAC4-8FB7E8F7FA70}"/>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2" name="Action Button: Go Forward or Next 11">
            <a:hlinkClick r:id="" action="ppaction://hlinkshowjump?jump=nextslide" highlightClick="1"/>
            <a:extLst>
              <a:ext uri="{FF2B5EF4-FFF2-40B4-BE49-F238E27FC236}">
                <a16:creationId xmlns:a16="http://schemas.microsoft.com/office/drawing/2014/main" id="{438F70E6-8C76-4815-993D-A3C0D6CC427B}"/>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318203916"/>
      </p:ext>
    </p:extLst>
  </p:cSld>
  <p:clrMapOvr>
    <a:masterClrMapping/>
  </p:clrMapOvr>
  <mc:AlternateContent xmlns:mc="http://schemas.openxmlformats.org/markup-compatibility/2006" xmlns:p14="http://schemas.microsoft.com/office/powerpoint/2010/main">
    <mc:Choice Requires="p14">
      <p:transition spd="slow" p14:dur="2000" advTm="36887"/>
    </mc:Choice>
    <mc:Fallback xmlns="">
      <p:transition spd="slow" advTm="36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3814097" y="1047069"/>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1717"/>
                </a:solidFill>
                <a:effectLst/>
                <a:uLnTx/>
                <a:uFillTx/>
                <a:ea typeface="+mn-ea"/>
                <a:cs typeface="+mn-cs"/>
              </a:rPr>
              <a:t>Control Activities </a:t>
            </a:r>
            <a:r>
              <a:rPr kumimoji="0" lang="en-US" sz="3000" b="1" i="0" u="none" strike="noStrike" kern="1200" cap="none" spc="0" normalizeH="0" baseline="0" noProof="0" dirty="0">
                <a:ln>
                  <a:noFill/>
                </a:ln>
                <a:solidFill>
                  <a:srgbClr val="171717"/>
                </a:solidFill>
                <a:effectLst/>
                <a:uLnTx/>
                <a:uFillTx/>
                <a:latin typeface="Trebuchet MS" panose="020B0603020202020204" pitchFamily="34" charset="0"/>
                <a:ea typeface="+mn-ea"/>
                <a:cs typeface="+mn-cs"/>
              </a:rPr>
              <a:t> </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nvSpPr>
        <p:spPr>
          <a:xfrm>
            <a:off x="10964890" y="705822"/>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14</a:t>
            </a:r>
          </a:p>
        </p:txBody>
      </p:sp>
      <p:sp>
        <p:nvSpPr>
          <p:cNvPr id="7" name="Rectangle 4">
            <a:extLst>
              <a:ext uri="{FF2B5EF4-FFF2-40B4-BE49-F238E27FC236}">
                <a16:creationId xmlns:a16="http://schemas.microsoft.com/office/drawing/2014/main" id="{D2675DE0-E075-440F-857D-4B9FBF55BB25}"/>
              </a:ext>
            </a:extLst>
          </p:cNvPr>
          <p:cNvSpPr>
            <a:spLocks noChangeArrowheads="1"/>
          </p:cNvSpPr>
          <p:nvPr/>
        </p:nvSpPr>
        <p:spPr bwMode="gray">
          <a:xfrm>
            <a:off x="3982149" y="1740210"/>
            <a:ext cx="6419151" cy="3528630"/>
          </a:xfrm>
          <a:prstGeom prst="rect">
            <a:avLst/>
          </a:prstGeom>
          <a:noFill/>
          <a:ln w="9525">
            <a:noFill/>
            <a:miter lim="800000"/>
            <a:headEnd/>
            <a:tailEnd/>
          </a:ln>
        </p:spPr>
        <p:txBody>
          <a:bodyPr lIns="0" tIns="0" rIns="0" bIns="0" anchor="ctr"/>
          <a:lstStyle/>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mj-lt"/>
                <a:ea typeface="Roboto" panose="02000000000000000000" pitchFamily="2" charset="0"/>
                <a:cs typeface="+mn-cs"/>
              </a:rPr>
              <a:t>Has management defined internal control actions for all significant risks identified?</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mj-lt"/>
              <a:ea typeface="Roboto" panose="02000000000000000000" pitchFamily="2" charset="0"/>
              <a:cs typeface="+mn-cs"/>
            </a:endParaRPr>
          </a:p>
          <a:p>
            <a:pPr marL="285750" indent="-285750" defTabSz="457200">
              <a:buFont typeface="Century Gothic" panose="020B0502020202020204" pitchFamily="34" charset="0"/>
              <a:buChar char="›"/>
              <a:defRPr/>
            </a:pPr>
            <a:r>
              <a:rPr lang="en-US" dirty="0">
                <a:solidFill>
                  <a:srgbClr val="000000"/>
                </a:solidFill>
              </a:rPr>
              <a:t>Does the audit committee know the management strategies for dealing with the significant risks identified? </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solidFill>
                <a:srgbClr val="000000"/>
              </a:solidFill>
              <a:effectLst/>
              <a:uLnTx/>
              <a:uFillTx/>
              <a:latin typeface="+mj-lt"/>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latin typeface="+mj-lt"/>
                <a:ea typeface="Roboto" panose="02000000000000000000" pitchFamily="2" charset="0"/>
                <a:cs typeface="+mn-cs"/>
              </a:rPr>
              <a:t>Are the municipality’s resources sufficient to adequately implement all internal control actions identified?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FFFFFF"/>
              </a:solidFill>
              <a:effectLst/>
              <a:uLnTx/>
              <a:uFillTx/>
              <a:latin typeface="+mj-lt"/>
              <a:ea typeface="Roboto" panose="02000000000000000000" pitchFamily="2" charset="0"/>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b="1" i="0" u="none" strike="noStrike" kern="1200" cap="none" spc="0" normalizeH="0" baseline="0" noProof="0" dirty="0">
              <a:ln>
                <a:noFill/>
              </a:ln>
              <a:solidFill>
                <a:srgbClr val="FFFFFF"/>
              </a:solidFill>
              <a:effectLst/>
              <a:uLnTx/>
              <a:uFillTx/>
              <a:latin typeface="+mj-lt"/>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mc:AlternateContent xmlns:mc="http://schemas.openxmlformats.org/markup-compatibility/2006" xmlns:am3d="http://schemas.microsoft.com/office/drawing/2017/model3d">
        <mc:Choice Requires="am3d">
          <p:graphicFrame>
            <p:nvGraphicFramePr>
              <p:cNvPr id="6" name="3D Model 5" descr="Question mark">
                <a:extLst>
                  <a:ext uri="{FF2B5EF4-FFF2-40B4-BE49-F238E27FC236}">
                    <a16:creationId xmlns:a16="http://schemas.microsoft.com/office/drawing/2014/main" id="{31AC1845-9A54-46E9-BD9D-ACA2F7FF4276}"/>
                  </a:ext>
                </a:extLst>
              </p:cNvPr>
              <p:cNvGraphicFramePr>
                <a:graphicFrameLocks noChangeAspect="1"/>
              </p:cNvGraphicFramePr>
              <p:nvPr/>
            </p:nvGraphicFramePr>
            <p:xfrm>
              <a:off x="1053317" y="1089666"/>
              <a:ext cx="2637908" cy="4501281"/>
            </p:xfrm>
            <a:graphic>
              <a:graphicData uri="http://schemas.microsoft.com/office/drawing/2017/model3d">
                <am3d:model3d r:embed="rId5">
                  <am3d:spPr>
                    <a:xfrm>
                      <a:off x="0" y="0"/>
                      <a:ext cx="2637908" cy="4501281"/>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20400000"/>
                    <am3d:postTrans dx="0" dy="0" dz="0"/>
                  </am3d:trans>
                  <am3d:attrSrcUrl r:id="rId6"/>
                  <am3d:raster rName="Office3DRenderer" rVer="16.0.8326">
                    <am3d:blip r:embed="rId7"/>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6" name="3D Model 5" descr="Question mark">
                <a:extLst>
                  <a:ext uri="{FF2B5EF4-FFF2-40B4-BE49-F238E27FC236}">
                    <a16:creationId xmlns:a16="http://schemas.microsoft.com/office/drawing/2014/main" xmlns="" xmlns:am3d="http://schemas.microsoft.com/office/drawing/2017/model3d" id="{31AC1845-9A54-46E9-BD9D-ACA2F7FF4276}"/>
                  </a:ext>
                </a:extLst>
              </p:cNvPr>
              <p:cNvPicPr>
                <a:picLocks noGrp="1" noRot="1" noChangeAspect="1" noMove="1" noResize="1" noEditPoints="1" noAdjustHandles="1" noChangeArrowheads="1" noChangeShapeType="1" noCrop="1"/>
              </p:cNvPicPr>
              <p:nvPr/>
            </p:nvPicPr>
            <p:blipFill>
              <a:blip r:embed="rId8"/>
              <a:stretch>
                <a:fillRect/>
              </a:stretch>
            </p:blipFill>
            <p:spPr>
              <a:xfrm>
                <a:off x="1053317" y="1089666"/>
                <a:ext cx="2637908" cy="4501281"/>
              </a:xfrm>
              <a:prstGeom prst="rect">
                <a:avLst/>
              </a:prstGeom>
            </p:spPr>
          </p:pic>
        </mc:Fallback>
      </mc:AlternateContent>
      <p:pic>
        <p:nvPicPr>
          <p:cNvPr id="9" name="Audio 8">
            <a:hlinkClick r:id="" action="ppaction://media"/>
            <a:extLst>
              <a:ext uri="{FF2B5EF4-FFF2-40B4-BE49-F238E27FC236}">
                <a16:creationId xmlns:a16="http://schemas.microsoft.com/office/drawing/2014/main" id="{D7863EF8-E380-414C-9325-E0B29477C4E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9BDCB74B-2BE5-4F7B-92B6-185B5FEFC274}"/>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3F626468-FED6-492F-BA25-3D3896CC5DDE}"/>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278031509"/>
      </p:ext>
    </p:extLst>
  </p:cSld>
  <p:clrMapOvr>
    <a:masterClrMapping/>
  </p:clrMapOvr>
  <mc:AlternateContent xmlns:mc="http://schemas.openxmlformats.org/markup-compatibility/2006" xmlns:p14="http://schemas.microsoft.com/office/powerpoint/2010/main">
    <mc:Choice Requires="p14">
      <p:transition spd="slow" p14:dur="2000" advTm="27500"/>
    </mc:Choice>
    <mc:Fallback xmlns="">
      <p:transition spd="slow" advTm="2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4184434" y="1128739"/>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uLnTx/>
                <a:uFillTx/>
                <a:latin typeface="Century Gothic" panose="020B0502020202020204"/>
                <a:ea typeface="+mn-ea"/>
                <a:cs typeface="+mn-cs"/>
              </a:rPr>
              <a:t>Information and Communication  </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3162101" y="1878343"/>
            <a:ext cx="6017428" cy="2799377"/>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Timeliness</a:t>
            </a:r>
          </a:p>
          <a:p>
            <a:pPr marL="1371600" marR="0" lvl="2" indent="-4572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Relevance</a:t>
            </a:r>
          </a:p>
          <a:p>
            <a:pPr marL="1371600" marR="0" lvl="2" indent="-4572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Quality (Reliability) </a:t>
            </a:r>
          </a:p>
          <a:p>
            <a:pPr marL="1371600" marR="0" lvl="2" indent="-4572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Effectiveness</a:t>
            </a:r>
            <a:endParaRPr kumimoji="0" lang="en-US" b="0" i="0" u="none" strike="noStrike" kern="1200" cap="none" spc="0" normalizeH="0" baseline="0" noProof="0" dirty="0">
              <a:ln>
                <a:noFill/>
              </a:ln>
              <a:solidFill>
                <a:srgbClr val="171717"/>
              </a:solidFill>
              <a:effectLst/>
              <a:uLnTx/>
              <a:uFillTx/>
              <a:ea typeface="Roboto" panose="02000000000000000000" pitchFamily="2" charset="0"/>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nvSpPr>
        <p:spPr>
          <a:xfrm>
            <a:off x="10888691" y="744896"/>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15</a:t>
            </a:r>
          </a:p>
        </p:txBody>
      </p:sp>
      <p:pic>
        <p:nvPicPr>
          <p:cNvPr id="6" name="Picture 5">
            <a:extLst>
              <a:ext uri="{FF2B5EF4-FFF2-40B4-BE49-F238E27FC236}">
                <a16:creationId xmlns:a16="http://schemas.microsoft.com/office/drawing/2014/main" id="{2F44F07C-C1F6-466D-AA02-C85CD5814780}"/>
              </a:ext>
            </a:extLst>
          </p:cNvPr>
          <p:cNvPicPr>
            <a:picLocks noChangeAspect="1"/>
          </p:cNvPicPr>
          <p:nvPr/>
        </p:nvPicPr>
        <p:blipFill>
          <a:blip r:embed="rId5"/>
          <a:stretch>
            <a:fillRect/>
          </a:stretch>
        </p:blipFill>
        <p:spPr>
          <a:xfrm>
            <a:off x="571667" y="1790769"/>
            <a:ext cx="2865368" cy="2725148"/>
          </a:xfrm>
          <a:prstGeom prst="rect">
            <a:avLst/>
          </a:prstGeom>
        </p:spPr>
      </p:pic>
      <p:cxnSp>
        <p:nvCxnSpPr>
          <p:cNvPr id="8" name="Straight Arrow Connector 7">
            <a:extLst>
              <a:ext uri="{FF2B5EF4-FFF2-40B4-BE49-F238E27FC236}">
                <a16:creationId xmlns:a16="http://schemas.microsoft.com/office/drawing/2014/main" id="{0DA53129-3B93-4FAC-B293-92C4E90EEFC9}"/>
              </a:ext>
            </a:extLst>
          </p:cNvPr>
          <p:cNvCxnSpPr>
            <a:cxnSpLocks/>
          </p:cNvCxnSpPr>
          <p:nvPr/>
        </p:nvCxnSpPr>
        <p:spPr>
          <a:xfrm flipV="1">
            <a:off x="3263608" y="1790769"/>
            <a:ext cx="867817" cy="1487262"/>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6C94925E-5360-4A86-94F1-6CB1159A1C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89034F2F-ADC1-415A-80C2-725A6E515AE8}"/>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1" name="Action Button: Go Forward or Next 10">
            <a:hlinkClick r:id="" action="ppaction://hlinkshowjump?jump=nextslide" highlightClick="1"/>
            <a:extLst>
              <a:ext uri="{FF2B5EF4-FFF2-40B4-BE49-F238E27FC236}">
                <a16:creationId xmlns:a16="http://schemas.microsoft.com/office/drawing/2014/main" id="{08530846-E99F-46EC-9E55-A3EFF5B63048}"/>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688642418"/>
      </p:ext>
    </p:extLst>
  </p:cSld>
  <p:clrMapOvr>
    <a:masterClrMapping/>
  </p:clrMapOvr>
  <mc:AlternateContent xmlns:mc="http://schemas.openxmlformats.org/markup-compatibility/2006" xmlns:p14="http://schemas.microsoft.com/office/powerpoint/2010/main">
    <mc:Choice Requires="p14">
      <p:transition spd="slow" p14:dur="2000" advTm="16305"/>
    </mc:Choice>
    <mc:Fallback xmlns="">
      <p:transition spd="slow" advTm="16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854517" y="664993"/>
            <a:ext cx="6853507"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1717"/>
                </a:solidFill>
                <a:effectLst/>
                <a:uLnTx/>
                <a:uFillTx/>
                <a:latin typeface="Century Gothic" panose="020B0502020202020204"/>
                <a:ea typeface="+mn-ea"/>
                <a:cs typeface="+mn-cs"/>
              </a:rPr>
              <a:t>Information and Communication  </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nvSpPr>
        <p:spPr>
          <a:xfrm>
            <a:off x="1083154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16</a:t>
            </a:r>
          </a:p>
        </p:txBody>
      </p:sp>
      <p:sp>
        <p:nvSpPr>
          <p:cNvPr id="7" name="Rectangle 4">
            <a:extLst>
              <a:ext uri="{FF2B5EF4-FFF2-40B4-BE49-F238E27FC236}">
                <a16:creationId xmlns:a16="http://schemas.microsoft.com/office/drawing/2014/main" id="{D2675DE0-E075-440F-857D-4B9FBF55BB25}"/>
              </a:ext>
            </a:extLst>
          </p:cNvPr>
          <p:cNvSpPr>
            <a:spLocks noChangeArrowheads="1"/>
          </p:cNvSpPr>
          <p:nvPr/>
        </p:nvSpPr>
        <p:spPr bwMode="gray">
          <a:xfrm>
            <a:off x="3449666" y="1834129"/>
            <a:ext cx="8220074" cy="4706482"/>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Univers-Light"/>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solidFill>
                <a:srgbClr val="000000"/>
              </a:solidFill>
              <a:effectLst/>
              <a:uLnTx/>
              <a:uFillTx/>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Does the audit </a:t>
            </a:r>
            <a:r>
              <a:rPr lang="en-US" dirty="0">
                <a:solidFill>
                  <a:srgbClr val="000000"/>
                </a:solidFill>
                <a:ea typeface="Roboto" panose="02000000000000000000" pitchFamily="2" charset="0"/>
              </a:rPr>
              <a:t>c</a:t>
            </a:r>
            <a:r>
              <a:rPr kumimoji="0" lang="en-US" b="0" i="0" u="none" strike="noStrike" kern="1200" cap="none" spc="0" normalizeH="0" baseline="0" noProof="0" dirty="0" err="1">
                <a:ln>
                  <a:noFill/>
                </a:ln>
                <a:solidFill>
                  <a:srgbClr val="000000"/>
                </a:solidFill>
                <a:effectLst/>
                <a:uLnTx/>
                <a:uFillTx/>
                <a:ea typeface="Roboto" panose="02000000000000000000" pitchFamily="2" charset="0"/>
                <a:cs typeface="+mn-cs"/>
              </a:rPr>
              <a:t>ommittee</a:t>
            </a: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 and Council receive timely, relevant, reliable reports on the effectiveness of risk monitoring and internal controls?</a:t>
            </a:r>
            <a:endParaRPr kumimoji="0" lang="en-US" b="1" i="0" u="none" strike="noStrike" kern="1200" cap="none" spc="0" normalizeH="0" baseline="0" noProof="0" dirty="0">
              <a:ln>
                <a:noFill/>
              </a:ln>
              <a:solidFill>
                <a:srgbClr val="FFFFFF"/>
              </a:solidFill>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solidFill>
                <a:srgbClr val="000000"/>
              </a:solidFill>
              <a:effectLst/>
              <a:uLnTx/>
              <a:uFillTx/>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Does the audit </a:t>
            </a:r>
            <a:r>
              <a:rPr lang="en-US" dirty="0">
                <a:solidFill>
                  <a:srgbClr val="000000"/>
                </a:solidFill>
                <a:ea typeface="Roboto" panose="02000000000000000000" pitchFamily="2" charset="0"/>
              </a:rPr>
              <a:t>c</a:t>
            </a:r>
            <a:r>
              <a:rPr kumimoji="0" lang="en-US" b="0" i="0" u="none" strike="noStrike" kern="1200" cap="none" spc="0" normalizeH="0" baseline="0" noProof="0" dirty="0" err="1">
                <a:ln>
                  <a:noFill/>
                </a:ln>
                <a:solidFill>
                  <a:srgbClr val="000000"/>
                </a:solidFill>
                <a:effectLst/>
                <a:uLnTx/>
                <a:uFillTx/>
                <a:ea typeface="Roboto" panose="02000000000000000000" pitchFamily="2" charset="0"/>
                <a:cs typeface="+mn-cs"/>
              </a:rPr>
              <a:t>ommittee</a:t>
            </a: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 receive timely progress reports on actions taken in regards to internal control weaknesses or deficiencies identified?</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endParaRP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At what level (by function, single view) is the risk and internal control information provided to the audit </a:t>
            </a:r>
            <a:r>
              <a:rPr lang="en-US" dirty="0">
                <a:solidFill>
                  <a:srgbClr val="000000"/>
                </a:solidFill>
                <a:ea typeface="Roboto" panose="02000000000000000000" pitchFamily="2" charset="0"/>
              </a:rPr>
              <a:t>c</a:t>
            </a:r>
            <a:r>
              <a:rPr kumimoji="0" lang="en-US" b="0" i="0" u="none" strike="noStrike" kern="1200" cap="none" spc="0" normalizeH="0" baseline="0" noProof="0" dirty="0" err="1">
                <a:ln>
                  <a:noFill/>
                </a:ln>
                <a:solidFill>
                  <a:srgbClr val="000000"/>
                </a:solidFill>
                <a:effectLst/>
                <a:uLnTx/>
                <a:uFillTx/>
                <a:ea typeface="Roboto" panose="02000000000000000000" pitchFamily="2" charset="0"/>
                <a:cs typeface="+mn-cs"/>
              </a:rPr>
              <a:t>ommittee</a:t>
            </a: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 Is this adequate?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Univers-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Univers-Ligh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Roboto" panose="02000000000000000000" pitchFamily="2" charset="0"/>
              <a:ea typeface="Roboto" panose="02000000000000000000" pitchFamily="2" charset="0"/>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1" i="0" u="none" strike="noStrike" kern="1200" cap="none" spc="0" normalizeH="0" baseline="0" noProof="0" dirty="0">
              <a:ln>
                <a:noFill/>
              </a:ln>
              <a:solidFill>
                <a:srgbClr val="FFFFFF"/>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mc:AlternateContent xmlns:mc="http://schemas.openxmlformats.org/markup-compatibility/2006" xmlns:am3d="http://schemas.microsoft.com/office/drawing/2017/model3d">
        <mc:Choice Requires="am3d">
          <p:graphicFrame>
            <p:nvGraphicFramePr>
              <p:cNvPr id="6" name="3D Model 5" descr="Question mark">
                <a:extLst>
                  <a:ext uri="{FF2B5EF4-FFF2-40B4-BE49-F238E27FC236}">
                    <a16:creationId xmlns:a16="http://schemas.microsoft.com/office/drawing/2014/main" id="{31AC1845-9A54-46E9-BD9D-ACA2F7FF4276}"/>
                  </a:ext>
                </a:extLst>
              </p:cNvPr>
              <p:cNvGraphicFramePr>
                <a:graphicFrameLocks noChangeAspect="1"/>
              </p:cNvGraphicFramePr>
              <p:nvPr/>
            </p:nvGraphicFramePr>
            <p:xfrm>
              <a:off x="668251" y="896301"/>
              <a:ext cx="2637908" cy="4501281"/>
            </p:xfrm>
            <a:graphic>
              <a:graphicData uri="http://schemas.microsoft.com/office/drawing/2017/model3d">
                <am3d:model3d r:embed="rId5">
                  <am3d:spPr>
                    <a:xfrm>
                      <a:off x="0" y="0"/>
                      <a:ext cx="2637908" cy="4501281"/>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20400000"/>
                    <am3d:postTrans dx="0" dy="0" dz="0"/>
                  </am3d:trans>
                  <am3d:attrSrcUrl r:id="rId6"/>
                  <am3d:raster rName="Office3DRenderer" rVer="16.0.8326">
                    <am3d:blip r:embed="rId7"/>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6" name="3D Model 5" descr="Question mark">
                <a:extLst>
                  <a:ext uri="{FF2B5EF4-FFF2-40B4-BE49-F238E27FC236}">
                    <a16:creationId xmlns:a16="http://schemas.microsoft.com/office/drawing/2014/main" xmlns="" xmlns:am3d="http://schemas.microsoft.com/office/drawing/2017/model3d" id="{31AC1845-9A54-46E9-BD9D-ACA2F7FF4276}"/>
                  </a:ext>
                </a:extLst>
              </p:cNvPr>
              <p:cNvPicPr>
                <a:picLocks noGrp="1" noRot="1" noChangeAspect="1" noMove="1" noResize="1" noEditPoints="1" noAdjustHandles="1" noChangeArrowheads="1" noChangeShapeType="1" noCrop="1"/>
              </p:cNvPicPr>
              <p:nvPr/>
            </p:nvPicPr>
            <p:blipFill>
              <a:blip r:embed="rId8"/>
              <a:stretch>
                <a:fillRect/>
              </a:stretch>
            </p:blipFill>
            <p:spPr>
              <a:xfrm>
                <a:off x="668251" y="896301"/>
                <a:ext cx="2637908" cy="4501281"/>
              </a:xfrm>
              <a:prstGeom prst="rect">
                <a:avLst/>
              </a:prstGeom>
            </p:spPr>
          </p:pic>
        </mc:Fallback>
      </mc:AlternateContent>
      <p:pic>
        <p:nvPicPr>
          <p:cNvPr id="8" name="Audio 7">
            <a:hlinkClick r:id="" action="ppaction://media"/>
            <a:extLst>
              <a:ext uri="{FF2B5EF4-FFF2-40B4-BE49-F238E27FC236}">
                <a16:creationId xmlns:a16="http://schemas.microsoft.com/office/drawing/2014/main" id="{1CC3A692-C3B3-487E-AF99-09E884A5939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0399A6DB-D446-4256-B756-9A693C6B6F06}"/>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61C62AB8-4FEA-46B6-AA84-5A95F35B2106}"/>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133748889"/>
      </p:ext>
    </p:extLst>
  </p:cSld>
  <p:clrMapOvr>
    <a:masterClrMapping/>
  </p:clrMapOvr>
  <mc:AlternateContent xmlns:mc="http://schemas.openxmlformats.org/markup-compatibility/2006" xmlns:p14="http://schemas.microsoft.com/office/powerpoint/2010/main">
    <mc:Choice Requires="p14">
      <p:transition spd="slow" p14:dur="2000" advTm="37393"/>
    </mc:Choice>
    <mc:Fallback xmlns="">
      <p:transition spd="slow" advTm="37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4123113" y="1632531"/>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lumMod val="75000"/>
                    <a:lumOff val="25000"/>
                  </a:schemeClr>
                </a:solidFill>
                <a:effectLst/>
                <a:uLnTx/>
                <a:uFillTx/>
                <a:ea typeface="+mn-ea"/>
                <a:cs typeface="+mn-cs"/>
              </a:rPr>
              <a:t>Monitoring </a:t>
            </a:r>
            <a:r>
              <a:rPr kumimoji="0" lang="en-US" sz="3000" b="1" i="0" u="none" strike="noStrike" kern="1200" cap="none" spc="0" normalizeH="0" baseline="0" noProof="0" dirty="0">
                <a:ln>
                  <a:noFill/>
                </a:ln>
                <a:solidFill>
                  <a:schemeClr val="tx1">
                    <a:lumMod val="75000"/>
                    <a:lumOff val="25000"/>
                  </a:schemeClr>
                </a:solidFill>
                <a:effectLst/>
                <a:uLnTx/>
                <a:uFillTx/>
                <a:latin typeface="Trebuchet MS" panose="020B0603020202020204" pitchFamily="34" charset="0"/>
                <a:ea typeface="+mn-ea"/>
                <a:cs typeface="+mn-cs"/>
              </a:rPr>
              <a:t> </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3137166" y="1816637"/>
            <a:ext cx="7276430" cy="3344748"/>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1257300" marR="0" lvl="2" indent="-3429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Ongoing monitoring</a:t>
            </a:r>
          </a:p>
          <a:p>
            <a:pPr marL="1257300" marR="0" lvl="2" indent="-3429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Periodic independent evaluations/attest</a:t>
            </a:r>
          </a:p>
          <a:p>
            <a:pPr marL="1257300" marR="0" lvl="2" indent="-342900" algn="l" defTabSz="457200" rtl="0" eaLnBrk="1" fontAlgn="auto" latinLnBrk="0" hangingPunct="1">
              <a:lnSpc>
                <a:spcPct val="100000"/>
              </a:lnSpc>
              <a:spcBef>
                <a:spcPts val="600"/>
              </a:spcBef>
              <a:spcAft>
                <a:spcPts val="60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Deficiencies are reported</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171717"/>
              </a:solidFill>
              <a:effectLst/>
              <a:uLnTx/>
              <a:uFillTx/>
              <a:latin typeface="Calibri" panose="020F0502020204030204" pitchFamily="34" charset="0"/>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nvSpPr>
        <p:spPr>
          <a:xfrm>
            <a:off x="10964890" y="698400"/>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17</a:t>
            </a:r>
          </a:p>
        </p:txBody>
      </p:sp>
      <p:pic>
        <p:nvPicPr>
          <p:cNvPr id="6" name="Picture 5">
            <a:extLst>
              <a:ext uri="{FF2B5EF4-FFF2-40B4-BE49-F238E27FC236}">
                <a16:creationId xmlns:a16="http://schemas.microsoft.com/office/drawing/2014/main" id="{5BB58116-ED83-442B-82D8-F7B994F4DFC6}"/>
              </a:ext>
            </a:extLst>
          </p:cNvPr>
          <p:cNvPicPr>
            <a:picLocks noChangeAspect="1"/>
          </p:cNvPicPr>
          <p:nvPr/>
        </p:nvPicPr>
        <p:blipFill>
          <a:blip r:embed="rId5"/>
          <a:stretch>
            <a:fillRect/>
          </a:stretch>
        </p:blipFill>
        <p:spPr>
          <a:xfrm>
            <a:off x="571667" y="1790769"/>
            <a:ext cx="2865368" cy="2725148"/>
          </a:xfrm>
          <a:prstGeom prst="rect">
            <a:avLst/>
          </a:prstGeom>
        </p:spPr>
      </p:pic>
      <p:cxnSp>
        <p:nvCxnSpPr>
          <p:cNvPr id="8" name="Straight Arrow Connector 7">
            <a:extLst>
              <a:ext uri="{FF2B5EF4-FFF2-40B4-BE49-F238E27FC236}">
                <a16:creationId xmlns:a16="http://schemas.microsoft.com/office/drawing/2014/main" id="{E261A8F3-E891-44CB-842A-287BEC9B17E7}"/>
              </a:ext>
            </a:extLst>
          </p:cNvPr>
          <p:cNvCxnSpPr/>
          <p:nvPr/>
        </p:nvCxnSpPr>
        <p:spPr>
          <a:xfrm flipV="1">
            <a:off x="3300153" y="2151912"/>
            <a:ext cx="822960" cy="1487978"/>
          </a:xfrm>
          <a:prstGeom prst="straightConnector1">
            <a:avLst/>
          </a:prstGeom>
          <a:ln w="381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Audio 8">
            <a:hlinkClick r:id="" action="ppaction://media"/>
            <a:extLst>
              <a:ext uri="{FF2B5EF4-FFF2-40B4-BE49-F238E27FC236}">
                <a16:creationId xmlns:a16="http://schemas.microsoft.com/office/drawing/2014/main" id="{9D5FA051-02CA-4AC9-A5F1-3F24AAB42BC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10" name="Action Button: Go Back or Previous 9">
            <a:hlinkClick r:id="" action="ppaction://hlinkshowjump?jump=previousslide" highlightClick="1"/>
            <a:extLst>
              <a:ext uri="{FF2B5EF4-FFF2-40B4-BE49-F238E27FC236}">
                <a16:creationId xmlns:a16="http://schemas.microsoft.com/office/drawing/2014/main" id="{F9295DE9-F854-4898-9765-C5B1C0CF65D8}"/>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1" name="Action Button: Go Forward or Next 10">
            <a:hlinkClick r:id="" action="ppaction://hlinkshowjump?jump=nextslide" highlightClick="1"/>
            <a:extLst>
              <a:ext uri="{FF2B5EF4-FFF2-40B4-BE49-F238E27FC236}">
                <a16:creationId xmlns:a16="http://schemas.microsoft.com/office/drawing/2014/main" id="{D6C87BEB-EB1C-471B-A556-C759DA1591B3}"/>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567946060"/>
      </p:ext>
    </p:extLst>
  </p:cSld>
  <p:clrMapOvr>
    <a:masterClrMapping/>
  </p:clrMapOvr>
  <mc:AlternateContent xmlns:mc="http://schemas.openxmlformats.org/markup-compatibility/2006" xmlns:p14="http://schemas.microsoft.com/office/powerpoint/2010/main">
    <mc:Choice Requires="p14">
      <p:transition spd="slow" p14:dur="2000" advTm="34090"/>
    </mc:Choice>
    <mc:Fallback xmlns="">
      <p:transition spd="slow" advTm="34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3135297" y="1125580"/>
            <a:ext cx="5921405"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1717"/>
                </a:solidFill>
                <a:effectLst/>
                <a:uLnTx/>
                <a:uFillTx/>
                <a:ea typeface="+mn-ea"/>
                <a:cs typeface="+mn-cs"/>
              </a:rPr>
              <a:t>Monitoring  </a:t>
            </a: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nvSpPr>
        <p:spPr>
          <a:xfrm>
            <a:off x="10889499" y="702968"/>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18</a:t>
            </a:r>
          </a:p>
        </p:txBody>
      </p:sp>
      <p:sp>
        <p:nvSpPr>
          <p:cNvPr id="7" name="Rectangle 4">
            <a:extLst>
              <a:ext uri="{FF2B5EF4-FFF2-40B4-BE49-F238E27FC236}">
                <a16:creationId xmlns:a16="http://schemas.microsoft.com/office/drawing/2014/main" id="{D2675DE0-E075-440F-857D-4B9FBF55BB25}"/>
              </a:ext>
            </a:extLst>
          </p:cNvPr>
          <p:cNvSpPr>
            <a:spLocks noChangeArrowheads="1"/>
          </p:cNvSpPr>
          <p:nvPr/>
        </p:nvSpPr>
        <p:spPr bwMode="gray">
          <a:xfrm>
            <a:off x="3374967" y="1236357"/>
            <a:ext cx="8009023" cy="5220620"/>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Univers-Light"/>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Are key risk indicators set up to monitor significant risks and mitigating actions?  </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endParaRPr>
          </a:p>
          <a:p>
            <a:pPr marL="342900" marR="0" lvl="0" indent="-34290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Does management</a:t>
            </a:r>
            <a:r>
              <a:rPr kumimoji="0" lang="en-US" b="0" i="0" u="none" strike="noStrike" kern="1200" cap="none" spc="0" normalizeH="0" noProof="0" dirty="0">
                <a:ln>
                  <a:noFill/>
                </a:ln>
                <a:solidFill>
                  <a:srgbClr val="000000"/>
                </a:solidFill>
                <a:effectLst/>
                <a:uLnTx/>
                <a:uFillTx/>
                <a:ea typeface="Roboto" panose="02000000000000000000" pitchFamily="2" charset="0"/>
                <a:cs typeface="+mn-cs"/>
              </a:rPr>
              <a:t> </a:t>
            </a: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have a formal monitoring strategy that is adequately managed and communicated? Is this embedded?</a:t>
            </a:r>
          </a:p>
          <a:p>
            <a:pPr marL="285750" marR="0" lvl="0" indent="-28575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endParaRPr>
          </a:p>
          <a:p>
            <a:pPr marL="342900" marR="0" lvl="0" indent="-34290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Is there</a:t>
            </a:r>
            <a:r>
              <a:rPr kumimoji="0" lang="en-US" b="0" i="0" u="none" strike="noStrike" kern="1200" cap="none" spc="0" normalizeH="0" noProof="0" dirty="0">
                <a:ln>
                  <a:noFill/>
                </a:ln>
                <a:solidFill>
                  <a:srgbClr val="000000"/>
                </a:solidFill>
                <a:effectLst/>
                <a:uLnTx/>
                <a:uFillTx/>
                <a:ea typeface="Roboto" panose="02000000000000000000" pitchFamily="2" charset="0"/>
                <a:cs typeface="+mn-cs"/>
              </a:rPr>
              <a:t> an appropriate amount </a:t>
            </a: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of independent challenge built into management’s monitoring process?</a:t>
            </a:r>
          </a:p>
          <a:p>
            <a:pPr marL="342900" marR="0" lvl="0" indent="-34290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endPar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endParaRPr>
          </a:p>
          <a:p>
            <a:pPr marL="342900" marR="0" lvl="0" indent="-342900" algn="l" defTabSz="457200" rtl="0" eaLnBrk="1" fontAlgn="auto" latinLnBrk="0" hangingPunct="1">
              <a:lnSpc>
                <a:spcPct val="100000"/>
              </a:lnSpc>
              <a:spcBef>
                <a:spcPts val="0"/>
              </a:spcBef>
              <a:spcAft>
                <a:spcPts val="0"/>
              </a:spcAft>
              <a:buClrTx/>
              <a:buSzTx/>
              <a:buFont typeface="Century Gothic" panose="020B0502020202020204" pitchFamily="34" charset="0"/>
              <a:buChar char="›"/>
              <a:tabLst/>
              <a:defRPr/>
            </a:pPr>
            <a:r>
              <a:rPr kumimoji="0" lang="en-US" b="0" i="0" u="none" strike="noStrike" kern="1200" cap="none" spc="0" normalizeH="0" baseline="0" noProof="0" dirty="0">
                <a:ln>
                  <a:noFill/>
                </a:ln>
                <a:solidFill>
                  <a:srgbClr val="000000"/>
                </a:solidFill>
                <a:effectLst/>
                <a:uLnTx/>
                <a:uFillTx/>
                <a:ea typeface="Roboto" panose="02000000000000000000" pitchFamily="2" charset="0"/>
                <a:cs typeface="+mn-cs"/>
              </a:rPr>
              <a:t>On a cyclical basis,  are separate external audit engagements and/or special reviews of the internal controls conducted? </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mc:AlternateContent xmlns:mc="http://schemas.openxmlformats.org/markup-compatibility/2006" xmlns:am3d="http://schemas.microsoft.com/office/drawing/2017/model3d">
        <mc:Choice Requires="am3d">
          <p:graphicFrame>
            <p:nvGraphicFramePr>
              <p:cNvPr id="6" name="3D Model 5" descr="Question mark">
                <a:extLst>
                  <a:ext uri="{FF2B5EF4-FFF2-40B4-BE49-F238E27FC236}">
                    <a16:creationId xmlns:a16="http://schemas.microsoft.com/office/drawing/2014/main" id="{31AC1845-9A54-46E9-BD9D-ACA2F7FF4276}"/>
                  </a:ext>
                </a:extLst>
              </p:cNvPr>
              <p:cNvGraphicFramePr>
                <a:graphicFrameLocks noChangeAspect="1"/>
              </p:cNvGraphicFramePr>
              <p:nvPr/>
            </p:nvGraphicFramePr>
            <p:xfrm>
              <a:off x="236510" y="937266"/>
              <a:ext cx="2637908" cy="4501281"/>
            </p:xfrm>
            <a:graphic>
              <a:graphicData uri="http://schemas.microsoft.com/office/drawing/2017/model3d">
                <am3d:model3d r:embed="rId5">
                  <am3d:spPr>
                    <a:xfrm>
                      <a:off x="0" y="0"/>
                      <a:ext cx="2637908" cy="4501281"/>
                    </a:xfrm>
                    <a:prstGeom prst="rect">
                      <a:avLst/>
                    </a:prstGeom>
                  </am3d:spPr>
                  <am3d:camera>
                    <am3d:pos x="0" y="0" z="55389530"/>
                    <am3d:up dx="0" dy="36000000" dz="0"/>
                    <am3d:lookAt x="0" y="0" z="0"/>
                    <am3d:perspective fov="2700000"/>
                  </am3d:camera>
                  <am3d:trans>
                    <am3d:meterPerModelUnit n="3517042" d="1000000"/>
                    <am3d:preTrans dx="0" dy="-18004113" dz="-4973"/>
                    <am3d:scale>
                      <am3d:sx n="1000000" d="1000000"/>
                      <am3d:sy n="1000000" d="1000000"/>
                      <am3d:sz n="1000000" d="1000000"/>
                    </am3d:scale>
                    <am3d:rot ax="20400000"/>
                    <am3d:postTrans dx="0" dy="0" dz="0"/>
                  </am3d:trans>
                  <am3d:attrSrcUrl r:id="rId6"/>
                  <am3d:raster rName="Office3DRenderer" rVer="16.0.8326">
                    <am3d:blip r:embed="rId7"/>
                  </am3d:raster>
                  <am3d:objViewport viewportSz="54186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6" name="3D Model 5" descr="Question mark">
                <a:extLst>
                  <a:ext uri="{FF2B5EF4-FFF2-40B4-BE49-F238E27FC236}">
                    <a16:creationId xmlns:a16="http://schemas.microsoft.com/office/drawing/2014/main" xmlns="" xmlns:am3d="http://schemas.microsoft.com/office/drawing/2017/model3d" id="{31AC1845-9A54-46E9-BD9D-ACA2F7FF4276}"/>
                  </a:ext>
                </a:extLst>
              </p:cNvPr>
              <p:cNvPicPr>
                <a:picLocks noGrp="1" noRot="1" noChangeAspect="1" noMove="1" noResize="1" noEditPoints="1" noAdjustHandles="1" noChangeArrowheads="1" noChangeShapeType="1" noCrop="1"/>
              </p:cNvPicPr>
              <p:nvPr/>
            </p:nvPicPr>
            <p:blipFill>
              <a:blip r:embed="rId8"/>
              <a:stretch>
                <a:fillRect/>
              </a:stretch>
            </p:blipFill>
            <p:spPr>
              <a:xfrm>
                <a:off x="236510" y="937266"/>
                <a:ext cx="2637908" cy="4501281"/>
              </a:xfrm>
              <a:prstGeom prst="rect">
                <a:avLst/>
              </a:prstGeom>
            </p:spPr>
          </p:pic>
        </mc:Fallback>
      </mc:AlternateContent>
      <p:pic>
        <p:nvPicPr>
          <p:cNvPr id="8" name="Audio 7">
            <a:hlinkClick r:id="" action="ppaction://media"/>
            <a:extLst>
              <a:ext uri="{FF2B5EF4-FFF2-40B4-BE49-F238E27FC236}">
                <a16:creationId xmlns:a16="http://schemas.microsoft.com/office/drawing/2014/main" id="{AF0196B0-257E-492F-A427-EAD683B6C23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D3697EF4-0537-4515-84F9-98AD572FDFFC}"/>
              </a:ext>
            </a:extLst>
          </p:cNvPr>
          <p:cNvSpPr/>
          <p:nvPr/>
        </p:nvSpPr>
        <p:spPr>
          <a:xfrm>
            <a:off x="199294"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4928EBFC-B670-407F-9666-84CB9907E150}"/>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020656941"/>
      </p:ext>
    </p:extLst>
  </p:cSld>
  <p:clrMapOvr>
    <a:masterClrMapping/>
  </p:clrMapOvr>
  <mc:AlternateContent xmlns:mc="http://schemas.openxmlformats.org/markup-compatibility/2006" xmlns:p14="http://schemas.microsoft.com/office/powerpoint/2010/main">
    <mc:Choice Requires="p14">
      <p:transition spd="slow" p14:dur="2000" advTm="39028"/>
    </mc:Choice>
    <mc:Fallback xmlns="">
      <p:transition spd="slow" advTm="39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7E468295-904F-0743-AD06-67DA21353B9E}"/>
              </a:ext>
            </a:extLst>
          </p:cNvPr>
          <p:cNvPicPr>
            <a:picLocks noGrp="1" noChangeAspect="1"/>
          </p:cNvPicPr>
          <p:nvPr>
            <p:ph type="pic" sz="quarter" idx="14"/>
          </p:nvPr>
        </p:nvPicPr>
        <p:blipFill rotWithShape="1">
          <a:blip r:embed="rId5"/>
          <a:srcRect/>
          <a:stretch>
            <a:fillRect/>
          </a:stretch>
        </p:blipFill>
        <p:spPr>
          <a:xfrm>
            <a:off x="0" y="0"/>
            <a:ext cx="6096000" cy="6533803"/>
          </a:xfrm>
        </p:spPr>
      </p:pic>
      <p:sp>
        <p:nvSpPr>
          <p:cNvPr id="20" name="Rectangle 19">
            <a:extLst>
              <a:ext uri="{FF2B5EF4-FFF2-40B4-BE49-F238E27FC236}">
                <a16:creationId xmlns:a16="http://schemas.microsoft.com/office/drawing/2014/main" id="{EFA08948-2B6F-46B1-9D2D-8D7B2B3FBD56}"/>
              </a:ext>
              <a:ext uri="{C183D7F6-B498-43B3-948B-1728B52AA6E4}">
                <adec:decorative xmlns:adec="http://schemas.microsoft.com/office/drawing/2017/decorative" val="1"/>
              </a:ext>
            </a:extLst>
          </p:cNvPr>
          <p:cNvSpPr/>
          <p:nvPr/>
        </p:nvSpPr>
        <p:spPr>
          <a:xfrm>
            <a:off x="10197852" y="1375210"/>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3560F281-4FF6-4617-A809-AC9C15ECF18A}"/>
              </a:ext>
            </a:extLst>
          </p:cNvPr>
          <p:cNvSpPr>
            <a:spLocks noGrp="1"/>
          </p:cNvSpPr>
          <p:nvPr>
            <p:ph type="title"/>
          </p:nvPr>
        </p:nvSpPr>
        <p:spPr>
          <a:xfrm>
            <a:off x="5540128" y="1482936"/>
            <a:ext cx="6641900" cy="1124345"/>
          </a:xfrm>
        </p:spPr>
        <p:txBody>
          <a:bodyPr/>
          <a:lstStyle/>
          <a:p>
            <a:r>
              <a:rPr lang="en-US" dirty="0"/>
              <a:t>Five Modules</a:t>
            </a:r>
          </a:p>
        </p:txBody>
      </p:sp>
      <p:sp>
        <p:nvSpPr>
          <p:cNvPr id="3" name="Text Placeholder 2">
            <a:extLst>
              <a:ext uri="{FF2B5EF4-FFF2-40B4-BE49-F238E27FC236}">
                <a16:creationId xmlns:a16="http://schemas.microsoft.com/office/drawing/2014/main" id="{611DC577-0A95-47D0-95D9-5F8DA763D46B}"/>
              </a:ext>
            </a:extLst>
          </p:cNvPr>
          <p:cNvSpPr>
            <a:spLocks noGrp="1"/>
          </p:cNvSpPr>
          <p:nvPr>
            <p:ph type="body" sz="quarter" idx="32"/>
          </p:nvPr>
        </p:nvSpPr>
        <p:spPr>
          <a:xfrm>
            <a:off x="5540362" y="2607282"/>
            <a:ext cx="6641626" cy="590155"/>
          </a:xfrm>
        </p:spPr>
        <p:txBody>
          <a:bodyPr>
            <a:normAutofit fontScale="92500" lnSpcReduction="20000"/>
          </a:bodyPr>
          <a:lstStyle/>
          <a:p>
            <a:r>
              <a:rPr lang="en-US" dirty="0"/>
              <a:t>Audit Committee Training on roles of the audit committee</a:t>
            </a:r>
          </a:p>
        </p:txBody>
      </p:sp>
      <p:sp>
        <p:nvSpPr>
          <p:cNvPr id="4" name="Content Placeholder 3">
            <a:extLst>
              <a:ext uri="{FF2B5EF4-FFF2-40B4-BE49-F238E27FC236}">
                <a16:creationId xmlns:a16="http://schemas.microsoft.com/office/drawing/2014/main" id="{D355C61F-C8F1-4977-8E1F-F16C0D9EA88C}"/>
              </a:ext>
            </a:extLst>
          </p:cNvPr>
          <p:cNvSpPr>
            <a:spLocks noGrp="1"/>
          </p:cNvSpPr>
          <p:nvPr>
            <p:ph sz="half" idx="1"/>
          </p:nvPr>
        </p:nvSpPr>
        <p:spPr>
          <a:xfrm>
            <a:off x="6710028" y="3376789"/>
            <a:ext cx="5472000" cy="2428351"/>
          </a:xfrm>
        </p:spPr>
        <p:txBody>
          <a:bodyPr>
            <a:normAutofit lnSpcReduction="10000"/>
          </a:bodyPr>
          <a:lstStyle/>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General Purpose and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External Auditor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Financial Reporting Function</a:t>
            </a:r>
          </a:p>
          <a:p>
            <a:pPr marL="548640" indent="-457200">
              <a:spcBef>
                <a:spcPts val="600"/>
              </a:spcBef>
              <a:spcAft>
                <a:spcPts val="600"/>
              </a:spcAft>
              <a:buFont typeface="Roboto" panose="02000000000000000000" pitchFamily="2" charset="0"/>
              <a:buChar char="›"/>
            </a:pPr>
            <a:r>
              <a:rPr lang="en-US" dirty="0">
                <a:ea typeface="Roboto" panose="02000000000000000000" pitchFamily="2" charset="0"/>
              </a:rPr>
              <a:t>Alleged Wrong-doing Function</a:t>
            </a:r>
          </a:p>
          <a:p>
            <a:pPr marL="548640" indent="-457200">
              <a:spcBef>
                <a:spcPts val="600"/>
              </a:spcBef>
              <a:spcAft>
                <a:spcPts val="600"/>
              </a:spcAft>
              <a:buFont typeface="Roboto" panose="02000000000000000000" pitchFamily="2" charset="0"/>
              <a:buChar char="›"/>
            </a:pPr>
            <a:r>
              <a:rPr lang="en-US" sz="2400" b="1" dirty="0">
                <a:ea typeface="Roboto" panose="02000000000000000000" pitchFamily="2" charset="0"/>
              </a:rPr>
              <a:t>Risks and Internal Control Function</a:t>
            </a:r>
          </a:p>
          <a:p>
            <a:pPr marL="548640" indent="-457200">
              <a:spcBef>
                <a:spcPts val="600"/>
              </a:spcBef>
              <a:spcAft>
                <a:spcPts val="600"/>
              </a:spcAft>
              <a:buFont typeface="Roboto" panose="02000000000000000000" pitchFamily="2" charset="0"/>
              <a:buChar char="›"/>
            </a:pPr>
            <a:endParaRPr lang="en-US" dirty="0">
              <a:latin typeface="Roboto" panose="02000000000000000000" pitchFamily="2" charset="0"/>
              <a:ea typeface="Roboto" panose="02000000000000000000" pitchFamily="2" charset="0"/>
            </a:endParaRPr>
          </a:p>
          <a:p>
            <a:pPr marL="91440" indent="0">
              <a:spcBef>
                <a:spcPts val="600"/>
              </a:spcBef>
              <a:spcAft>
                <a:spcPts val="600"/>
              </a:spcAft>
              <a:buNone/>
            </a:pPr>
            <a:endParaRPr lang="en-US" dirty="0">
              <a:latin typeface="Roboto" panose="02000000000000000000" pitchFamily="2" charset="0"/>
              <a:ea typeface="Roboto" panose="02000000000000000000" pitchFamily="2" charset="0"/>
            </a:endParaRPr>
          </a:p>
          <a:p>
            <a:pPr marL="0" indent="0">
              <a:buNone/>
            </a:pPr>
            <a:endParaRPr lang="en-US" dirty="0"/>
          </a:p>
        </p:txBody>
      </p:sp>
      <p:sp>
        <p:nvSpPr>
          <p:cNvPr id="6" name="Slide Number Placeholder 5">
            <a:extLst>
              <a:ext uri="{FF2B5EF4-FFF2-40B4-BE49-F238E27FC236}">
                <a16:creationId xmlns:a16="http://schemas.microsoft.com/office/drawing/2014/main" id="{1C554D9F-1895-486E-BFBA-905BB2D29E08}"/>
              </a:ext>
            </a:extLst>
          </p:cNvPr>
          <p:cNvSpPr>
            <a:spLocks noGrp="1"/>
          </p:cNvSpPr>
          <p:nvPr>
            <p:ph type="sldNum" sz="quarter" idx="33"/>
          </p:nvPr>
        </p:nvSpPr>
        <p:spPr>
          <a:noFill/>
          <a:ln>
            <a:noFill/>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1</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5" name="Audio 4">
            <a:hlinkClick r:id="" action="ppaction://media"/>
            <a:extLst>
              <a:ext uri="{FF2B5EF4-FFF2-40B4-BE49-F238E27FC236}">
                <a16:creationId xmlns:a16="http://schemas.microsoft.com/office/drawing/2014/main" id="{DF1C523C-D671-4801-87B4-16BD249A99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D3A36A74-D04C-499C-8262-E9679D124070}"/>
              </a:ext>
            </a:extLst>
          </p:cNvPr>
          <p:cNvSpPr/>
          <p:nvPr/>
        </p:nvSpPr>
        <p:spPr>
          <a:xfrm>
            <a:off x="6330466" y="5312108"/>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F70918C6-4E3B-4B42-A494-2610A29DAEA4}"/>
              </a:ext>
            </a:extLst>
          </p:cNvPr>
          <p:cNvSpPr/>
          <p:nvPr/>
        </p:nvSpPr>
        <p:spPr>
          <a:xfrm>
            <a:off x="11023472" y="5312108"/>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316737830"/>
      </p:ext>
    </p:extLst>
  </p:cSld>
  <p:clrMapOvr>
    <a:masterClrMapping/>
  </p:clrMapOvr>
  <mc:AlternateContent xmlns:mc="http://schemas.openxmlformats.org/markup-compatibility/2006" xmlns:p14="http://schemas.microsoft.com/office/powerpoint/2010/main">
    <mc:Choice Requires="p14">
      <p:transition spd="slow" p14:dur="2000" advTm="16867"/>
    </mc:Choice>
    <mc:Fallback xmlns="">
      <p:transition spd="slow" advTm="168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514042" y="1883334"/>
            <a:ext cx="7027920" cy="225206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171717"/>
              </a:solidFill>
              <a:effectLst/>
              <a:uLnTx/>
              <a:uFillTx/>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rPr>
              <a:t>19</a:t>
            </a:r>
          </a:p>
        </p:txBody>
      </p:sp>
      <p:graphicFrame>
        <p:nvGraphicFramePr>
          <p:cNvPr id="5" name="Object 4">
            <a:extLst>
              <a:ext uri="{FF2B5EF4-FFF2-40B4-BE49-F238E27FC236}">
                <a16:creationId xmlns:a16="http://schemas.microsoft.com/office/drawing/2014/main" id="{8A1188CB-8B75-455A-AE5B-116EB6655CCC}"/>
              </a:ext>
            </a:extLst>
          </p:cNvPr>
          <p:cNvGraphicFramePr>
            <a:graphicFrameLocks noChangeAspect="1"/>
          </p:cNvGraphicFramePr>
          <p:nvPr>
            <p:extLst>
              <p:ext uri="{D42A27DB-BD31-4B8C-83A1-F6EECF244321}">
                <p14:modId xmlns:p14="http://schemas.microsoft.com/office/powerpoint/2010/main" val="1553479697"/>
              </p:ext>
            </p:extLst>
          </p:nvPr>
        </p:nvGraphicFramePr>
        <p:xfrm>
          <a:off x="2843941" y="2166550"/>
          <a:ext cx="5490020" cy="4242288"/>
        </p:xfrm>
        <a:graphic>
          <a:graphicData uri="http://schemas.openxmlformats.org/presentationml/2006/ole">
            <mc:AlternateContent xmlns:mc="http://schemas.openxmlformats.org/markup-compatibility/2006">
              <mc:Choice xmlns:v="urn:schemas-microsoft-com:vml" Requires="v">
                <p:oleObj spid="_x0000_s2082" name="Acrobat Document" r:id="rId6" imgW="7543732" imgH="5829300" progId="Acrobat.Document.2015">
                  <p:embed/>
                </p:oleObj>
              </mc:Choice>
              <mc:Fallback>
                <p:oleObj name="Acrobat Document" r:id="rId6" imgW="7543732" imgH="5829300" progId="Acrobat.Document.2015">
                  <p:embed/>
                  <p:pic>
                    <p:nvPicPr>
                      <p:cNvPr id="4" name="Object 3">
                        <a:extLst>
                          <a:ext uri="{FF2B5EF4-FFF2-40B4-BE49-F238E27FC236}">
                            <a16:creationId xmlns:a16="http://schemas.microsoft.com/office/drawing/2014/main" id="{41C3245C-F374-4884-BDC6-F00E88AD78A3}"/>
                          </a:ext>
                        </a:extLst>
                      </p:cNvPr>
                      <p:cNvPicPr/>
                      <p:nvPr/>
                    </p:nvPicPr>
                    <p:blipFill>
                      <a:blip r:embed="rId7"/>
                      <a:stretch>
                        <a:fillRect/>
                      </a:stretch>
                    </p:blipFill>
                    <p:spPr>
                      <a:xfrm>
                        <a:off x="2843941" y="2166550"/>
                        <a:ext cx="5490020" cy="4242288"/>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03110B3C-65A2-4A84-8804-76667E981909}"/>
              </a:ext>
            </a:extLst>
          </p:cNvPr>
          <p:cNvSpPr/>
          <p:nvPr/>
        </p:nvSpPr>
        <p:spPr>
          <a:xfrm>
            <a:off x="3048000" y="762105"/>
            <a:ext cx="6096000" cy="1323439"/>
          </a:xfrm>
          <a:prstGeom prst="rect">
            <a:avLst/>
          </a:prstGeom>
        </p:spPr>
        <p:txBody>
          <a:bodyPr>
            <a:spAutoFit/>
          </a:bodyPr>
          <a:lstStyle/>
          <a:p>
            <a:r>
              <a:rPr lang="en-US" sz="4000" dirty="0"/>
              <a:t>Internal Control</a:t>
            </a:r>
            <a:br>
              <a:rPr lang="en-US" sz="4000" dirty="0"/>
            </a:br>
            <a:r>
              <a:rPr lang="en-US" sz="4000" dirty="0"/>
              <a:t>Letters</a:t>
            </a:r>
          </a:p>
        </p:txBody>
      </p:sp>
      <p:pic>
        <p:nvPicPr>
          <p:cNvPr id="6" name="Audio 5">
            <a:hlinkClick r:id="" action="ppaction://media"/>
            <a:extLst>
              <a:ext uri="{FF2B5EF4-FFF2-40B4-BE49-F238E27FC236}">
                <a16:creationId xmlns:a16="http://schemas.microsoft.com/office/drawing/2014/main" id="{54823F7A-AA6A-45DE-89C5-1BA52BE4AE1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C88E965A-A690-488E-8608-0218340922F5}"/>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C5324F49-1B65-4E66-BE83-68FB57860EF8}"/>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640759071"/>
      </p:ext>
    </p:extLst>
  </p:cSld>
  <p:clrMapOvr>
    <a:masterClrMapping/>
  </p:clrMapOvr>
  <mc:AlternateContent xmlns:mc="http://schemas.openxmlformats.org/markup-compatibility/2006" xmlns:p14="http://schemas.microsoft.com/office/powerpoint/2010/main">
    <mc:Choice Requires="p14">
      <p:transition spd="slow" p14:dur="2000" advTm="6223"/>
    </mc:Choice>
    <mc:Fallback xmlns="">
      <p:transition spd="slow" advTm="6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a:xfrm>
            <a:off x="7859469" y="1454727"/>
            <a:ext cx="3863221" cy="2039760"/>
          </a:xfrm>
        </p:spPr>
        <p:txBody>
          <a:bodyPr/>
          <a:lstStyle/>
          <a:p>
            <a:r>
              <a:rPr lang="en-US" dirty="0"/>
              <a:t>Internal Control</a:t>
            </a:r>
            <a:br>
              <a:rPr lang="en-US" dirty="0"/>
            </a:br>
            <a:r>
              <a:rPr lang="en-US" dirty="0"/>
              <a:t>Letters</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7635241" y="3708115"/>
            <a:ext cx="4087450" cy="1415429"/>
          </a:xfrm>
        </p:spPr>
        <p:txBody>
          <a:bodyPr>
            <a:normAutofit fontScale="55000" lnSpcReduction="20000"/>
          </a:bodyPr>
          <a:lstStyle/>
          <a:p>
            <a:pPr marL="91440" algn="l">
              <a:lnSpc>
                <a:spcPct val="150000"/>
              </a:lnSpc>
              <a:spcBef>
                <a:spcPts val="600"/>
              </a:spcBef>
              <a:spcAft>
                <a:spcPts val="600"/>
              </a:spcAft>
            </a:pPr>
            <a:r>
              <a:rPr lang="en-US" sz="2800" spc="20" dirty="0">
                <a:ea typeface="Roboto" panose="02000000000000000000" pitchFamily="2" charset="0"/>
              </a:rPr>
              <a:t>The purpose of the internal control letter is to communicate </a:t>
            </a:r>
            <a:r>
              <a:rPr lang="en-US" sz="2800" dirty="0"/>
              <a:t>noted deficiencies to the audit committee and management.</a:t>
            </a:r>
          </a:p>
          <a:p>
            <a:pPr marL="91440" algn="just">
              <a:lnSpc>
                <a:spcPct val="150000"/>
              </a:lnSpc>
              <a:spcBef>
                <a:spcPts val="600"/>
              </a:spcBef>
              <a:spcAft>
                <a:spcPts val="600"/>
              </a:spcAft>
            </a:pPr>
            <a:endParaRPr lang="en-US" sz="2800" spc="20" dirty="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en-US"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2048" y="1885219"/>
            <a:ext cx="5626691" cy="4035611"/>
          </a:xfrm>
        </p:spPr>
        <p:txBody>
          <a:bodyPr>
            <a:normAutofit/>
          </a:bodyPr>
          <a:lstStyle/>
          <a:p>
            <a:pPr marL="262890" lvl="1" indent="0">
              <a:lnSpc>
                <a:spcPct val="150000"/>
              </a:lnSpc>
              <a:spcBef>
                <a:spcPts val="600"/>
              </a:spcBef>
              <a:spcAft>
                <a:spcPts val="600"/>
              </a:spcAft>
              <a:buNone/>
            </a:pPr>
            <a:endParaRPr lang="en-US" sz="4500" spc="20" dirty="0">
              <a:solidFill>
                <a:srgbClr val="000000"/>
              </a:solidFill>
              <a:latin typeface="Calibri" panose="020F0502020204030204" pitchFamily="34" charset="0"/>
            </a:endParaRPr>
          </a:p>
          <a:p>
            <a:pPr marL="1371600" lvl="2" indent="-457200">
              <a:spcBef>
                <a:spcPts val="600"/>
              </a:spcBef>
              <a:spcAft>
                <a:spcPts val="600"/>
              </a:spcAft>
              <a:buFont typeface="Arial Black" panose="020B0A04020102020204" pitchFamily="34" charset="0"/>
              <a:buChar char="›"/>
            </a:pPr>
            <a:r>
              <a:rPr lang="en-US" sz="1600" dirty="0">
                <a:solidFill>
                  <a:srgbClr val="000000"/>
                </a:solidFill>
              </a:rPr>
              <a:t>Auditors are required to obtain an understanding of internal controls to the </a:t>
            </a:r>
            <a:r>
              <a:rPr lang="en-US" sz="1600" u="sng" dirty="0">
                <a:solidFill>
                  <a:srgbClr val="000000"/>
                </a:solidFill>
              </a:rPr>
              <a:t>extent necessary </a:t>
            </a:r>
            <a:r>
              <a:rPr lang="en-US" sz="1600" dirty="0">
                <a:solidFill>
                  <a:srgbClr val="000000"/>
                </a:solidFill>
              </a:rPr>
              <a:t>to plan their audits.  </a:t>
            </a:r>
          </a:p>
          <a:p>
            <a:pPr marL="1371600" lvl="2" indent="-457200">
              <a:spcBef>
                <a:spcPts val="600"/>
              </a:spcBef>
              <a:spcAft>
                <a:spcPts val="600"/>
              </a:spcAft>
              <a:buFont typeface="Arial Black" panose="020B0A04020102020204" pitchFamily="34" charset="0"/>
              <a:buChar char="›"/>
            </a:pPr>
            <a:r>
              <a:rPr lang="en-US" sz="1600" spc="20" dirty="0">
                <a:solidFill>
                  <a:srgbClr val="000000"/>
                </a:solidFill>
                <a:ea typeface="Roboto" panose="02000000000000000000" pitchFamily="2" charset="0"/>
              </a:rPr>
              <a:t>During the audit, the auditor </a:t>
            </a:r>
            <a:r>
              <a:rPr lang="en-US" sz="1600" dirty="0">
                <a:solidFill>
                  <a:srgbClr val="000000"/>
                </a:solidFill>
              </a:rPr>
              <a:t>may become aware of matters related to internal controls that the auditor may consider a deficiency</a:t>
            </a:r>
            <a:endParaRPr lang="en-US" sz="1600" spc="20" dirty="0">
              <a:solidFill>
                <a:srgbClr val="000000"/>
              </a:solidFill>
              <a:ea typeface="Roboto" panose="02000000000000000000" pitchFamily="2" charset="0"/>
            </a:endParaRPr>
          </a:p>
          <a:p>
            <a:pPr marL="1371600" lvl="2" indent="-457200">
              <a:spcBef>
                <a:spcPts val="600"/>
              </a:spcBef>
              <a:spcAft>
                <a:spcPts val="600"/>
              </a:spcAft>
              <a:buFont typeface="Arial Black" panose="020B0A04020102020204" pitchFamily="34" charset="0"/>
              <a:buChar char="›"/>
            </a:pPr>
            <a:endParaRPr lang="en-US" sz="1700" dirty="0">
              <a:ea typeface="Roboto" panose="02000000000000000000" pitchFamily="2" charset="0"/>
            </a:endParaRPr>
          </a:p>
          <a:p>
            <a:pPr marL="914400" lvl="2" indent="0">
              <a:spcBef>
                <a:spcPts val="600"/>
              </a:spcBef>
              <a:spcAft>
                <a:spcPts val="600"/>
              </a:spcAft>
              <a:buNone/>
            </a:pPr>
            <a:endParaRPr lang="en-US" sz="2400" dirty="0">
              <a:latin typeface="Lato"/>
            </a:endParaRPr>
          </a:p>
          <a:p>
            <a:pPr marL="914400" lvl="2" indent="0">
              <a:spcBef>
                <a:spcPts val="600"/>
              </a:spcBef>
              <a:spcAft>
                <a:spcPts val="600"/>
              </a:spcAft>
              <a:buNone/>
            </a:pPr>
            <a:endParaRPr lang="en-US" sz="3800" dirty="0">
              <a:latin typeface="Calibri" panose="020F0502020204030204" pitchFamily="34" charset="0"/>
            </a:endParaRPr>
          </a:p>
          <a:p>
            <a:endParaRPr lang="en-US"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a:xfrm>
            <a:off x="11056331" y="202043"/>
            <a:ext cx="838199" cy="767687"/>
          </a:xfrm>
          <a:solidFill>
            <a:schemeClr val="accent2">
              <a:lumMod val="75000"/>
            </a:schemeClr>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20</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rotWithShape="1">
          <a:blip r:embed="rId5"/>
          <a:srcRect/>
          <a:stretch>
            <a:fillRect/>
          </a:stretch>
        </p:blipFill>
        <p:spPr>
          <a:xfrm>
            <a:off x="4846936" y="1304911"/>
            <a:ext cx="3323285" cy="2296390"/>
          </a:xfrm>
          <a:ln>
            <a:solidFill>
              <a:schemeClr val="accent1"/>
            </a:solidFill>
          </a:ln>
        </p:spPr>
      </p:pic>
      <p:pic>
        <p:nvPicPr>
          <p:cNvPr id="2" name="Audio 1">
            <a:hlinkClick r:id="" action="ppaction://media"/>
            <a:extLst>
              <a:ext uri="{FF2B5EF4-FFF2-40B4-BE49-F238E27FC236}">
                <a16:creationId xmlns:a16="http://schemas.microsoft.com/office/drawing/2014/main" id="{77F8FDBD-ADE1-4762-97CD-BA191445E1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DAE07915-DB81-43B4-9F28-8FEEDE4AD429}"/>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F8F500F9-0355-40AD-BD6A-C452273D0152}"/>
              </a:ext>
            </a:extLst>
          </p:cNvPr>
          <p:cNvSpPr/>
          <p:nvPr/>
        </p:nvSpPr>
        <p:spPr>
          <a:xfrm>
            <a:off x="5548791"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305741245"/>
      </p:ext>
    </p:extLst>
  </p:cSld>
  <p:clrMapOvr>
    <a:masterClrMapping/>
  </p:clrMapOvr>
  <mc:AlternateContent xmlns:mc="http://schemas.openxmlformats.org/markup-compatibility/2006" xmlns:p14="http://schemas.microsoft.com/office/powerpoint/2010/main">
    <mc:Choice Requires="p14">
      <p:transition spd="slow" p14:dur="2000" advTm="25989"/>
    </mc:Choice>
    <mc:Fallback xmlns="">
      <p:transition spd="slow" advTm="25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21</a:t>
            </a:r>
          </a:p>
        </p:txBody>
      </p:sp>
      <p:sp>
        <p:nvSpPr>
          <p:cNvPr id="3" name="Rectangle 2"/>
          <p:cNvSpPr/>
          <p:nvPr/>
        </p:nvSpPr>
        <p:spPr>
          <a:xfrm>
            <a:off x="2639736" y="2161944"/>
            <a:ext cx="9008925" cy="4016484"/>
          </a:xfrm>
          <a:prstGeom prst="rect">
            <a:avLst/>
          </a:prstGeom>
        </p:spPr>
        <p:txBody>
          <a:bodyPr wrap="square">
            <a:spAutoFit/>
          </a:bodyPr>
          <a:lstStyle/>
          <a:p>
            <a:pPr marR="0" lvl="0" algn="l" defTabSz="457200" rtl="0" eaLnBrk="1" fontAlgn="auto" latinLnBrk="0" hangingPunct="1">
              <a:lnSpc>
                <a:spcPct val="100000"/>
              </a:lnSpc>
              <a:spcBef>
                <a:spcPts val="600"/>
              </a:spcBef>
              <a:spcAft>
                <a:spcPts val="600"/>
              </a:spcAft>
              <a:buClrTx/>
              <a:buSzTx/>
              <a:tabLst/>
              <a:defRPr/>
            </a:pPr>
            <a:r>
              <a:rPr kumimoji="0" lang="en-US" b="0" i="0" u="none" strike="noStrike" kern="1200" cap="none" spc="0" normalizeH="0" baseline="0" noProof="0" dirty="0">
                <a:ln>
                  <a:noFill/>
                </a:ln>
                <a:solidFill>
                  <a:srgbClr val="000000"/>
                </a:solidFill>
                <a:effectLst/>
                <a:uLnTx/>
                <a:uFillTx/>
                <a:ea typeface="+mn-ea"/>
                <a:cs typeface="+mn-cs"/>
              </a:rPr>
              <a:t>The management and internal control letters must at a minimum: </a:t>
            </a: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identify any material weakness or significant deficiencies in internal controls noted during the audit;</a:t>
            </a: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describe the severity of the deficiencies or absence including potential impact/risk;</a:t>
            </a: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note any inefficiencies in administration observed;</a:t>
            </a: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describe any instances or possible instances of non-compliance with statutes or regulations noted;</a:t>
            </a: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outline any other irregularities that were detected;</a:t>
            </a: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management’s responses; and</a:t>
            </a:r>
          </a:p>
          <a:p>
            <a:pPr marL="285750" marR="0" lvl="0" indent="-285750" algn="l" defTabSz="457200" rtl="0" eaLnBrk="1" fontAlgn="auto" latinLnBrk="0" hangingPunct="1">
              <a:lnSpc>
                <a:spcPct val="100000"/>
              </a:lnSpc>
              <a:spcBef>
                <a:spcPts val="600"/>
              </a:spcBef>
              <a:spcAft>
                <a:spcPts val="600"/>
              </a:spcAft>
              <a:buClrTx/>
              <a:buSzTx/>
              <a:buFont typeface="Arial Black" panose="020B0A04020102020204" pitchFamily="34" charset="0"/>
              <a:buChar char="›"/>
              <a:tabLst/>
              <a:defRPr/>
            </a:pPr>
            <a:r>
              <a:rPr kumimoji="0" lang="en-US" sz="1600" b="0" i="0" u="none" strike="noStrike" kern="1200" cap="none" spc="0" normalizeH="0" baseline="0" noProof="0" dirty="0">
                <a:ln>
                  <a:noFill/>
                </a:ln>
                <a:solidFill>
                  <a:srgbClr val="000000"/>
                </a:solidFill>
                <a:effectLst/>
                <a:uLnTx/>
                <a:uFillTx/>
                <a:ea typeface="+mn-ea"/>
                <a:cs typeface="+mn-cs"/>
              </a:rPr>
              <a:t>management’s responses to any previous year’s concerns.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5" name="TextBox 4">
            <a:extLst>
              <a:ext uri="{FF2B5EF4-FFF2-40B4-BE49-F238E27FC236}">
                <a16:creationId xmlns:a16="http://schemas.microsoft.com/office/drawing/2014/main" id="{332BB8A3-ABE7-4BC6-955D-D9C2F3C4BC2A}"/>
              </a:ext>
            </a:extLst>
          </p:cNvPr>
          <p:cNvSpPr txBox="1"/>
          <p:nvPr/>
        </p:nvSpPr>
        <p:spPr>
          <a:xfrm>
            <a:off x="2730815" y="679572"/>
            <a:ext cx="7528058" cy="1216359"/>
          </a:xfrm>
          <a:prstGeom prst="rect">
            <a:avLst/>
          </a:prstGeom>
          <a:solidFill>
            <a:schemeClr val="tx2"/>
          </a:solidFill>
        </p:spPr>
        <p:txBody>
          <a:bodyPr wrap="square" rtlCol="0">
            <a:spAutoFit/>
          </a:bodyPr>
          <a:lstStyle/>
          <a:p>
            <a:pPr marL="91440" marR="0" lvl="0" indent="0" algn="l" defTabSz="457200" rtl="0" eaLnBrk="1" fontAlgn="auto" latinLnBrk="0" hangingPunct="1">
              <a:lnSpc>
                <a:spcPct val="114000"/>
              </a:lnSpc>
              <a:spcBef>
                <a:spcPts val="0"/>
              </a:spcBef>
              <a:spcAft>
                <a:spcPts val="0"/>
              </a:spcAft>
              <a:buClrTx/>
              <a:buSzTx/>
              <a:buFontTx/>
              <a:buNone/>
              <a:tabLst/>
              <a:defRPr/>
            </a:pPr>
            <a:r>
              <a:rPr kumimoji="0" lang="en-US" b="1" i="0" u="none" strike="noStrike" kern="1200" cap="none" spc="0" normalizeH="0" baseline="0" noProof="0" dirty="0">
                <a:ln>
                  <a:noFill/>
                </a:ln>
                <a:solidFill>
                  <a:srgbClr val="FFFFFF"/>
                </a:solidFill>
                <a:effectLst/>
                <a:uLnTx/>
                <a:uFillTx/>
                <a:ea typeface="+mn-ea"/>
                <a:cs typeface="+mn-cs"/>
              </a:rPr>
              <a:t>Yes, the letter is required and there is a standard format.  This is based on the MGA and audit examination standards.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Lato" panose="020F05020202040302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a:ea typeface="+mn-ea"/>
              <a:cs typeface="+mn-cs"/>
            </a:endParaRPr>
          </a:p>
        </p:txBody>
      </p:sp>
      <p:pic>
        <p:nvPicPr>
          <p:cNvPr id="4" name="Audio 3">
            <a:hlinkClick r:id="" action="ppaction://media"/>
            <a:extLst>
              <a:ext uri="{FF2B5EF4-FFF2-40B4-BE49-F238E27FC236}">
                <a16:creationId xmlns:a16="http://schemas.microsoft.com/office/drawing/2014/main" id="{8AA548E1-E04A-484D-9325-F1AA939EEA8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FF0248E5-C010-4096-87D7-53790BCF599D}"/>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E0A0705E-82B8-40E4-A1AC-4D175E77CFA1}"/>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28434234"/>
      </p:ext>
    </p:extLst>
  </p:cSld>
  <p:clrMapOvr>
    <a:masterClrMapping/>
  </p:clrMapOvr>
  <mc:AlternateContent xmlns:mc="http://schemas.openxmlformats.org/markup-compatibility/2006" xmlns:p14="http://schemas.microsoft.com/office/powerpoint/2010/main">
    <mc:Choice Requires="p14">
      <p:transition spd="slow" p14:dur="2000" advTm="47698"/>
    </mc:Choice>
    <mc:Fallback xmlns="">
      <p:transition spd="slow" advTm="47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1"/>
                            </p:stCondLst>
                            <p:childTnLst>
                              <p:par>
                                <p:cTn id="8" presetID="1" presetClass="entr" presetSubtype="0" fill="hold" grpId="0" nodeType="afterEffect">
                                  <p:stCondLst>
                                    <p:cond delay="75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751"/>
                            </p:stCondLst>
                            <p:childTnLst>
                              <p:par>
                                <p:cTn id="11" presetID="1" presetClass="entr" presetSubtype="0" fill="hold" grpId="0" nodeType="afterEffect">
                                  <p:stCondLst>
                                    <p:cond delay="900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bldLst>
      <p:bldP spid="3" grpId="0"/>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Rectangle 264">
            <a:hlinkClick r:id="" action="ppaction://noaction"/>
          </p:cNvPr>
          <p:cNvSpPr/>
          <p:nvPr/>
        </p:nvSpPr>
        <p:spPr>
          <a:xfrm>
            <a:off x="0" y="-72231"/>
            <a:ext cx="2377440" cy="6858000"/>
          </a:xfrm>
          <a:prstGeom prst="rect">
            <a:avLst/>
          </a:prstGeom>
          <a:solidFill>
            <a:schemeClr val="tx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
        <p:nvSpPr>
          <p:cNvPr id="4" name="Rectangle 3"/>
          <p:cNvSpPr/>
          <p:nvPr/>
        </p:nvSpPr>
        <p:spPr>
          <a:xfrm>
            <a:off x="3259354" y="959093"/>
            <a:ext cx="8020453" cy="532100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lvl="0" defTabSz="457200">
              <a:lnSpc>
                <a:spcPct val="114000"/>
              </a:lnSpc>
              <a:defRPr/>
            </a:pPr>
            <a:r>
              <a:rPr kumimoji="0" lang="en-US" b="0" i="0" u="none" strike="noStrike" kern="1200" cap="none" spc="0" normalizeH="0" baseline="0" noProof="0" dirty="0">
                <a:ln>
                  <a:noFill/>
                </a:ln>
                <a:solidFill>
                  <a:srgbClr val="000000"/>
                </a:solidFill>
                <a:effectLst/>
                <a:uLnTx/>
                <a:uFillTx/>
                <a:ea typeface="+mn-ea"/>
                <a:cs typeface="+mn-cs"/>
              </a:rPr>
              <a:t>The auditor will assess the deficiencies as </a:t>
            </a:r>
            <a:r>
              <a:rPr kumimoji="0" lang="en-US" b="1" i="0" u="none" strike="noStrike" kern="1200" cap="none" spc="0" normalizeH="0" baseline="0" noProof="0" dirty="0">
                <a:ln>
                  <a:noFill/>
                </a:ln>
                <a:solidFill>
                  <a:srgbClr val="000000"/>
                </a:solidFill>
                <a:effectLst/>
                <a:uLnTx/>
                <a:uFillTx/>
                <a:ea typeface="+mn-ea"/>
                <a:cs typeface="+mn-cs"/>
              </a:rPr>
              <a:t>material weaknesses</a:t>
            </a:r>
            <a:r>
              <a:rPr lang="en-US" dirty="0">
                <a:solidFill>
                  <a:srgbClr val="000000"/>
                </a:solidFill>
              </a:rPr>
              <a:t> or </a:t>
            </a:r>
            <a:r>
              <a:rPr lang="en-US" b="1" dirty="0">
                <a:solidFill>
                  <a:srgbClr val="000000"/>
                </a:solidFill>
              </a:rPr>
              <a:t>significant deficiencies.</a:t>
            </a:r>
            <a:endParaRPr kumimoji="0" lang="en-US" b="0" i="0" u="none" strike="noStrike" kern="1200" cap="none" spc="0" normalizeH="0" baseline="0" noProof="0" dirty="0">
              <a:ln>
                <a:noFill/>
              </a:ln>
              <a:solidFill>
                <a:srgbClr val="000000"/>
              </a:solidFill>
              <a:effectLst/>
              <a:uLnTx/>
              <a:uFillTx/>
              <a:ea typeface="+mn-ea"/>
              <a:cs typeface="+mn-cs"/>
            </a:endParaRPr>
          </a:p>
          <a:p>
            <a:pPr marL="285750" marR="0" lvl="0" indent="-285750" algn="l" defTabSz="457200" rtl="0" eaLnBrk="1" fontAlgn="auto" latinLnBrk="0" hangingPunct="1">
              <a:lnSpc>
                <a:spcPct val="114000"/>
              </a:lnSpc>
              <a:spcBef>
                <a:spcPts val="0"/>
              </a:spcBef>
              <a:spcAft>
                <a:spcPts val="0"/>
              </a:spcAft>
              <a:buClrTx/>
              <a:buSzTx/>
              <a:buFont typeface="Arial" panose="020B0604020202020204" pitchFamily="34" charset="0"/>
              <a:buChar char="•"/>
              <a:tabLst/>
              <a:defRPr/>
            </a:pPr>
            <a:endParaRPr kumimoji="0" lang="en-US" b="0" i="0" u="none" strike="noStrike" kern="1200" cap="none" spc="0" normalizeH="0" baseline="0" noProof="0" dirty="0">
              <a:ln>
                <a:noFill/>
              </a:ln>
              <a:solidFill>
                <a:srgbClr val="000000"/>
              </a:solidFill>
              <a:effectLst/>
              <a:uLnTx/>
              <a:uFillTx/>
              <a:ea typeface="+mn-ea"/>
              <a:cs typeface="+mn-cs"/>
            </a:endParaRPr>
          </a:p>
          <a:p>
            <a:pPr marL="342900" indent="-342900" defTabSz="457200">
              <a:lnSpc>
                <a:spcPct val="114000"/>
              </a:lnSpc>
              <a:buFont typeface="Arial Black" panose="020B0A04020102020204" pitchFamily="34" charset="0"/>
              <a:buChar char="›"/>
              <a:defRPr/>
            </a:pPr>
            <a:r>
              <a:rPr lang="en-US" dirty="0">
                <a:solidFill>
                  <a:srgbClr val="000000"/>
                </a:solidFill>
              </a:rPr>
              <a:t>A </a:t>
            </a:r>
            <a:r>
              <a:rPr lang="en-US" b="1" dirty="0">
                <a:solidFill>
                  <a:srgbClr val="000000"/>
                </a:solidFill>
              </a:rPr>
              <a:t>material weakness </a:t>
            </a:r>
            <a:r>
              <a:rPr lang="en-US" dirty="0">
                <a:solidFill>
                  <a:srgbClr val="000000"/>
                </a:solidFill>
              </a:rPr>
              <a:t>is a deficiency or combination of deficiencies in internal control, whereby there is a reasonable possibility that a material misstatement of the entity’s financial statements will not be prevented or detected and corrected on a timely basis.</a:t>
            </a:r>
          </a:p>
          <a:p>
            <a:pPr defTabSz="457200">
              <a:lnSpc>
                <a:spcPct val="114000"/>
              </a:lnSpc>
              <a:defRPr/>
            </a:pPr>
            <a:endParaRPr lang="en-US" dirty="0">
              <a:solidFill>
                <a:srgbClr val="000000"/>
              </a:solidFill>
            </a:endParaRP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kumimoji="0" lang="en-US" b="0" i="0" u="none" strike="noStrike" kern="1200" cap="none" spc="0" normalizeH="0" baseline="0" noProof="0" dirty="0">
                <a:ln>
                  <a:noFill/>
                </a:ln>
                <a:solidFill>
                  <a:srgbClr val="000000"/>
                </a:solidFill>
                <a:effectLst/>
                <a:uLnTx/>
                <a:uFillTx/>
                <a:ea typeface="+mn-ea"/>
                <a:cs typeface="+mn-cs"/>
              </a:rPr>
              <a:t>A </a:t>
            </a:r>
            <a:r>
              <a:rPr kumimoji="0" lang="en-US" b="1" i="0" u="none" strike="noStrike" kern="1200" cap="none" spc="0" normalizeH="0" baseline="0" noProof="0" dirty="0">
                <a:ln>
                  <a:noFill/>
                </a:ln>
                <a:solidFill>
                  <a:srgbClr val="000000"/>
                </a:solidFill>
                <a:effectLst/>
                <a:uLnTx/>
                <a:uFillTx/>
                <a:ea typeface="+mn-ea"/>
                <a:cs typeface="+mn-cs"/>
              </a:rPr>
              <a:t>significant deficiency </a:t>
            </a:r>
            <a:r>
              <a:rPr kumimoji="0" lang="en-US" b="0" i="0" u="none" strike="noStrike" kern="1200" cap="none" spc="0" normalizeH="0" baseline="0" noProof="0" dirty="0">
                <a:ln>
                  <a:noFill/>
                </a:ln>
                <a:solidFill>
                  <a:srgbClr val="000000"/>
                </a:solidFill>
                <a:effectLst/>
                <a:uLnTx/>
                <a:uFillTx/>
                <a:ea typeface="+mn-ea"/>
                <a:cs typeface="+mn-cs"/>
              </a:rPr>
              <a:t>is a deficiency</a:t>
            </a:r>
            <a:r>
              <a:rPr lang="en-US" dirty="0">
                <a:solidFill>
                  <a:srgbClr val="000000"/>
                </a:solidFill>
              </a:rPr>
              <a:t> </a:t>
            </a:r>
            <a:r>
              <a:rPr kumimoji="0" lang="en-US" b="0" i="0" u="none" strike="noStrike" kern="1200" cap="none" spc="0" normalizeH="0" baseline="0" noProof="0" dirty="0">
                <a:ln>
                  <a:noFill/>
                </a:ln>
                <a:solidFill>
                  <a:srgbClr val="000000"/>
                </a:solidFill>
                <a:effectLst/>
                <a:uLnTx/>
                <a:uFillTx/>
                <a:ea typeface="+mn-ea"/>
                <a:cs typeface="+mn-cs"/>
              </a:rPr>
              <a:t>or a combination of deficiencies in internal control that is less severe than a material weakness, yet important enough to merit attention by management and the audit </a:t>
            </a:r>
            <a:r>
              <a:rPr lang="en-US" dirty="0">
                <a:solidFill>
                  <a:srgbClr val="000000"/>
                </a:solidFill>
              </a:rPr>
              <a:t>c</a:t>
            </a:r>
            <a:r>
              <a:rPr kumimoji="0" lang="en-US" b="0" i="0" u="none" strike="noStrike" kern="1200" cap="none" spc="0" normalizeH="0" baseline="0" noProof="0" dirty="0" err="1">
                <a:ln>
                  <a:noFill/>
                </a:ln>
                <a:solidFill>
                  <a:srgbClr val="000000"/>
                </a:solidFill>
                <a:effectLst/>
                <a:uLnTx/>
                <a:uFillTx/>
                <a:ea typeface="+mn-ea"/>
                <a:cs typeface="+mn-cs"/>
              </a:rPr>
              <a:t>ommittee</a:t>
            </a:r>
            <a:r>
              <a:rPr kumimoji="0" lang="en-US" b="0" i="0" u="none" strike="noStrike" kern="1200" cap="none" spc="0" normalizeH="0" baseline="0" noProof="0" dirty="0">
                <a:ln>
                  <a:noFill/>
                </a:ln>
                <a:solidFill>
                  <a:srgbClr val="000000"/>
                </a:solidFill>
                <a:effectLst/>
                <a:uLnTx/>
                <a:uFillTx/>
                <a:ea typeface="+mn-ea"/>
                <a:cs typeface="+mn-cs"/>
              </a:rPr>
              <a:t>.</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endParaRPr kumimoji="0" lang="en-US" b="0" i="0" u="none" strike="noStrike" kern="1200" cap="none" spc="0" normalizeH="0" baseline="0" noProof="0" dirty="0">
              <a:ln>
                <a:noFill/>
              </a:ln>
              <a:solidFill>
                <a:srgbClr val="000000"/>
              </a:solidFill>
              <a:effectLst/>
              <a:uLnTx/>
              <a:uFillTx/>
              <a:ea typeface="+mn-ea"/>
              <a:cs typeface="+mn-cs"/>
            </a:endParaRPr>
          </a:p>
          <a:p>
            <a:pPr marL="548640" marR="0" lvl="1" indent="0" algn="l" defTabSz="457200" rtl="0" eaLnBrk="1" fontAlgn="auto" latinLnBrk="0" hangingPunct="1">
              <a:lnSpc>
                <a:spcPct val="150000"/>
              </a:lnSpc>
              <a:spcBef>
                <a:spcPts val="600"/>
              </a:spcBef>
              <a:spcAft>
                <a:spcPts val="600"/>
              </a:spcAft>
              <a:buClrTx/>
              <a:buSzTx/>
              <a:buFontTx/>
              <a:buNone/>
              <a:tabLst/>
              <a:defRPr/>
            </a:pPr>
            <a:endParaRPr kumimoji="0" lang="en-US" sz="1800" b="0" i="0" u="none" strike="noStrike" kern="1200" cap="none" spc="2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6" name="Slide Number Placeholder 1">
            <a:extLst>
              <a:ext uri="{FF2B5EF4-FFF2-40B4-BE49-F238E27FC236}">
                <a16:creationId xmlns:a16="http://schemas.microsoft.com/office/drawing/2014/main" id="{F4E78A6A-60D4-49C0-84FF-991BDBBD530D}"/>
              </a:ext>
            </a:extLst>
          </p:cNvPr>
          <p:cNvSpPr txBox="1">
            <a:spLocks/>
          </p:cNvSpPr>
          <p:nvPr/>
        </p:nvSpPr>
        <p:spPr>
          <a:xfrm>
            <a:off x="10771639" y="20402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22</a:t>
            </a:r>
          </a:p>
        </p:txBody>
      </p:sp>
      <p:pic>
        <p:nvPicPr>
          <p:cNvPr id="7" name="Audio 6">
            <a:hlinkClick r:id="" action="ppaction://media"/>
            <a:extLst>
              <a:ext uri="{FF2B5EF4-FFF2-40B4-BE49-F238E27FC236}">
                <a16:creationId xmlns:a16="http://schemas.microsoft.com/office/drawing/2014/main" id="{15C3894D-8DBD-4C5A-B547-0863CEE2FF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0D7A3A49-389C-4EBD-BE0D-70B9A5E401B2}"/>
              </a:ext>
            </a:extLst>
          </p:cNvPr>
          <p:cNvSpPr/>
          <p:nvPr/>
        </p:nvSpPr>
        <p:spPr>
          <a:xfrm>
            <a:off x="2543905"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71BFEE19-C6D2-4401-B3B4-B9B22889DBD8}"/>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3992762910"/>
      </p:ext>
    </p:extLst>
  </p:cSld>
  <p:clrMapOvr>
    <a:masterClrMapping/>
  </p:clrMapOvr>
  <p:transition spd="med" advTm="3574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41C3245C-F374-4884-BDC6-F00E88AD78A3}"/>
              </a:ext>
            </a:extLst>
          </p:cNvPr>
          <p:cNvGraphicFramePr>
            <a:graphicFrameLocks noChangeAspect="1"/>
          </p:cNvGraphicFramePr>
          <p:nvPr/>
        </p:nvGraphicFramePr>
        <p:xfrm>
          <a:off x="665284" y="1140832"/>
          <a:ext cx="5490020" cy="4242288"/>
        </p:xfrm>
        <a:graphic>
          <a:graphicData uri="http://schemas.openxmlformats.org/presentationml/2006/ole">
            <mc:AlternateContent xmlns:mc="http://schemas.openxmlformats.org/markup-compatibility/2006">
              <mc:Choice xmlns:v="urn:schemas-microsoft-com:vml" Requires="v">
                <p:oleObj spid="_x0000_s1078" name="Acrobat Document" r:id="rId7" imgW="7543732" imgH="5829300" progId="Acrobat.Document.2015">
                  <p:embed/>
                </p:oleObj>
              </mc:Choice>
              <mc:Fallback>
                <p:oleObj name="Acrobat Document" r:id="rId7" imgW="7543732" imgH="5829300" progId="Acrobat.Document.2015">
                  <p:embed/>
                  <p:pic>
                    <p:nvPicPr>
                      <p:cNvPr id="4" name="Object 3">
                        <a:extLst>
                          <a:ext uri="{FF2B5EF4-FFF2-40B4-BE49-F238E27FC236}">
                            <a16:creationId xmlns:a16="http://schemas.microsoft.com/office/drawing/2014/main" id="{41C3245C-F374-4884-BDC6-F00E88AD78A3}"/>
                          </a:ext>
                        </a:extLst>
                      </p:cNvPr>
                      <p:cNvPicPr/>
                      <p:nvPr/>
                    </p:nvPicPr>
                    <p:blipFill>
                      <a:blip r:embed="rId8"/>
                      <a:stretch>
                        <a:fillRect/>
                      </a:stretch>
                    </p:blipFill>
                    <p:spPr>
                      <a:xfrm>
                        <a:off x="665284" y="1140832"/>
                        <a:ext cx="5490020" cy="4242288"/>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474B7586-2055-4A8A-AFEA-B78F6189417D}"/>
              </a:ext>
            </a:extLst>
          </p:cNvPr>
          <p:cNvSpPr txBox="1"/>
          <p:nvPr/>
        </p:nvSpPr>
        <p:spPr>
          <a:xfrm>
            <a:off x="5518641" y="1833653"/>
            <a:ext cx="6008075" cy="4075988"/>
          </a:xfrm>
          <a:prstGeom prst="rect">
            <a:avLst/>
          </a:prstGeom>
          <a:solidFill>
            <a:schemeClr val="tx2"/>
          </a:solidFill>
        </p:spPr>
        <p:txBody>
          <a:bodyPr wrap="square" rtlCol="0">
            <a:spAutoFit/>
          </a:bodyPr>
          <a:lstStyle/>
          <a:p>
            <a:pPr marL="91440" marR="0" lvl="0" indent="0" algn="l" defTabSz="457200" rtl="0" eaLnBrk="1" fontAlgn="auto" latinLnBrk="0" hangingPunct="1">
              <a:lnSpc>
                <a:spcPct val="114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Lato" panose="020F0502020204030203"/>
              <a:ea typeface="+mn-ea"/>
              <a:cs typeface="+mn-cs"/>
            </a:endParaRPr>
          </a:p>
          <a:p>
            <a:pPr marL="91440" marR="0" lvl="0" indent="0" algn="l" defTabSz="4572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ea typeface="+mn-ea"/>
                <a:cs typeface="+mn-cs"/>
              </a:rPr>
              <a:t>The letter provides the Committee with valuable information on internal controls and management’s response to the concerns noted.</a:t>
            </a:r>
          </a:p>
          <a:p>
            <a:pPr marL="91440" marR="0" lvl="0" indent="0" algn="l" defTabSz="457200" rtl="0" eaLnBrk="1" fontAlgn="auto" latinLnBrk="0" hangingPunct="1">
              <a:lnSpc>
                <a:spcPct val="114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a:p>
            <a:pPr marL="91440" marR="0" lvl="0" indent="0" algn="l" defTabSz="457200" rtl="0" eaLnBrk="1" fontAlgn="auto" latinLnBrk="0" hangingPunct="1">
              <a:lnSpc>
                <a:spcPct val="114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Lato" panose="020F0502020204030203"/>
              <a:ea typeface="+mn-ea"/>
              <a:cs typeface="+mn-cs"/>
            </a:endParaRPr>
          </a:p>
          <a:p>
            <a:pPr marL="91440" marR="0" lvl="0" indent="0" algn="l" defTabSz="457200" rtl="0" eaLnBrk="1" fontAlgn="auto" latinLnBrk="0" hangingPunct="1">
              <a:lnSpc>
                <a:spcPct val="114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Lato" panose="020F0502020204030203"/>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Lato" panose="020F0502020204030203"/>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a:ea typeface="+mn-ea"/>
              <a:cs typeface="+mn-cs"/>
            </a:endParaRPr>
          </a:p>
        </p:txBody>
      </p:sp>
      <p:sp>
        <p:nvSpPr>
          <p:cNvPr id="5" name="Slide Number Placeholder 1">
            <a:extLst>
              <a:ext uri="{FF2B5EF4-FFF2-40B4-BE49-F238E27FC236}">
                <a16:creationId xmlns:a16="http://schemas.microsoft.com/office/drawing/2014/main" id="{E7E490AD-DE3F-4B60-BAA6-DC1A8E2A742D}"/>
              </a:ext>
            </a:extLst>
          </p:cNvPr>
          <p:cNvSpPr txBox="1">
            <a:spLocks/>
          </p:cNvSpPr>
          <p:nvPr/>
        </p:nvSpPr>
        <p:spPr>
          <a:xfrm>
            <a:off x="10771639" y="273743"/>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23</a:t>
            </a:r>
          </a:p>
        </p:txBody>
      </p:sp>
      <p:pic>
        <p:nvPicPr>
          <p:cNvPr id="7" name="Audio 6">
            <a:hlinkClick r:id="" action="ppaction://media"/>
            <a:extLst>
              <a:ext uri="{FF2B5EF4-FFF2-40B4-BE49-F238E27FC236}">
                <a16:creationId xmlns:a16="http://schemas.microsoft.com/office/drawing/2014/main" id="{EB1C30B5-147B-442D-ACAE-D49FDFA4B66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A72E20F1-88E6-4C46-8C32-39841F7233FF}"/>
              </a:ext>
            </a:extLst>
          </p:cNvPr>
          <p:cNvSpPr/>
          <p:nvPr/>
        </p:nvSpPr>
        <p:spPr>
          <a:xfrm>
            <a:off x="140679" y="5441061"/>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D775C3F3-FA1C-4516-B53A-AC2DAE798B07}"/>
              </a:ext>
            </a:extLst>
          </p:cNvPr>
          <p:cNvSpPr/>
          <p:nvPr/>
        </p:nvSpPr>
        <p:spPr>
          <a:xfrm>
            <a:off x="4446822" y="5441061"/>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2"/>
    </p:custDataLst>
    <p:extLst>
      <p:ext uri="{BB962C8B-B14F-4D97-AF65-F5344CB8AC3E}">
        <p14:creationId xmlns:p14="http://schemas.microsoft.com/office/powerpoint/2010/main" val="3880523714"/>
      </p:ext>
    </p:extLst>
  </p:cSld>
  <p:clrMapOvr>
    <a:masterClrMapping/>
  </p:clrMapOvr>
  <p:transition spd="med" advTm="748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2111B-8D0C-42D6-BB38-46788844ECBA}"/>
              </a:ext>
            </a:extLst>
          </p:cNvPr>
          <p:cNvSpPr txBox="1"/>
          <p:nvPr/>
        </p:nvSpPr>
        <p:spPr>
          <a:xfrm>
            <a:off x="4595501" y="2259449"/>
            <a:ext cx="4654084" cy="2339102"/>
          </a:xfrm>
          <a:prstGeom prst="rect">
            <a:avLst/>
          </a:prstGeom>
          <a:noFill/>
        </p:spPr>
        <p:txBody>
          <a:bodyPr wrap="square" rtlCol="0">
            <a:spAutoFit/>
          </a:bodyPr>
          <a:lstStyle/>
          <a:p>
            <a:r>
              <a:rPr lang="en-US" sz="3200" dirty="0">
                <a:latin typeface="Lato" panose="020F0502020204030203"/>
              </a:rPr>
              <a:t>So you Received an Internal Control Letter. </a:t>
            </a:r>
          </a:p>
          <a:p>
            <a:endParaRPr lang="en-US" sz="3200" dirty="0">
              <a:latin typeface="Lato" panose="020F0502020204030203"/>
            </a:endParaRPr>
          </a:p>
          <a:p>
            <a:r>
              <a:rPr lang="en-US" sz="3200" dirty="0">
                <a:latin typeface="Lato" panose="020F0502020204030203"/>
              </a:rPr>
              <a:t>Now what?</a:t>
            </a:r>
          </a:p>
          <a:p>
            <a:endParaRPr lang="en-US" dirty="0"/>
          </a:p>
        </p:txBody>
      </p:sp>
      <p:sp>
        <p:nvSpPr>
          <p:cNvPr id="86" name="Slide Number Placeholder 1">
            <a:extLst>
              <a:ext uri="{FF2B5EF4-FFF2-40B4-BE49-F238E27FC236}">
                <a16:creationId xmlns:a16="http://schemas.microsoft.com/office/drawing/2014/main" id="{DEAF24D8-5924-49D7-BC43-DC9174C9170F}"/>
              </a:ext>
            </a:extLst>
          </p:cNvPr>
          <p:cNvSpPr txBox="1">
            <a:spLocks/>
          </p:cNvSpPr>
          <p:nvPr/>
        </p:nvSpPr>
        <p:spPr>
          <a:xfrm>
            <a:off x="10771639" y="26599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defRPr/>
            </a:pPr>
            <a:r>
              <a:rPr lang="en-US" sz="2800" dirty="0">
                <a:solidFill>
                  <a:srgbClr val="FFFFFF"/>
                </a:solidFill>
                <a:latin typeface="Century Gothic" panose="020B0502020202020204"/>
              </a:rPr>
              <a:t>24</a:t>
            </a:r>
          </a:p>
        </p:txBody>
      </p:sp>
      <p:pic>
        <p:nvPicPr>
          <p:cNvPr id="88" name="Audio 87">
            <a:hlinkClick r:id="" action="ppaction://media"/>
            <a:extLst>
              <a:ext uri="{FF2B5EF4-FFF2-40B4-BE49-F238E27FC236}">
                <a16:creationId xmlns:a16="http://schemas.microsoft.com/office/drawing/2014/main" id="{E44AF3A3-F125-4E0A-98F0-682175C7A3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pic>
        <p:nvPicPr>
          <p:cNvPr id="89" name="Picture 88" descr="A person sitting at a table using a computer&#10;&#10;Description automatically generated">
            <a:extLst>
              <a:ext uri="{FF2B5EF4-FFF2-40B4-BE49-F238E27FC236}">
                <a16:creationId xmlns:a16="http://schemas.microsoft.com/office/drawing/2014/main" id="{A582ACFE-9BD7-4EFA-B6A4-D01BF9D268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747422"/>
            <a:ext cx="4484535" cy="4918323"/>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ADC8383B-E9BA-4606-9CB7-50BF4B160B06}"/>
              </a:ext>
            </a:extLst>
          </p:cNvPr>
          <p:cNvSpPr/>
          <p:nvPr/>
        </p:nvSpPr>
        <p:spPr>
          <a:xfrm>
            <a:off x="4583730" y="5464507"/>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352BB53A-1743-4FDF-9167-55BD40AD2211}"/>
              </a:ext>
            </a:extLst>
          </p:cNvPr>
          <p:cNvSpPr/>
          <p:nvPr/>
        </p:nvSpPr>
        <p:spPr>
          <a:xfrm>
            <a:off x="9944954" y="5464507"/>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828659238"/>
      </p:ext>
    </p:extLst>
  </p:cSld>
  <p:clrMapOvr>
    <a:masterClrMapping/>
  </p:clrMapOvr>
  <p:transition spd="med" advTm="424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085773" y="667503"/>
            <a:ext cx="8020453" cy="534800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entury Gothic" panose="020B0502020202020204"/>
              <a:ea typeface="+mn-ea"/>
              <a:cs typeface="+mn-cs"/>
            </a:endParaRPr>
          </a:p>
          <a:p>
            <a:pPr marL="0" marR="0" lvl="0" indent="0" algn="l" defTabSz="457200" rtl="0" eaLnBrk="1" fontAlgn="auto" latinLnBrk="0" hangingPunct="1">
              <a:lnSpc>
                <a:spcPct val="114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ea typeface="+mn-ea"/>
                <a:cs typeface="+mn-cs"/>
              </a:rPr>
              <a:t>When a concern is note, the Committee should understand:</a:t>
            </a:r>
          </a:p>
          <a:p>
            <a:pPr marL="285750" marR="0" lvl="0" indent="-285750" algn="l" defTabSz="457200" rtl="0" eaLnBrk="1" fontAlgn="auto" latinLnBrk="0" hangingPunct="1">
              <a:lnSpc>
                <a:spcPct val="114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00000"/>
              </a:solidFill>
              <a:effectLst/>
              <a:uLnTx/>
              <a:uFillTx/>
              <a:ea typeface="+mn-ea"/>
              <a:cs typeface="+mn-cs"/>
            </a:endParaRP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kumimoji="0" lang="en-US" b="0" i="0" u="none" strike="noStrike" kern="1200" cap="none" spc="0" normalizeH="0" baseline="0" noProof="0" dirty="0">
                <a:ln>
                  <a:noFill/>
                </a:ln>
                <a:solidFill>
                  <a:srgbClr val="000000"/>
                </a:solidFill>
                <a:effectLst/>
                <a:uLnTx/>
                <a:uFillTx/>
                <a:ea typeface="+mn-ea"/>
                <a:cs typeface="+mn-cs"/>
              </a:rPr>
              <a:t>reason or cause </a:t>
            </a:r>
            <a:r>
              <a:rPr lang="en-US" dirty="0">
                <a:solidFill>
                  <a:srgbClr val="000000"/>
                </a:solidFill>
              </a:rPr>
              <a:t>for</a:t>
            </a:r>
            <a:r>
              <a:rPr kumimoji="0" lang="en-US" b="0" i="0" u="none" strike="noStrike" kern="1200" cap="none" spc="0" normalizeH="0" baseline="0" noProof="0" dirty="0">
                <a:ln>
                  <a:noFill/>
                </a:ln>
                <a:solidFill>
                  <a:srgbClr val="000000"/>
                </a:solidFill>
                <a:effectLst/>
                <a:uLnTx/>
                <a:uFillTx/>
                <a:ea typeface="+mn-ea"/>
                <a:cs typeface="+mn-cs"/>
              </a:rPr>
              <a:t> the concern;</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kumimoji="0" lang="en-US" b="0" i="0" u="none" strike="noStrike" kern="1200" cap="none" spc="0" normalizeH="0" baseline="0" noProof="0" dirty="0">
                <a:ln>
                  <a:noFill/>
                </a:ln>
                <a:solidFill>
                  <a:srgbClr val="000000"/>
                </a:solidFill>
                <a:effectLst/>
                <a:uLnTx/>
                <a:uFillTx/>
                <a:ea typeface="+mn-ea"/>
                <a:cs typeface="+mn-cs"/>
              </a:rPr>
              <a:t>impact or potential impact of the concern;</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en-US" dirty="0">
                <a:solidFill>
                  <a:srgbClr val="000000"/>
                </a:solidFill>
              </a:rPr>
              <a:t>h</a:t>
            </a:r>
            <a:r>
              <a:rPr kumimoji="0" lang="en-US" b="0" i="0" u="none" strike="noStrike" kern="1200" cap="none" spc="0" normalizeH="0" baseline="0" noProof="0" dirty="0">
                <a:ln>
                  <a:noFill/>
                </a:ln>
                <a:solidFill>
                  <a:srgbClr val="000000"/>
                </a:solidFill>
                <a:effectLst/>
                <a:uLnTx/>
                <a:uFillTx/>
                <a:ea typeface="+mn-ea"/>
                <a:cs typeface="+mn-cs"/>
              </a:rPr>
              <a:t>ow long this has been a concern (was this a concern in prior reports?);</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en-US" dirty="0">
                <a:solidFill>
                  <a:srgbClr val="000000"/>
                </a:solidFill>
              </a:rPr>
              <a:t>w</a:t>
            </a:r>
            <a:r>
              <a:rPr kumimoji="0" lang="en-US" b="0" i="0" u="none" strike="noStrike" kern="1200" cap="none" spc="0" normalizeH="0" baseline="0" noProof="0" dirty="0">
                <a:ln>
                  <a:noFill/>
                </a:ln>
                <a:solidFill>
                  <a:srgbClr val="000000"/>
                </a:solidFill>
                <a:effectLst/>
                <a:uLnTx/>
                <a:uFillTx/>
                <a:ea typeface="+mn-ea"/>
                <a:cs typeface="+mn-cs"/>
              </a:rPr>
              <a:t>hat the auditor’s opinion on how to address the concern;</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en-US" dirty="0">
                <a:solidFill>
                  <a:srgbClr val="000000"/>
                </a:solidFill>
              </a:rPr>
              <a:t>h</a:t>
            </a:r>
            <a:r>
              <a:rPr kumimoji="0" lang="en-US" b="0" i="0" u="none" strike="noStrike" kern="1200" cap="none" spc="0" normalizeH="0" baseline="0" noProof="0" dirty="0">
                <a:ln>
                  <a:noFill/>
                </a:ln>
                <a:solidFill>
                  <a:srgbClr val="000000"/>
                </a:solidFill>
                <a:effectLst/>
                <a:uLnTx/>
                <a:uFillTx/>
                <a:ea typeface="+mn-ea"/>
                <a:cs typeface="+mn-cs"/>
              </a:rPr>
              <a:t>ow management </a:t>
            </a:r>
            <a:r>
              <a:rPr lang="en-US" dirty="0">
                <a:solidFill>
                  <a:srgbClr val="000000"/>
                </a:solidFill>
              </a:rPr>
              <a:t>is </a:t>
            </a:r>
            <a:r>
              <a:rPr kumimoji="0" lang="en-US" b="0" i="0" u="none" strike="noStrike" kern="1200" cap="none" spc="0" normalizeH="0" baseline="0" noProof="0" dirty="0">
                <a:ln>
                  <a:noFill/>
                </a:ln>
                <a:solidFill>
                  <a:srgbClr val="000000"/>
                </a:solidFill>
                <a:effectLst/>
                <a:uLnTx/>
                <a:uFillTx/>
                <a:ea typeface="+mn-ea"/>
                <a:cs typeface="+mn-cs"/>
              </a:rPr>
              <a:t>addressing the concern;</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en-US" dirty="0">
                <a:solidFill>
                  <a:srgbClr val="000000"/>
                </a:solidFill>
              </a:rPr>
              <a:t>H</a:t>
            </a:r>
            <a:r>
              <a:rPr kumimoji="0" lang="en-US" b="0" i="0" u="none" strike="noStrike" kern="1200" cap="none" spc="0" normalizeH="0" baseline="0" noProof="0" dirty="0">
                <a:ln>
                  <a:noFill/>
                </a:ln>
                <a:solidFill>
                  <a:srgbClr val="000000"/>
                </a:solidFill>
                <a:effectLst/>
                <a:uLnTx/>
                <a:uFillTx/>
                <a:ea typeface="+mn-ea"/>
                <a:cs typeface="+mn-cs"/>
              </a:rPr>
              <a:t>ow you will know that the response is effective;</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r>
              <a:rPr lang="en-US" dirty="0">
                <a:solidFill>
                  <a:srgbClr val="000000"/>
                </a:solidFill>
              </a:rPr>
              <a:t>if</a:t>
            </a:r>
            <a:r>
              <a:rPr kumimoji="0" lang="en-US" b="0" i="0" u="none" strike="noStrike" kern="1200" cap="none" spc="0" normalizeH="0" baseline="0" noProof="0" dirty="0">
                <a:ln>
                  <a:noFill/>
                </a:ln>
                <a:solidFill>
                  <a:srgbClr val="000000"/>
                </a:solidFill>
                <a:effectLst/>
                <a:uLnTx/>
                <a:uFillTx/>
                <a:ea typeface="+mn-ea"/>
                <a:cs typeface="+mn-cs"/>
              </a:rPr>
              <a:t> this is an indication that the ongoing monitoring of risks and internal controls is inadequate.</a:t>
            </a:r>
          </a:p>
          <a:p>
            <a:pPr marL="342900" marR="0" lvl="0" indent="-342900" algn="l" defTabSz="457200" rtl="0" eaLnBrk="1" fontAlgn="auto" latinLnBrk="0" hangingPunct="1">
              <a:lnSpc>
                <a:spcPct val="114000"/>
              </a:lnSpc>
              <a:spcBef>
                <a:spcPts val="0"/>
              </a:spcBef>
              <a:spcAft>
                <a:spcPts val="0"/>
              </a:spcAft>
              <a:buClrTx/>
              <a:buSzTx/>
              <a:buFont typeface="Arial Black" panose="020B0A04020102020204" pitchFamily="34" charset="0"/>
              <a:buChar char="›"/>
              <a:tabLst/>
              <a:defRPr/>
            </a:pPr>
            <a:endParaRPr kumimoji="0" lang="en-US" sz="20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0" marR="0" lvl="0" indent="0" algn="l" defTabSz="457200" rtl="0" eaLnBrk="1" fontAlgn="auto" latinLnBrk="0" hangingPunct="1">
              <a:lnSpc>
                <a:spcPct val="114000"/>
              </a:lnSpc>
              <a:spcBef>
                <a:spcPts val="0"/>
              </a:spcBef>
              <a:spcAft>
                <a:spcPts val="0"/>
              </a:spcAft>
              <a:buClrTx/>
              <a:buSzTx/>
              <a:buFontTx/>
              <a:buNone/>
              <a:tabLst/>
              <a:defRPr/>
            </a:pPr>
            <a:endParaRPr kumimoji="0" lang="en-US" sz="1800" b="0" i="0" u="none" strike="noStrike" kern="1200" cap="none" spc="2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oboto" panose="02000000000000000000" pitchFamily="2" charset="0"/>
              <a:ea typeface="+mn-ea"/>
              <a:cs typeface="+mn-cs"/>
            </a:endParaRPr>
          </a:p>
        </p:txBody>
      </p:sp>
      <p:sp>
        <p:nvSpPr>
          <p:cNvPr id="4" name="Slide Number Placeholder 1">
            <a:extLst>
              <a:ext uri="{FF2B5EF4-FFF2-40B4-BE49-F238E27FC236}">
                <a16:creationId xmlns:a16="http://schemas.microsoft.com/office/drawing/2014/main" id="{F4E78A6A-60D4-49C0-84FF-991BDBBD530D}"/>
              </a:ext>
            </a:extLst>
          </p:cNvPr>
          <p:cNvSpPr txBox="1">
            <a:spLocks/>
          </p:cNvSpPr>
          <p:nvPr/>
        </p:nvSpPr>
        <p:spPr>
          <a:xfrm>
            <a:off x="10771639" y="20402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25</a:t>
            </a:r>
          </a:p>
        </p:txBody>
      </p:sp>
      <p:pic>
        <p:nvPicPr>
          <p:cNvPr id="5" name="Audio 4">
            <a:hlinkClick r:id="" action="ppaction://media"/>
            <a:extLst>
              <a:ext uri="{FF2B5EF4-FFF2-40B4-BE49-F238E27FC236}">
                <a16:creationId xmlns:a16="http://schemas.microsoft.com/office/drawing/2014/main" id="{DC4EE880-4B52-4E2F-83B9-C1D3F84DF2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E77D24CC-E694-4815-B14B-EFA313D16DA6}"/>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0764AF9B-9F86-44E2-AC2F-8852D68FD915}"/>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932929477"/>
      </p:ext>
    </p:extLst>
  </p:cSld>
  <p:clrMapOvr>
    <a:masterClrMapping/>
  </p:clrMapOvr>
  <p:transition spd="med" advTm="2877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 action="ppaction://noaction"/>
          </p:cNvPr>
          <p:cNvSpPr/>
          <p:nvPr/>
        </p:nvSpPr>
        <p:spPr>
          <a:xfrm>
            <a:off x="-65678" y="0"/>
            <a:ext cx="2501496" cy="6858000"/>
          </a:xfrm>
          <a:prstGeom prst="rect">
            <a:avLst/>
          </a:prstGeom>
          <a:solidFill>
            <a:schemeClr val="tx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ea typeface="+mn-ea"/>
                <a:cs typeface="+mn-cs"/>
              </a:rPr>
              <a:t>What happens if there is a disagreement between the auditor and management?</a:t>
            </a:r>
          </a:p>
        </p:txBody>
      </p:sp>
      <p:sp>
        <p:nvSpPr>
          <p:cNvPr id="92" name="Rectangle 91">
            <a:extLst>
              <a:ext uri="{FF2B5EF4-FFF2-40B4-BE49-F238E27FC236}">
                <a16:creationId xmlns:a16="http://schemas.microsoft.com/office/drawing/2014/main" id="{8CA4F2D4-F2C8-4E09-AF12-7BFB6D19BE46}"/>
              </a:ext>
            </a:extLst>
          </p:cNvPr>
          <p:cNvSpPr/>
          <p:nvPr/>
        </p:nvSpPr>
        <p:spPr>
          <a:xfrm>
            <a:off x="3006769" y="2036418"/>
            <a:ext cx="7353781" cy="2267159"/>
          </a:xfrm>
          <a:prstGeom prst="rect">
            <a:avLst/>
          </a:prstGeom>
        </p:spPr>
        <p:txBody>
          <a:bodyPr wrap="square">
            <a:spAutoFit/>
          </a:bodyPr>
          <a:lstStyle/>
          <a:p>
            <a:pPr marL="0" marR="0" lvl="0" indent="0" algn="l" defTabSz="457200" rtl="0" eaLnBrk="1" fontAlgn="auto" latinLnBrk="0" hangingPunct="1">
              <a:lnSpc>
                <a:spcPct val="114000"/>
              </a:lnSpc>
              <a:spcBef>
                <a:spcPts val="600"/>
              </a:spcBef>
              <a:spcAft>
                <a:spcPts val="600"/>
              </a:spcAft>
              <a:buClrTx/>
              <a:buSzTx/>
              <a:buFontTx/>
              <a:buNone/>
              <a:tabLst/>
              <a:defRPr/>
            </a:pPr>
            <a:r>
              <a:rPr lang="en-US" dirty="0">
                <a:solidFill>
                  <a:srgbClr val="000000"/>
                </a:solidFill>
              </a:rPr>
              <a:t>An </a:t>
            </a:r>
            <a:r>
              <a:rPr kumimoji="0" lang="en-US" b="0" i="0" u="none" strike="noStrike" kern="1200" cap="none" spc="0" normalizeH="0" baseline="0" noProof="0" dirty="0">
                <a:ln>
                  <a:noFill/>
                </a:ln>
                <a:solidFill>
                  <a:srgbClr val="000000"/>
                </a:solidFill>
                <a:effectLst/>
                <a:uLnTx/>
                <a:uFillTx/>
                <a:ea typeface="+mn-ea"/>
                <a:cs typeface="+mn-cs"/>
              </a:rPr>
              <a:t>audit </a:t>
            </a:r>
            <a:r>
              <a:rPr lang="en-US" dirty="0">
                <a:solidFill>
                  <a:srgbClr val="000000"/>
                </a:solidFill>
              </a:rPr>
              <a:t>c</a:t>
            </a:r>
            <a:r>
              <a:rPr kumimoji="0" lang="en-US" b="0" i="0" u="none" strike="noStrike" kern="1200" cap="none" spc="0" normalizeH="0" baseline="0" noProof="0" dirty="0" err="1">
                <a:ln>
                  <a:noFill/>
                </a:ln>
                <a:solidFill>
                  <a:srgbClr val="000000"/>
                </a:solidFill>
                <a:effectLst/>
                <a:uLnTx/>
                <a:uFillTx/>
                <a:ea typeface="+mn-ea"/>
                <a:cs typeface="+mn-cs"/>
              </a:rPr>
              <a:t>ommittee</a:t>
            </a:r>
            <a:r>
              <a:rPr kumimoji="0" lang="en-US" b="0" i="0" u="none" strike="noStrike" kern="1200" cap="none" spc="0" normalizeH="0" baseline="0" noProof="0" dirty="0">
                <a:ln>
                  <a:noFill/>
                </a:ln>
                <a:solidFill>
                  <a:srgbClr val="000000"/>
                </a:solidFill>
                <a:effectLst/>
                <a:uLnTx/>
                <a:uFillTx/>
                <a:ea typeface="+mn-ea"/>
                <a:cs typeface="+mn-cs"/>
              </a:rPr>
              <a:t> needs to understand the auditor’s issues, its impact and recommendations.  </a:t>
            </a: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The Committee also needs to understand management’s challenges and concerns.</a:t>
            </a:r>
          </a:p>
          <a:p>
            <a:pPr marL="0" marR="0" lvl="0" indent="0" algn="l" defTabSz="457200" rtl="0" eaLnBrk="1" fontAlgn="auto" latinLnBrk="0" hangingPunct="1">
              <a:lnSpc>
                <a:spcPct val="114000"/>
              </a:lnSpc>
              <a:spcBef>
                <a:spcPts val="600"/>
              </a:spcBef>
              <a:spcAft>
                <a:spcPts val="60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The key objective is to eliminate or mitigate risks to a level that the municipality considers acceptable.</a:t>
            </a:r>
          </a:p>
        </p:txBody>
      </p:sp>
      <p:sp>
        <p:nvSpPr>
          <p:cNvPr id="93" name="Slide Number Placeholder 1">
            <a:extLst>
              <a:ext uri="{FF2B5EF4-FFF2-40B4-BE49-F238E27FC236}">
                <a16:creationId xmlns:a16="http://schemas.microsoft.com/office/drawing/2014/main" id="{1F3E4F97-709B-49E6-B114-3AF04C0CAD67}"/>
              </a:ext>
            </a:extLst>
          </p:cNvPr>
          <p:cNvSpPr txBox="1">
            <a:spLocks/>
          </p:cNvSpPr>
          <p:nvPr/>
        </p:nvSpPr>
        <p:spPr>
          <a:xfrm>
            <a:off x="10716751" y="218238"/>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26</a:t>
            </a:r>
          </a:p>
        </p:txBody>
      </p:sp>
      <p:pic>
        <p:nvPicPr>
          <p:cNvPr id="2" name="Audio 1">
            <a:hlinkClick r:id="" action="ppaction://media"/>
            <a:extLst>
              <a:ext uri="{FF2B5EF4-FFF2-40B4-BE49-F238E27FC236}">
                <a16:creationId xmlns:a16="http://schemas.microsoft.com/office/drawing/2014/main" id="{3D545B4A-9FE0-4C63-BB34-7B53CE440AC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FDF16C95-638D-4704-890B-7DF37179E3C0}"/>
              </a:ext>
            </a:extLst>
          </p:cNvPr>
          <p:cNvSpPr/>
          <p:nvPr/>
        </p:nvSpPr>
        <p:spPr>
          <a:xfrm>
            <a:off x="2579073"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F249F675-9C60-43F9-B6AD-053762A6F109}"/>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2159129336"/>
      </p:ext>
    </p:extLst>
  </p:cSld>
  <p:clrMapOvr>
    <a:masterClrMapping/>
  </p:clrMapOvr>
  <p:transition spd="med" advTm="2330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1"/>
                            </p:stCondLst>
                            <p:childTnLst>
                              <p:par>
                                <p:cTn id="8" presetID="1" presetClass="entr" presetSubtype="0" fill="hold" nodeType="afterEffect">
                                  <p:stCondLst>
                                    <p:cond delay="5500"/>
                                  </p:stCondLst>
                                  <p:childTnLst>
                                    <p:set>
                                      <p:cBhvr>
                                        <p:cTn id="9" dur="1" fill="hold">
                                          <p:stCondLst>
                                            <p:cond delay="0"/>
                                          </p:stCondLst>
                                        </p:cTn>
                                        <p:tgtEl>
                                          <p:spTgt spid="92">
                                            <p:txEl>
                                              <p:pRg st="0" end="0"/>
                                            </p:txEl>
                                          </p:spTgt>
                                        </p:tgtEl>
                                        <p:attrNameLst>
                                          <p:attrName>style.visibility</p:attrName>
                                        </p:attrNameLst>
                                      </p:cBhvr>
                                      <p:to>
                                        <p:strVal val="visible"/>
                                      </p:to>
                                    </p:set>
                                  </p:childTnLst>
                                </p:cTn>
                              </p:par>
                            </p:childTnLst>
                          </p:cTn>
                        </p:par>
                        <p:par>
                          <p:cTn id="10" fill="hold">
                            <p:stCondLst>
                              <p:cond delay="5501"/>
                            </p:stCondLst>
                            <p:childTnLst>
                              <p:par>
                                <p:cTn id="11" presetID="1" presetClass="entr" presetSubtype="0" fill="hold" nodeType="afterEffect">
                                  <p:stCondLst>
                                    <p:cond delay="5000"/>
                                  </p:stCondLst>
                                  <p:childTnLst>
                                    <p:set>
                                      <p:cBhvr>
                                        <p:cTn id="12" dur="1" fill="hold">
                                          <p:stCondLst>
                                            <p:cond delay="0"/>
                                          </p:stCondLst>
                                        </p:cTn>
                                        <p:tgtEl>
                                          <p:spTgt spid="92">
                                            <p:txEl>
                                              <p:pRg st="1" end="1"/>
                                            </p:txEl>
                                          </p:spTgt>
                                        </p:tgtEl>
                                        <p:attrNameLst>
                                          <p:attrName>style.visibility</p:attrName>
                                        </p:attrNameLst>
                                      </p:cBhvr>
                                      <p:to>
                                        <p:strVal val="visible"/>
                                      </p:to>
                                    </p:set>
                                  </p:childTnLst>
                                </p:cTn>
                              </p:par>
                            </p:childTnLst>
                          </p:cTn>
                        </p:par>
                        <p:par>
                          <p:cTn id="13" fill="hold">
                            <p:stCondLst>
                              <p:cond delay="10501"/>
                            </p:stCondLst>
                            <p:childTnLst>
                              <p:par>
                                <p:cTn id="14" presetID="1" presetClass="entr" presetSubtype="0" fill="hold" nodeType="afterEffect">
                                  <p:stCondLst>
                                    <p:cond delay="4000"/>
                                  </p:stCondLst>
                                  <p:childTnLst>
                                    <p:set>
                                      <p:cBhvr>
                                        <p:cTn id="15" dur="1" fill="hold">
                                          <p:stCondLst>
                                            <p:cond delay="0"/>
                                          </p:stCondLst>
                                        </p:cTn>
                                        <p:tgtEl>
                                          <p:spTgt spid="9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69310" y="1754368"/>
            <a:ext cx="4444800" cy="3349263"/>
          </a:xfrm>
        </p:spPr>
        <p:txBody>
          <a:bodyPr>
            <a:normAutofit/>
          </a:bodyPr>
          <a:lstStyle/>
          <a:p>
            <a:pPr marL="0" indent="0">
              <a:buNone/>
            </a:pPr>
            <a:endParaRPr lang="en-US" noProof="1"/>
          </a:p>
          <a:p>
            <a:pPr lvl="1"/>
            <a:r>
              <a:rPr lang="en-US" sz="3600" dirty="0"/>
              <a:t>questions</a:t>
            </a:r>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4294967295"/>
          </p:nvPr>
        </p:nvSpPr>
        <p:spPr>
          <a:xfrm>
            <a:off x="11163993" y="6385422"/>
            <a:ext cx="852955" cy="288000"/>
          </a:xfrm>
          <a:prstGeom prst="ellipse">
            <a:avLst/>
          </a:prstGeo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28</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a:blip r:embed="rId5" cstate="print">
            <a:extLst>
              <a:ext uri="{28A0092B-C50C-407E-A947-70E740481C1C}">
                <a14:useLocalDpi xmlns:a14="http://schemas.microsoft.com/office/drawing/2010/main" val="0"/>
              </a:ext>
            </a:extLst>
          </a:blip>
          <a:srcRect/>
          <a:stretch/>
        </p:blipFill>
        <p:spPr>
          <a:xfrm>
            <a:off x="2174336" y="3139005"/>
            <a:ext cx="3475177" cy="2001846"/>
          </a:xfrm>
        </p:spPr>
      </p:pic>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p:txBody>
          <a:bodyPr/>
          <a:lstStyle/>
          <a:p>
            <a:r>
              <a:rPr lang="en-US" dirty="0"/>
              <a:t>The Quiz</a:t>
            </a:r>
          </a:p>
        </p:txBody>
      </p:sp>
      <p:pic>
        <p:nvPicPr>
          <p:cNvPr id="2" name="Audio 1">
            <a:hlinkClick r:id="" action="ppaction://media"/>
            <a:extLst>
              <a:ext uri="{FF2B5EF4-FFF2-40B4-BE49-F238E27FC236}">
                <a16:creationId xmlns:a16="http://schemas.microsoft.com/office/drawing/2014/main" id="{77ECBEA5-7CDB-4043-B43B-1F728BCFB65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52E6F6DC-2210-440B-99BD-A7A4F56CD38B}"/>
              </a:ext>
            </a:extLst>
          </p:cNvPr>
          <p:cNvSpPr/>
          <p:nvPr/>
        </p:nvSpPr>
        <p:spPr>
          <a:xfrm>
            <a:off x="175848"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FE5817ED-1CB5-4AE0-A0DB-95266F3F918B}"/>
              </a:ext>
            </a:extLst>
          </p:cNvPr>
          <p:cNvSpPr/>
          <p:nvPr/>
        </p:nvSpPr>
        <p:spPr>
          <a:xfrm>
            <a:off x="5607404"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79795113"/>
      </p:ext>
    </p:extLst>
  </p:cSld>
  <p:clrMapOvr>
    <a:masterClrMapping/>
  </p:clrMapOvr>
  <mc:AlternateContent xmlns:mc="http://schemas.openxmlformats.org/markup-compatibility/2006" xmlns:p14="http://schemas.microsoft.com/office/powerpoint/2010/main">
    <mc:Choice Requires="p14">
      <p:transition spd="slow" p14:dur="2000" advTm="5084"/>
    </mc:Choice>
    <mc:Fallback xmlns="">
      <p:transition spd="slow" advTm="5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28</a:t>
            </a:r>
          </a:p>
        </p:txBody>
      </p:sp>
      <p:sp>
        <p:nvSpPr>
          <p:cNvPr id="3" name="Rectangle 2"/>
          <p:cNvSpPr/>
          <p:nvPr/>
        </p:nvSpPr>
        <p:spPr>
          <a:xfrm>
            <a:off x="3075189" y="782696"/>
            <a:ext cx="7797857" cy="4769767"/>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spcBef>
                <a:spcPts val="600"/>
              </a:spcBef>
              <a:spcAft>
                <a:spcPts val="600"/>
              </a:spcAft>
            </a:pPr>
            <a:r>
              <a:rPr lang="en-US" spc="20" dirty="0">
                <a:solidFill>
                  <a:srgbClr val="000000"/>
                </a:solidFill>
                <a:ea typeface="Roboto" panose="02000000000000000000" pitchFamily="2" charset="0"/>
              </a:rPr>
              <a:t>Which of the following would not be considered an internal control?</a:t>
            </a:r>
            <a:endParaRPr lang="en-US" spc="20" dirty="0">
              <a:ea typeface="Roboto" panose="02000000000000000000" pitchFamily="2" charset="0"/>
            </a:endParaRPr>
          </a:p>
          <a:p>
            <a:pPr marL="342900" indent="-342900">
              <a:lnSpc>
                <a:spcPct val="150000"/>
              </a:lnSpc>
              <a:buAutoNum type="alphaLcParenR"/>
            </a:pPr>
            <a:endParaRPr lang="en-US" dirty="0">
              <a:solidFill>
                <a:srgbClr val="000000"/>
              </a:solidFill>
            </a:endParaRPr>
          </a:p>
          <a:p>
            <a:pPr marL="342900" indent="-342900">
              <a:lnSpc>
                <a:spcPct val="150000"/>
              </a:lnSpc>
              <a:buFontTx/>
              <a:buAutoNum type="alphaLcParenR"/>
            </a:pPr>
            <a:r>
              <a:rPr lang="en-US" dirty="0">
                <a:solidFill>
                  <a:srgbClr val="000000"/>
                </a:solidFill>
              </a:rPr>
              <a:t>Separation of duties </a:t>
            </a:r>
          </a:p>
          <a:p>
            <a:pPr marL="342900" indent="-342900">
              <a:lnSpc>
                <a:spcPct val="150000"/>
              </a:lnSpc>
              <a:buAutoNum type="alphaLcParenR"/>
            </a:pPr>
            <a:r>
              <a:rPr lang="en-US" dirty="0">
                <a:solidFill>
                  <a:srgbClr val="000000"/>
                </a:solidFill>
              </a:rPr>
              <a:t>Pre-numbered cheques</a:t>
            </a:r>
          </a:p>
          <a:p>
            <a:pPr marL="342900" indent="-342900">
              <a:lnSpc>
                <a:spcPct val="150000"/>
              </a:lnSpc>
              <a:buAutoNum type="alphaLcParenR"/>
            </a:pPr>
            <a:r>
              <a:rPr lang="en-US" dirty="0">
                <a:solidFill>
                  <a:srgbClr val="000000"/>
                </a:solidFill>
              </a:rPr>
              <a:t>Code of conduct</a:t>
            </a:r>
          </a:p>
          <a:p>
            <a:pPr marL="342900" indent="-342900">
              <a:lnSpc>
                <a:spcPct val="150000"/>
              </a:lnSpc>
              <a:buAutoNum type="alphaLcParenR"/>
            </a:pPr>
            <a:r>
              <a:rPr lang="en-US" dirty="0"/>
              <a:t>Monthly cash reconciliation </a:t>
            </a:r>
          </a:p>
          <a:p>
            <a:pPr marL="342900" indent="-342900">
              <a:lnSpc>
                <a:spcPct val="150000"/>
              </a:lnSpc>
              <a:buFontTx/>
              <a:buAutoNum type="alphaLcParenR"/>
            </a:pPr>
            <a:r>
              <a:rPr lang="en-US" dirty="0"/>
              <a:t>Computer passwords</a:t>
            </a:r>
          </a:p>
          <a:p>
            <a:pPr marL="342900" indent="-342900">
              <a:lnSpc>
                <a:spcPct val="150000"/>
              </a:lnSpc>
              <a:buFontTx/>
              <a:buAutoNum type="alphaLcParenR"/>
            </a:pPr>
            <a:r>
              <a:rPr lang="en-US" dirty="0"/>
              <a:t>Expenditure reimbursement policy</a:t>
            </a:r>
          </a:p>
          <a:p>
            <a:pPr marL="342900" indent="-342900">
              <a:lnSpc>
                <a:spcPct val="150000"/>
              </a:lnSpc>
              <a:buFontTx/>
              <a:buAutoNum type="alphaLcParenR"/>
            </a:pPr>
            <a:endParaRPr lang="en-US" dirty="0">
              <a:latin typeface="Lato" panose="020F0502020204030203"/>
            </a:endParaRPr>
          </a:p>
          <a:p>
            <a:pPr>
              <a:lnSpc>
                <a:spcPct val="150000"/>
              </a:lnSpc>
            </a:pPr>
            <a:endParaRPr lang="en-US" dirty="0">
              <a:solidFill>
                <a:srgbClr val="000000"/>
              </a:solidFill>
              <a:highlight>
                <a:srgbClr val="FFFF00"/>
              </a:highlight>
              <a:latin typeface="Roboto" panose="02000000000000000000" pitchFamily="2" charset="0"/>
            </a:endParaRPr>
          </a:p>
        </p:txBody>
      </p:sp>
      <p:pic>
        <p:nvPicPr>
          <p:cNvPr id="7" name="Picture 6"/>
          <p:cNvPicPr>
            <a:picLocks noChangeAspect="1"/>
          </p:cNvPicPr>
          <p:nvPr/>
        </p:nvPicPr>
        <p:blipFill>
          <a:blip r:embed="rId5"/>
          <a:stretch>
            <a:fillRect/>
          </a:stretch>
        </p:blipFill>
        <p:spPr>
          <a:xfrm>
            <a:off x="1265237" y="1512353"/>
            <a:ext cx="1533525" cy="2981325"/>
          </a:xfrm>
          <a:prstGeom prst="rect">
            <a:avLst/>
          </a:prstGeom>
        </p:spPr>
      </p:pic>
      <p:pic>
        <p:nvPicPr>
          <p:cNvPr id="4" name="Audio 3">
            <a:hlinkClick r:id="" action="ppaction://media"/>
            <a:extLst>
              <a:ext uri="{FF2B5EF4-FFF2-40B4-BE49-F238E27FC236}">
                <a16:creationId xmlns:a16="http://schemas.microsoft.com/office/drawing/2014/main" id="{73A886E3-6F3C-4747-A127-6CF944FF36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7CB193BD-E48D-415D-BAB7-CB168CF557C6}"/>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24234265-AE06-4F4F-984B-3F221CEA4A46}"/>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883525089"/>
      </p:ext>
    </p:extLst>
  </p:cSld>
  <p:clrMapOvr>
    <a:masterClrMapping/>
  </p:clrMapOvr>
  <mc:AlternateContent xmlns:mc="http://schemas.openxmlformats.org/markup-compatibility/2006" xmlns:p14="http://schemas.microsoft.com/office/powerpoint/2010/main">
    <mc:Choice Requires="p14">
      <p:transition spd="slow" p14:dur="2000" advTm="16653"/>
    </mc:Choice>
    <mc:Fallback xmlns="">
      <p:transition spd="slow" advTm="16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a:xfrm>
            <a:off x="7859469" y="1454727"/>
            <a:ext cx="3863221" cy="2039760"/>
          </a:xfrm>
        </p:spPr>
        <p:txBody>
          <a:bodyPr/>
          <a:lstStyle/>
          <a:p>
            <a:r>
              <a:rPr lang="en-US" dirty="0"/>
              <a:t>Risk and Internal Controls</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7635241" y="3708115"/>
            <a:ext cx="4087450" cy="1415429"/>
          </a:xfrm>
        </p:spPr>
        <p:txBody>
          <a:bodyPr>
            <a:normAutofit/>
          </a:bodyPr>
          <a:lstStyle/>
          <a:p>
            <a:pPr marL="91440" algn="just">
              <a:lnSpc>
                <a:spcPct val="150000"/>
              </a:lnSpc>
              <a:spcBef>
                <a:spcPts val="600"/>
              </a:spcBef>
              <a:spcAft>
                <a:spcPts val="600"/>
              </a:spcAft>
            </a:pPr>
            <a:endParaRPr lang="en-US" sz="2800" spc="20" dirty="0">
              <a:solidFill>
                <a:srgbClr val="000000"/>
              </a:solidFill>
              <a:latin typeface="Calibri" panose="020F0502020204030204" pitchFamily="34" charset="0"/>
            </a:endParaRPr>
          </a:p>
          <a:p>
            <a:pPr marL="548640" lvl="1">
              <a:lnSpc>
                <a:spcPct val="150000"/>
              </a:lnSpc>
              <a:spcBef>
                <a:spcPts val="600"/>
              </a:spcBef>
              <a:spcAft>
                <a:spcPts val="600"/>
              </a:spcAft>
              <a:buFont typeface="Arial" panose="020B0604020202020204" pitchFamily="34" charset="0"/>
              <a:buChar char="•"/>
            </a:pPr>
            <a:endParaRPr lang="en-US" noProof="1"/>
          </a:p>
        </p:txBody>
      </p:sp>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a:xfrm>
            <a:off x="-42048" y="1885219"/>
            <a:ext cx="5626691" cy="4035611"/>
          </a:xfrm>
        </p:spPr>
        <p:txBody>
          <a:bodyPr>
            <a:normAutofit/>
          </a:bodyPr>
          <a:lstStyle/>
          <a:p>
            <a:pPr marL="262890" lvl="1" indent="0">
              <a:lnSpc>
                <a:spcPct val="150000"/>
              </a:lnSpc>
              <a:spcBef>
                <a:spcPts val="600"/>
              </a:spcBef>
              <a:spcAft>
                <a:spcPts val="600"/>
              </a:spcAft>
              <a:buNone/>
            </a:pPr>
            <a:endParaRPr lang="en-US" sz="4500" spc="20" dirty="0">
              <a:solidFill>
                <a:srgbClr val="000000"/>
              </a:solidFill>
              <a:latin typeface="Calibri" panose="020F0502020204030204" pitchFamily="34" charset="0"/>
            </a:endParaRPr>
          </a:p>
          <a:p>
            <a:pPr marL="1371600" lvl="2" indent="-457200">
              <a:spcBef>
                <a:spcPts val="600"/>
              </a:spcBef>
              <a:spcAft>
                <a:spcPts val="600"/>
              </a:spcAft>
              <a:buFont typeface="Arial Black" panose="020B0A04020102020204" pitchFamily="34" charset="0"/>
              <a:buChar char="›"/>
            </a:pPr>
            <a:r>
              <a:rPr lang="en-US" sz="1700" dirty="0">
                <a:ea typeface="Roboto" panose="02000000000000000000" pitchFamily="2" charset="0"/>
              </a:rPr>
              <a:t>What is risk?</a:t>
            </a:r>
          </a:p>
          <a:p>
            <a:pPr marL="1371600" lvl="2" indent="-457200">
              <a:spcBef>
                <a:spcPts val="600"/>
              </a:spcBef>
              <a:spcAft>
                <a:spcPts val="600"/>
              </a:spcAft>
              <a:buFont typeface="Arial Black" panose="020B0A04020102020204" pitchFamily="34" charset="0"/>
              <a:buChar char="›"/>
            </a:pPr>
            <a:r>
              <a:rPr lang="en-US" sz="1700" dirty="0">
                <a:ea typeface="Roboto" panose="02000000000000000000" pitchFamily="2" charset="0"/>
              </a:rPr>
              <a:t>What are internal controls? </a:t>
            </a:r>
          </a:p>
          <a:p>
            <a:pPr marL="1371600" lvl="2" indent="-457200">
              <a:spcBef>
                <a:spcPts val="600"/>
              </a:spcBef>
              <a:spcAft>
                <a:spcPts val="600"/>
              </a:spcAft>
              <a:buFont typeface="Arial Black" panose="020B0A04020102020204" pitchFamily="34" charset="0"/>
              <a:buChar char="›"/>
            </a:pPr>
            <a:r>
              <a:rPr lang="en-US" sz="1700" dirty="0"/>
              <a:t>What are the components of an effective internal control system</a:t>
            </a:r>
          </a:p>
          <a:p>
            <a:pPr marL="1371600" lvl="2" indent="-457200">
              <a:spcBef>
                <a:spcPts val="600"/>
              </a:spcBef>
              <a:spcAft>
                <a:spcPts val="600"/>
              </a:spcAft>
              <a:buFont typeface="Arial Black" panose="020B0A04020102020204" pitchFamily="34" charset="0"/>
              <a:buChar char="›"/>
            </a:pPr>
            <a:r>
              <a:rPr lang="en-US" sz="1700" dirty="0"/>
              <a:t>Does your organization have effective controls?</a:t>
            </a:r>
          </a:p>
          <a:p>
            <a:pPr marL="1371600" lvl="2" indent="-457200">
              <a:spcBef>
                <a:spcPts val="600"/>
              </a:spcBef>
              <a:spcAft>
                <a:spcPts val="600"/>
              </a:spcAft>
              <a:buFont typeface="Arial Black" panose="020B0A04020102020204" pitchFamily="34" charset="0"/>
              <a:buChar char="›"/>
            </a:pPr>
            <a:r>
              <a:rPr lang="en-US" sz="1700" dirty="0"/>
              <a:t>What is the Committee’s role?</a:t>
            </a:r>
          </a:p>
          <a:p>
            <a:pPr marL="914400" lvl="2" indent="0">
              <a:spcBef>
                <a:spcPts val="600"/>
              </a:spcBef>
              <a:spcAft>
                <a:spcPts val="600"/>
              </a:spcAft>
              <a:buNone/>
            </a:pPr>
            <a:endParaRPr lang="en-US" sz="2400" dirty="0">
              <a:latin typeface="Lato"/>
            </a:endParaRPr>
          </a:p>
          <a:p>
            <a:pPr marL="914400" lvl="2" indent="0">
              <a:spcBef>
                <a:spcPts val="600"/>
              </a:spcBef>
              <a:spcAft>
                <a:spcPts val="600"/>
              </a:spcAft>
              <a:buNone/>
            </a:pPr>
            <a:endParaRPr lang="en-US" sz="3800" dirty="0">
              <a:latin typeface="Calibri" panose="020F0502020204030204" pitchFamily="34" charset="0"/>
            </a:endParaRPr>
          </a:p>
          <a:p>
            <a:endParaRPr lang="en-US" noProof="1"/>
          </a:p>
        </p:txBody>
      </p:sp>
      <p:sp>
        <p:nvSpPr>
          <p:cNvPr id="25" name="Slide Number Placeholder 24">
            <a:extLst>
              <a:ext uri="{FF2B5EF4-FFF2-40B4-BE49-F238E27FC236}">
                <a16:creationId xmlns:a16="http://schemas.microsoft.com/office/drawing/2014/main" id="{247BA36B-90FB-47C0-BAF0-6F1E2FA5C763}"/>
              </a:ext>
            </a:extLst>
          </p:cNvPr>
          <p:cNvSpPr>
            <a:spLocks noGrp="1"/>
          </p:cNvSpPr>
          <p:nvPr>
            <p:ph type="sldNum" sz="quarter" idx="15"/>
          </p:nvPr>
        </p:nvSpPr>
        <p:spPr>
          <a:xfrm>
            <a:off x="11056331" y="202043"/>
            <a:ext cx="838199" cy="767687"/>
          </a:xfrm>
          <a:solidFill>
            <a:schemeClr val="accent2">
              <a:lumMod val="75000"/>
            </a:schemeClr>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rPr>
              <a:t>2</a:t>
            </a:r>
          </a:p>
        </p:txBody>
      </p:sp>
      <p:pic>
        <p:nvPicPr>
          <p:cNvPr id="12" name="Picture Placeholder 11">
            <a:extLst>
              <a:ext uri="{FF2B5EF4-FFF2-40B4-BE49-F238E27FC236}">
                <a16:creationId xmlns:a16="http://schemas.microsoft.com/office/drawing/2014/main" id="{3E7237D6-2D71-4A63-9CB5-8ADCB63FC726}"/>
              </a:ext>
            </a:extLst>
          </p:cNvPr>
          <p:cNvPicPr>
            <a:picLocks noGrp="1" noChangeAspect="1"/>
          </p:cNvPicPr>
          <p:nvPr>
            <p:ph type="pic" sz="quarter" idx="10"/>
          </p:nvPr>
        </p:nvPicPr>
        <p:blipFill rotWithShape="1">
          <a:blip r:embed="rId5"/>
          <a:srcRect/>
          <a:stretch>
            <a:fillRect/>
          </a:stretch>
        </p:blipFill>
        <p:spPr>
          <a:xfrm>
            <a:off x="4846936" y="1304911"/>
            <a:ext cx="3323285" cy="2296390"/>
          </a:xfrm>
          <a:ln>
            <a:solidFill>
              <a:schemeClr val="accent1"/>
            </a:solidFill>
          </a:ln>
        </p:spPr>
      </p:pic>
      <p:pic>
        <p:nvPicPr>
          <p:cNvPr id="8" name="Audio 7">
            <a:hlinkClick r:id="" action="ppaction://media"/>
            <a:extLst>
              <a:ext uri="{FF2B5EF4-FFF2-40B4-BE49-F238E27FC236}">
                <a16:creationId xmlns:a16="http://schemas.microsoft.com/office/drawing/2014/main" id="{F2B01819-D7F6-440C-BDB0-F7F705966A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002CB697-AA97-4B3E-9767-D60B5AFFE4E8}"/>
              </a:ext>
            </a:extLst>
          </p:cNvPr>
          <p:cNvSpPr/>
          <p:nvPr/>
        </p:nvSpPr>
        <p:spPr>
          <a:xfrm>
            <a:off x="152402"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3AD39B4A-D469-4CC0-AB2F-20CF50F13B1E}"/>
              </a:ext>
            </a:extLst>
          </p:cNvPr>
          <p:cNvSpPr/>
          <p:nvPr/>
        </p:nvSpPr>
        <p:spPr>
          <a:xfrm>
            <a:off x="5537069"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009628543"/>
      </p:ext>
    </p:extLst>
  </p:cSld>
  <p:clrMapOvr>
    <a:masterClrMapping/>
  </p:clrMapOvr>
  <mc:AlternateContent xmlns:mc="http://schemas.openxmlformats.org/markup-compatibility/2006" xmlns:p14="http://schemas.microsoft.com/office/powerpoint/2010/main">
    <mc:Choice Requires="p14">
      <p:transition spd="slow" p14:dur="2000" advTm="18232"/>
    </mc:Choice>
    <mc:Fallback xmlns="">
      <p:transition spd="slow" advTm="18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7615266" y="1668689"/>
            <a:ext cx="1760312" cy="3520622"/>
          </a:xfrm>
          <a:prstGeom prst="rect">
            <a:avLst/>
          </a:prstGeom>
        </p:spPr>
      </p:pic>
      <p:sp>
        <p:nvSpPr>
          <p:cNvPr id="2" name="Slide Number Placeholder 1"/>
          <p:cNvSpPr>
            <a:spLocks noGrp="1"/>
          </p:cNvSpPr>
          <p:nvPr>
            <p:ph type="sldNum" sz="quarter" idx="10"/>
          </p:nvPr>
        </p:nvSpPr>
        <p:spPr/>
        <p:txBody>
          <a:bodyPr/>
          <a:lstStyle/>
          <a:p>
            <a:r>
              <a:rPr lang="en-US" dirty="0"/>
              <a:t>29</a:t>
            </a:r>
          </a:p>
        </p:txBody>
      </p:sp>
      <p:sp>
        <p:nvSpPr>
          <p:cNvPr id="3" name="Rectangle 2"/>
          <p:cNvSpPr/>
          <p:nvPr/>
        </p:nvSpPr>
        <p:spPr>
          <a:xfrm>
            <a:off x="3320919" y="1357110"/>
            <a:ext cx="4972292" cy="1767792"/>
          </a:xfrm>
          <a:prstGeom prst="rect">
            <a:avLst/>
          </a:prstGeom>
        </p:spPr>
        <p:txBody>
          <a:bodyPr wrap="square">
            <a:spAutoFit/>
          </a:bodyPr>
          <a:lstStyle/>
          <a:p>
            <a:pPr marL="91440">
              <a:lnSpc>
                <a:spcPct val="150000"/>
              </a:lnSpc>
              <a:spcBef>
                <a:spcPts val="600"/>
              </a:spcBef>
              <a:spcAft>
                <a:spcPts val="600"/>
              </a:spcAft>
            </a:pPr>
            <a:endParaRPr lang="en-US" sz="3200" spc="20" dirty="0">
              <a:latin typeface="Roboto" panose="02000000000000000000" pitchFamily="2" charset="0"/>
              <a:ea typeface="Roboto" panose="02000000000000000000" pitchFamily="2" charset="0"/>
            </a:endParaRPr>
          </a:p>
          <a:p>
            <a:pPr marL="91440">
              <a:lnSpc>
                <a:spcPct val="150000"/>
              </a:lnSpc>
              <a:spcBef>
                <a:spcPts val="600"/>
              </a:spcBef>
              <a:spcAft>
                <a:spcPts val="600"/>
              </a:spcAft>
            </a:pPr>
            <a:r>
              <a:rPr lang="en-US" spc="20" dirty="0">
                <a:latin typeface="+mj-lt"/>
                <a:ea typeface="Roboto" panose="02000000000000000000" pitchFamily="2" charset="0"/>
              </a:rPr>
              <a:t>All would be </a:t>
            </a:r>
            <a:r>
              <a:rPr lang="en-US" spc="20" dirty="0">
                <a:solidFill>
                  <a:srgbClr val="000000"/>
                </a:solidFill>
                <a:ea typeface="Roboto" panose="02000000000000000000" pitchFamily="2" charset="0"/>
              </a:rPr>
              <a:t>considered an internal control</a:t>
            </a:r>
            <a:endParaRPr lang="en-US" dirty="0">
              <a:solidFill>
                <a:srgbClr val="000000"/>
              </a:solidFill>
              <a:latin typeface="Roboto" panose="02000000000000000000" pitchFamily="2" charset="0"/>
            </a:endParaRPr>
          </a:p>
        </p:txBody>
      </p:sp>
      <p:pic>
        <p:nvPicPr>
          <p:cNvPr id="7" name="Audio 6">
            <a:hlinkClick r:id="" action="ppaction://media"/>
            <a:extLst>
              <a:ext uri="{FF2B5EF4-FFF2-40B4-BE49-F238E27FC236}">
                <a16:creationId xmlns:a16="http://schemas.microsoft.com/office/drawing/2014/main" id="{97972B91-83CB-4BB9-A7B1-C0BD6B140DE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5857842A-E907-4BE8-AAAD-A392C0D19C09}"/>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D36B7B5C-6378-4050-AEA0-B603701C52F8}"/>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17033393"/>
      </p:ext>
    </p:extLst>
  </p:cSld>
  <p:clrMapOvr>
    <a:masterClrMapping/>
  </p:clrMapOvr>
  <mc:AlternateContent xmlns:mc="http://schemas.openxmlformats.org/markup-compatibility/2006" xmlns:p14="http://schemas.microsoft.com/office/powerpoint/2010/main">
    <mc:Choice Requires="p14">
      <p:transition spd="slow" p14:dur="2000" advTm="4722"/>
    </mc:Choice>
    <mc:Fallback xmlns="">
      <p:transition spd="slow" advTm="47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30</a:t>
            </a:r>
          </a:p>
        </p:txBody>
      </p:sp>
      <p:sp>
        <p:nvSpPr>
          <p:cNvPr id="3" name="Rectangle 2"/>
          <p:cNvSpPr/>
          <p:nvPr/>
        </p:nvSpPr>
        <p:spPr>
          <a:xfrm>
            <a:off x="2992063" y="1771910"/>
            <a:ext cx="6782782" cy="2985433"/>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z="2000" spc="20" dirty="0">
                <a:solidFill>
                  <a:srgbClr val="000000"/>
                </a:solidFill>
                <a:ea typeface="Roboto" panose="02000000000000000000" pitchFamily="2" charset="0"/>
              </a:rPr>
              <a:t>Annually, the external auditor provides an audit opinion of the financial statements.  We do not need any other review of our internal controls.</a:t>
            </a:r>
          </a:p>
          <a:p>
            <a:pPr marL="91440">
              <a:lnSpc>
                <a:spcPct val="150000"/>
              </a:lnSpc>
              <a:spcBef>
                <a:spcPts val="600"/>
              </a:spcBef>
              <a:spcAft>
                <a:spcPts val="600"/>
              </a:spcAft>
            </a:pPr>
            <a:r>
              <a:rPr lang="en-US" sz="2800" b="1" spc="20" dirty="0">
                <a:solidFill>
                  <a:srgbClr val="000000"/>
                </a:solidFill>
                <a:ea typeface="Roboto" panose="02000000000000000000" pitchFamily="2" charset="0"/>
              </a:rPr>
              <a:t>True or False</a:t>
            </a:r>
            <a:endParaRPr lang="en-US" sz="2800" b="1" spc="20" dirty="0">
              <a:ea typeface="Roboto" panose="02000000000000000000" pitchFamily="2" charset="0"/>
            </a:endParaRPr>
          </a:p>
          <a:p>
            <a:endParaRPr lang="en-US" dirty="0">
              <a:solidFill>
                <a:srgbClr val="000000"/>
              </a:solidFill>
              <a:latin typeface="Roboto" panose="02000000000000000000" pitchFamily="2" charset="0"/>
            </a:endParaRPr>
          </a:p>
        </p:txBody>
      </p:sp>
      <p:pic>
        <p:nvPicPr>
          <p:cNvPr id="7" name="Picture 6"/>
          <p:cNvPicPr>
            <a:picLocks noChangeAspect="1"/>
          </p:cNvPicPr>
          <p:nvPr/>
        </p:nvPicPr>
        <p:blipFill>
          <a:blip r:embed="rId5"/>
          <a:stretch>
            <a:fillRect/>
          </a:stretch>
        </p:blipFill>
        <p:spPr>
          <a:xfrm>
            <a:off x="1265237" y="1512353"/>
            <a:ext cx="1533525" cy="2981325"/>
          </a:xfrm>
          <a:prstGeom prst="rect">
            <a:avLst/>
          </a:prstGeom>
        </p:spPr>
      </p:pic>
      <p:pic>
        <p:nvPicPr>
          <p:cNvPr id="4" name="Audio 3">
            <a:hlinkClick r:id="" action="ppaction://media"/>
            <a:extLst>
              <a:ext uri="{FF2B5EF4-FFF2-40B4-BE49-F238E27FC236}">
                <a16:creationId xmlns:a16="http://schemas.microsoft.com/office/drawing/2014/main" id="{F372718B-BE46-4E79-8A4B-9605EA838F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7B9BAC55-8095-46B2-B9CE-71C143784BE4}"/>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43669E30-D72A-4EAF-9999-B8B336A9E0F4}"/>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911565188"/>
      </p:ext>
    </p:extLst>
  </p:cSld>
  <p:clrMapOvr>
    <a:masterClrMapping/>
  </p:clrMapOvr>
  <mc:AlternateContent xmlns:mc="http://schemas.openxmlformats.org/markup-compatibility/2006" xmlns:p14="http://schemas.microsoft.com/office/powerpoint/2010/main">
    <mc:Choice Requires="p14">
      <p:transition spd="slow" p14:dur="2000" advTm="12126"/>
    </mc:Choice>
    <mc:Fallback xmlns="">
      <p:transition spd="slow" advTm="12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7704457" y="1618898"/>
            <a:ext cx="1506971" cy="3013941"/>
          </a:xfrm>
          <a:prstGeom prst="rect">
            <a:avLst/>
          </a:prstGeom>
        </p:spPr>
      </p:pic>
      <p:sp>
        <p:nvSpPr>
          <p:cNvPr id="2" name="Slide Number Placeholder 1"/>
          <p:cNvSpPr>
            <a:spLocks noGrp="1"/>
          </p:cNvSpPr>
          <p:nvPr>
            <p:ph type="sldNum" sz="quarter" idx="10"/>
          </p:nvPr>
        </p:nvSpPr>
        <p:spPr/>
        <p:txBody>
          <a:bodyPr/>
          <a:lstStyle/>
          <a:p>
            <a:r>
              <a:rPr lang="en-US" dirty="0"/>
              <a:t>31</a:t>
            </a:r>
          </a:p>
        </p:txBody>
      </p:sp>
      <p:sp>
        <p:nvSpPr>
          <p:cNvPr id="3" name="Rectangle 2"/>
          <p:cNvSpPr/>
          <p:nvPr/>
        </p:nvSpPr>
        <p:spPr>
          <a:xfrm>
            <a:off x="1763627" y="894456"/>
            <a:ext cx="5765339" cy="4016484"/>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lnSpc>
                <a:spcPct val="150000"/>
              </a:lnSpc>
              <a:spcBef>
                <a:spcPts val="600"/>
              </a:spcBef>
              <a:spcAft>
                <a:spcPts val="600"/>
              </a:spcAft>
            </a:pPr>
            <a:r>
              <a:rPr lang="en-US" spc="20" dirty="0">
                <a:solidFill>
                  <a:srgbClr val="000000"/>
                </a:solidFill>
                <a:ea typeface="Roboto" panose="02000000000000000000" pitchFamily="2" charset="0"/>
              </a:rPr>
              <a:t>False</a:t>
            </a:r>
          </a:p>
          <a:p>
            <a:pPr marL="91440">
              <a:lnSpc>
                <a:spcPct val="150000"/>
              </a:lnSpc>
              <a:spcBef>
                <a:spcPts val="600"/>
              </a:spcBef>
              <a:spcAft>
                <a:spcPts val="600"/>
              </a:spcAft>
            </a:pPr>
            <a:r>
              <a:rPr lang="en-US" dirty="0"/>
              <a:t>Auditors are required to obtain an understanding of internal controls to the </a:t>
            </a:r>
            <a:r>
              <a:rPr lang="en-US" u="sng" dirty="0"/>
              <a:t>extent necessary </a:t>
            </a:r>
            <a:r>
              <a:rPr lang="en-US" dirty="0"/>
              <a:t>to plan their audits.  </a:t>
            </a:r>
          </a:p>
          <a:p>
            <a:pPr marL="91440">
              <a:lnSpc>
                <a:spcPct val="150000"/>
              </a:lnSpc>
              <a:spcBef>
                <a:spcPts val="600"/>
              </a:spcBef>
              <a:spcAft>
                <a:spcPts val="600"/>
              </a:spcAft>
            </a:pPr>
            <a:r>
              <a:rPr lang="en-US" spc="20" dirty="0">
                <a:ea typeface="Roboto" panose="02000000000000000000" pitchFamily="2" charset="0"/>
              </a:rPr>
              <a:t>The audits are not designed for the purpose of identifying or providing an opinion on the effectiveness of the internal control system.</a:t>
            </a:r>
          </a:p>
          <a:p>
            <a:endParaRPr lang="en-US" dirty="0">
              <a:solidFill>
                <a:srgbClr val="000000"/>
              </a:solidFill>
              <a:latin typeface="Roboto" panose="02000000000000000000" pitchFamily="2" charset="0"/>
            </a:endParaRPr>
          </a:p>
        </p:txBody>
      </p:sp>
      <p:pic>
        <p:nvPicPr>
          <p:cNvPr id="4" name="Audio 3">
            <a:hlinkClick r:id="" action="ppaction://media"/>
            <a:extLst>
              <a:ext uri="{FF2B5EF4-FFF2-40B4-BE49-F238E27FC236}">
                <a16:creationId xmlns:a16="http://schemas.microsoft.com/office/drawing/2014/main" id="{0CCCA132-E0FB-4B9D-84E7-8C547DECCF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C0FE1CAD-01C2-41AF-BFE7-08F8017FAA35}"/>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8BDD2E12-7449-4E61-A405-C3D9A6E66AE9}"/>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4178955678"/>
      </p:ext>
    </p:extLst>
  </p:cSld>
  <p:clrMapOvr>
    <a:masterClrMapping/>
  </p:clrMapOvr>
  <mc:AlternateContent xmlns:mc="http://schemas.openxmlformats.org/markup-compatibility/2006" xmlns:p14="http://schemas.microsoft.com/office/powerpoint/2010/main">
    <mc:Choice Requires="p14">
      <p:transition spd="slow" p14:dur="2000" advTm="22610"/>
    </mc:Choice>
    <mc:Fallback xmlns="">
      <p:transition spd="slow" advTm="22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r>
              <a:rPr lang="en-US" dirty="0"/>
              <a:t>32</a:t>
            </a:r>
          </a:p>
        </p:txBody>
      </p:sp>
      <p:sp>
        <p:nvSpPr>
          <p:cNvPr id="3" name="Rectangle 2"/>
          <p:cNvSpPr/>
          <p:nvPr/>
        </p:nvSpPr>
        <p:spPr>
          <a:xfrm>
            <a:off x="3075189" y="782696"/>
            <a:ext cx="7797857" cy="5323765"/>
          </a:xfrm>
          <a:prstGeom prst="rect">
            <a:avLst/>
          </a:prstGeom>
        </p:spPr>
        <p:txBody>
          <a:bodyPr wrap="square">
            <a:spAutoFit/>
          </a:bodyPr>
          <a:lstStyle/>
          <a:p>
            <a:endParaRPr lang="en-US" dirty="0">
              <a:solidFill>
                <a:srgbClr val="000000"/>
              </a:solidFill>
              <a:latin typeface="Roboto" panose="02000000000000000000" pitchFamily="2" charset="0"/>
            </a:endParaRPr>
          </a:p>
          <a:p>
            <a:pPr marL="91440">
              <a:spcBef>
                <a:spcPts val="600"/>
              </a:spcBef>
              <a:spcAft>
                <a:spcPts val="600"/>
              </a:spcAft>
            </a:pPr>
            <a:r>
              <a:rPr lang="en-US" sz="1600" spc="20" dirty="0">
                <a:solidFill>
                  <a:srgbClr val="000000"/>
                </a:solidFill>
                <a:ea typeface="Roboto" panose="02000000000000000000" pitchFamily="2" charset="0"/>
              </a:rPr>
              <a:t>The auditor is required to provide an internal control or management letter in a standard format. Which of the following may not be part of an internal control letter?</a:t>
            </a:r>
            <a:endParaRPr lang="en-US" sz="1600" spc="20" dirty="0">
              <a:ea typeface="Roboto" panose="02000000000000000000" pitchFamily="2" charset="0"/>
            </a:endParaRPr>
          </a:p>
          <a:p>
            <a:pPr marL="342900" indent="-342900">
              <a:lnSpc>
                <a:spcPct val="150000"/>
              </a:lnSpc>
              <a:buAutoNum type="alphaLcParenR"/>
            </a:pPr>
            <a:r>
              <a:rPr lang="en-US" sz="1600" dirty="0">
                <a:solidFill>
                  <a:srgbClr val="000000"/>
                </a:solidFill>
              </a:rPr>
              <a:t>Provide reasonable assurance on the internal controls related to financial reporting.</a:t>
            </a:r>
          </a:p>
          <a:p>
            <a:pPr marL="342900" indent="-342900">
              <a:lnSpc>
                <a:spcPct val="150000"/>
              </a:lnSpc>
              <a:buFontTx/>
              <a:buAutoNum type="alphaLcParenR"/>
            </a:pPr>
            <a:r>
              <a:rPr lang="en-US" sz="1600" dirty="0">
                <a:solidFill>
                  <a:srgbClr val="000000"/>
                </a:solidFill>
              </a:rPr>
              <a:t>Identified weaknesses or deficiencies in the internal controls related to financial reporting noted during the audit.</a:t>
            </a:r>
          </a:p>
          <a:p>
            <a:pPr marL="342900" indent="-342900">
              <a:lnSpc>
                <a:spcPct val="150000"/>
              </a:lnSpc>
              <a:buAutoNum type="alphaLcParenR"/>
            </a:pPr>
            <a:r>
              <a:rPr lang="en-US" sz="1600" dirty="0">
                <a:solidFill>
                  <a:srgbClr val="000000"/>
                </a:solidFill>
              </a:rPr>
              <a:t>Description of the severity of the weaknesses or deficiencies.</a:t>
            </a:r>
          </a:p>
          <a:p>
            <a:pPr marL="342900" indent="-342900">
              <a:lnSpc>
                <a:spcPct val="150000"/>
              </a:lnSpc>
              <a:buAutoNum type="alphaLcParenR"/>
            </a:pPr>
            <a:r>
              <a:rPr lang="en-US" sz="1600" dirty="0">
                <a:solidFill>
                  <a:srgbClr val="000000"/>
                </a:solidFill>
              </a:rPr>
              <a:t>The potential impact/risk of the weaknesses or deficiencies noted.</a:t>
            </a:r>
          </a:p>
          <a:p>
            <a:pPr marL="342900" indent="-342900">
              <a:lnSpc>
                <a:spcPct val="150000"/>
              </a:lnSpc>
              <a:buAutoNum type="alphaLcParenR"/>
            </a:pPr>
            <a:r>
              <a:rPr lang="en-US" sz="1600" dirty="0"/>
              <a:t>Any inefficiencies in administration that may have been observed.</a:t>
            </a:r>
          </a:p>
          <a:p>
            <a:pPr marL="342900" indent="-342900">
              <a:lnSpc>
                <a:spcPct val="150000"/>
              </a:lnSpc>
              <a:buFontTx/>
              <a:buAutoNum type="alphaLcParenR"/>
            </a:pPr>
            <a:r>
              <a:rPr lang="en-US" sz="1600" dirty="0"/>
              <a:t>Description of any instances or possible instances of non-compliance of statutes or regulations.</a:t>
            </a:r>
          </a:p>
          <a:p>
            <a:pPr marL="342900" indent="-342900">
              <a:lnSpc>
                <a:spcPct val="150000"/>
              </a:lnSpc>
              <a:buFontTx/>
              <a:buAutoNum type="alphaLcParenR"/>
            </a:pPr>
            <a:r>
              <a:rPr lang="en-US" sz="1600" dirty="0"/>
              <a:t>Management’s responses on identified items/concerns.</a:t>
            </a:r>
          </a:p>
          <a:p>
            <a:pPr>
              <a:lnSpc>
                <a:spcPct val="150000"/>
              </a:lnSpc>
            </a:pPr>
            <a:endParaRPr lang="en-US" dirty="0">
              <a:solidFill>
                <a:srgbClr val="000000"/>
              </a:solidFill>
              <a:highlight>
                <a:srgbClr val="FFFF00"/>
              </a:highlight>
              <a:latin typeface="Roboto" panose="02000000000000000000" pitchFamily="2" charset="0"/>
            </a:endParaRPr>
          </a:p>
        </p:txBody>
      </p:sp>
      <p:pic>
        <p:nvPicPr>
          <p:cNvPr id="7" name="Picture 6"/>
          <p:cNvPicPr>
            <a:picLocks noChangeAspect="1"/>
          </p:cNvPicPr>
          <p:nvPr/>
        </p:nvPicPr>
        <p:blipFill>
          <a:blip r:embed="rId5"/>
          <a:stretch>
            <a:fillRect/>
          </a:stretch>
        </p:blipFill>
        <p:spPr>
          <a:xfrm>
            <a:off x="1265237" y="1512353"/>
            <a:ext cx="1533525" cy="2981325"/>
          </a:xfrm>
          <a:prstGeom prst="rect">
            <a:avLst/>
          </a:prstGeom>
        </p:spPr>
      </p:pic>
      <p:pic>
        <p:nvPicPr>
          <p:cNvPr id="6" name="Audio 5">
            <a:hlinkClick r:id="" action="ppaction://media"/>
            <a:extLst>
              <a:ext uri="{FF2B5EF4-FFF2-40B4-BE49-F238E27FC236}">
                <a16:creationId xmlns:a16="http://schemas.microsoft.com/office/drawing/2014/main" id="{D9EA1FCF-1A1F-46A5-B7F0-4D2783BF06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DB31D5E4-6730-4E89-AAB0-0574E5649F99}"/>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0AE7DA97-A6C6-4018-A13C-40EAF276B9DB}"/>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722262104"/>
      </p:ext>
    </p:extLst>
  </p:cSld>
  <p:clrMapOvr>
    <a:masterClrMapping/>
  </p:clrMapOvr>
  <mc:AlternateContent xmlns:mc="http://schemas.openxmlformats.org/markup-compatibility/2006" xmlns:p14="http://schemas.microsoft.com/office/powerpoint/2010/main">
    <mc:Choice Requires="p14">
      <p:transition spd="slow" p14:dur="2000" advTm="53301"/>
    </mc:Choice>
    <mc:Fallback xmlns="">
      <p:transition spd="slow" advTm="53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7615266" y="1668689"/>
            <a:ext cx="1760312" cy="3520622"/>
          </a:xfrm>
          <a:prstGeom prst="rect">
            <a:avLst/>
          </a:prstGeom>
        </p:spPr>
      </p:pic>
      <p:sp>
        <p:nvSpPr>
          <p:cNvPr id="2" name="Slide Number Placeholder 1"/>
          <p:cNvSpPr>
            <a:spLocks noGrp="1"/>
          </p:cNvSpPr>
          <p:nvPr>
            <p:ph type="sldNum" sz="quarter" idx="10"/>
          </p:nvPr>
        </p:nvSpPr>
        <p:spPr/>
        <p:txBody>
          <a:bodyPr/>
          <a:lstStyle/>
          <a:p>
            <a:r>
              <a:rPr lang="en-US" dirty="0"/>
              <a:t>33</a:t>
            </a:r>
          </a:p>
        </p:txBody>
      </p:sp>
      <p:sp>
        <p:nvSpPr>
          <p:cNvPr id="3" name="Rectangle 2"/>
          <p:cNvSpPr/>
          <p:nvPr/>
        </p:nvSpPr>
        <p:spPr>
          <a:xfrm>
            <a:off x="2199785" y="1668689"/>
            <a:ext cx="5765339" cy="2585323"/>
          </a:xfrm>
          <a:prstGeom prst="rect">
            <a:avLst/>
          </a:prstGeom>
        </p:spPr>
        <p:txBody>
          <a:bodyPr wrap="square">
            <a:spAutoFit/>
          </a:bodyPr>
          <a:lstStyle/>
          <a:p>
            <a:pPr marL="91440">
              <a:lnSpc>
                <a:spcPct val="150000"/>
              </a:lnSpc>
              <a:spcBef>
                <a:spcPts val="600"/>
              </a:spcBef>
              <a:spcAft>
                <a:spcPts val="600"/>
              </a:spcAft>
            </a:pPr>
            <a:endParaRPr lang="en-US" sz="3200" spc="20" dirty="0">
              <a:latin typeface="Roboto" panose="02000000000000000000" pitchFamily="2" charset="0"/>
              <a:ea typeface="Roboto" panose="02000000000000000000" pitchFamily="2" charset="0"/>
            </a:endParaRPr>
          </a:p>
          <a:p>
            <a:pPr marL="91440">
              <a:lnSpc>
                <a:spcPct val="150000"/>
              </a:lnSpc>
              <a:spcBef>
                <a:spcPts val="600"/>
              </a:spcBef>
              <a:spcAft>
                <a:spcPts val="600"/>
              </a:spcAft>
            </a:pPr>
            <a:r>
              <a:rPr lang="en-US" spc="20" dirty="0">
                <a:ea typeface="Roboto" panose="02000000000000000000" pitchFamily="2" charset="0"/>
                <a:cs typeface="Nirmala UI" panose="020B0502040204020203" pitchFamily="34" charset="0"/>
              </a:rPr>
              <a:t>All would be included</a:t>
            </a:r>
            <a:r>
              <a:rPr lang="en-US" dirty="0">
                <a:cs typeface="Nirmala UI" panose="020B0502040204020203" pitchFamily="34" charset="0"/>
              </a:rPr>
              <a:t> if applicable based on  professional standards and Municipal Government Act’s FRAM regulations</a:t>
            </a:r>
            <a:endParaRPr lang="en-US" spc="20" dirty="0">
              <a:ea typeface="Roboto" panose="02000000000000000000" pitchFamily="2" charset="0"/>
              <a:cs typeface="Nirmala UI" panose="020B0502040204020203" pitchFamily="34" charset="0"/>
            </a:endParaRPr>
          </a:p>
          <a:p>
            <a:endParaRPr lang="en-US" dirty="0">
              <a:solidFill>
                <a:srgbClr val="000000"/>
              </a:solidFill>
              <a:latin typeface="Roboto" panose="02000000000000000000" pitchFamily="2" charset="0"/>
            </a:endParaRPr>
          </a:p>
        </p:txBody>
      </p:sp>
      <p:pic>
        <p:nvPicPr>
          <p:cNvPr id="12" name="Audio 11">
            <a:hlinkClick r:id="" action="ppaction://media"/>
            <a:extLst>
              <a:ext uri="{FF2B5EF4-FFF2-40B4-BE49-F238E27FC236}">
                <a16:creationId xmlns:a16="http://schemas.microsoft.com/office/drawing/2014/main" id="{96D361AF-0510-4BE5-B6F7-A2A92F0AA9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A46D1729-34C3-4B57-BFBC-4BC223465130}"/>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7" name="Action Button: Go Forward or Next 6">
            <a:hlinkClick r:id="" action="ppaction://hlinkshowjump?jump=nextslide" highlightClick="1"/>
            <a:extLst>
              <a:ext uri="{FF2B5EF4-FFF2-40B4-BE49-F238E27FC236}">
                <a16:creationId xmlns:a16="http://schemas.microsoft.com/office/drawing/2014/main" id="{096F16CF-E982-45F3-84E4-7D36012C0DD1}"/>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702162291"/>
      </p:ext>
    </p:extLst>
  </p:cSld>
  <p:clrMapOvr>
    <a:masterClrMapping/>
  </p:clrMapOvr>
  <mc:AlternateContent xmlns:mc="http://schemas.openxmlformats.org/markup-compatibility/2006" xmlns:p14="http://schemas.microsoft.com/office/powerpoint/2010/main">
    <mc:Choice Requires="p14">
      <p:transition spd="slow" p14:dur="2000" advTm="10862"/>
    </mc:Choice>
    <mc:Fallback xmlns="">
      <p:transition spd="slow" advTm="108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stretch>
            <a:fillRect/>
          </a:stretch>
        </p:blipFill>
        <p:spPr>
          <a:xfrm>
            <a:off x="864062" y="904997"/>
            <a:ext cx="3974696" cy="3974696"/>
          </a:xfrm>
          <a:prstGeom prst="rect">
            <a:avLst/>
          </a:prstGeom>
        </p:spPr>
      </p:pic>
      <p:sp>
        <p:nvSpPr>
          <p:cNvPr id="2" name="Slide Number Placeholder 1"/>
          <p:cNvSpPr>
            <a:spLocks noGrp="1"/>
          </p:cNvSpPr>
          <p:nvPr>
            <p:ph type="sldNum" sz="quarter" idx="10"/>
          </p:nvPr>
        </p:nvSpPr>
        <p:spPr/>
        <p:txBody>
          <a:bodyPr/>
          <a:lstStyle/>
          <a:p>
            <a:r>
              <a:rPr lang="en-US" dirty="0"/>
              <a:t>34</a:t>
            </a:r>
          </a:p>
        </p:txBody>
      </p:sp>
      <p:sp>
        <p:nvSpPr>
          <p:cNvPr id="5" name="Rectangle 4"/>
          <p:cNvSpPr/>
          <p:nvPr/>
        </p:nvSpPr>
        <p:spPr>
          <a:xfrm>
            <a:off x="4245091" y="2207973"/>
            <a:ext cx="3701818" cy="1938992"/>
          </a:xfrm>
          <a:prstGeom prst="rect">
            <a:avLst/>
          </a:prstGeom>
        </p:spPr>
        <p:txBody>
          <a:bodyPr wrap="square">
            <a:spAutoFit/>
          </a:bodyPr>
          <a:lstStyle/>
          <a:p>
            <a:r>
              <a:rPr lang="en-US" sz="2800" dirty="0">
                <a:solidFill>
                  <a:srgbClr val="000000"/>
                </a:solidFill>
              </a:rPr>
              <a:t>You have successfully completed all modules.</a:t>
            </a:r>
            <a:endParaRPr lang="en-US" sz="2800" dirty="0">
              <a:solidFill>
                <a:srgbClr val="000000"/>
              </a:solidFill>
              <a:ea typeface="Roboto" panose="02000000000000000000" pitchFamily="2" charset="0"/>
            </a:endParaRPr>
          </a:p>
          <a:p>
            <a:endParaRPr lang="en-US" sz="800" dirty="0">
              <a:solidFill>
                <a:srgbClr val="000000"/>
              </a:solidFill>
              <a:latin typeface="Roboto" panose="02000000000000000000" pitchFamily="2" charset="0"/>
            </a:endParaRPr>
          </a:p>
        </p:txBody>
      </p:sp>
      <p:pic>
        <p:nvPicPr>
          <p:cNvPr id="4" name="Audio 3">
            <a:hlinkClick r:id="" action="ppaction://media"/>
            <a:extLst>
              <a:ext uri="{FF2B5EF4-FFF2-40B4-BE49-F238E27FC236}">
                <a16:creationId xmlns:a16="http://schemas.microsoft.com/office/drawing/2014/main" id="{72C704ED-D407-4066-9617-58BFB2629B5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1492180B-5F90-41CC-934B-55F937D3D5AC}"/>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27914CA3-16A4-4920-B17C-6CF31CC8F209}"/>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922565538"/>
      </p:ext>
    </p:extLst>
  </p:cSld>
  <p:clrMapOvr>
    <a:masterClrMapping/>
  </p:clrMapOvr>
  <mc:AlternateContent xmlns:mc="http://schemas.openxmlformats.org/markup-compatibility/2006" xmlns:p14="http://schemas.microsoft.com/office/powerpoint/2010/main">
    <mc:Choice Requires="p14">
      <p:transition spd="slow" p14:dur="2000" advTm="7870"/>
    </mc:Choice>
    <mc:Fallback xmlns="">
      <p:transition spd="slow" advTm="7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303297" y="644291"/>
            <a:ext cx="7786908"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1717"/>
                </a:solidFill>
                <a:effectLst/>
                <a:uLnTx/>
                <a:uFillTx/>
                <a:latin typeface="Century Gothic" panose="020B0502020202020204"/>
                <a:ea typeface="+mn-ea"/>
                <a:cs typeface="+mn-cs"/>
              </a:rPr>
              <a:t>Your Role Regarding the Internal Control Function</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1357539" y="2152996"/>
            <a:ext cx="8530099" cy="4785868"/>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Lato" panose="020F0502020204030203"/>
              <a:ea typeface="+mn-ea"/>
              <a:cs typeface="+mn-cs"/>
            </a:endParaRP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mj-lt"/>
                <a:ea typeface="Roboto" panose="02000000000000000000" pitchFamily="2" charset="0"/>
              </a:rPr>
              <a:t>Understand the risks to your organization.</a:t>
            </a: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mj-lt"/>
                <a:ea typeface="Roboto" panose="02000000000000000000" pitchFamily="2" charset="0"/>
              </a:rPr>
              <a:t>Review management’s controls and policies.</a:t>
            </a: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mj-lt"/>
                <a:ea typeface="Roboto" panose="02000000000000000000" pitchFamily="2" charset="0"/>
              </a:rPr>
              <a:t>Obtain reasonable assurance that</a:t>
            </a:r>
            <a:r>
              <a:rPr lang="en-US" sz="1600" dirty="0">
                <a:solidFill>
                  <a:srgbClr val="000000"/>
                </a:solidFill>
                <a:latin typeface="+mj-lt"/>
                <a:ea typeface="Roboto" panose="02000000000000000000" pitchFamily="2" charset="0"/>
              </a:rPr>
              <a:t> </a:t>
            </a:r>
            <a:r>
              <a:rPr kumimoji="0" lang="en-US" sz="1600" b="0" i="0" u="none" strike="noStrike" kern="1200" cap="none" spc="0" normalizeH="0" baseline="0" noProof="0" dirty="0">
                <a:ln>
                  <a:noFill/>
                </a:ln>
                <a:solidFill>
                  <a:srgbClr val="000000"/>
                </a:solidFill>
                <a:effectLst/>
                <a:uLnTx/>
                <a:uFillTx/>
                <a:latin typeface="+mj-lt"/>
                <a:ea typeface="Roboto" panose="02000000000000000000" pitchFamily="2" charset="0"/>
              </a:rPr>
              <a:t>the  internal control system is adequate.</a:t>
            </a: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mj-lt"/>
                <a:ea typeface="Roboto" panose="02000000000000000000" pitchFamily="2" charset="0"/>
              </a:rPr>
              <a:t>Review the Internal Control Letter.</a:t>
            </a:r>
          </a:p>
          <a:p>
            <a:pPr marL="1828800" marR="0" lvl="3"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mj-lt"/>
                <a:ea typeface="Roboto" panose="02000000000000000000" pitchFamily="2" charset="0"/>
              </a:rPr>
              <a:t>Discuss </a:t>
            </a:r>
            <a:r>
              <a:rPr lang="en-US" sz="1600" noProof="0" dirty="0">
                <a:solidFill>
                  <a:srgbClr val="000000"/>
                </a:solidFill>
                <a:latin typeface="+mj-lt"/>
                <a:ea typeface="Roboto" panose="02000000000000000000" pitchFamily="2" charset="0"/>
              </a:rPr>
              <a:t>with </a:t>
            </a:r>
            <a:r>
              <a:rPr kumimoji="0" lang="en-US" sz="1600" b="0" i="0" u="none" strike="noStrike" kern="1200" cap="none" spc="0" normalizeH="0" baseline="0" noProof="0" dirty="0">
                <a:ln>
                  <a:noFill/>
                </a:ln>
                <a:solidFill>
                  <a:srgbClr val="000000"/>
                </a:solidFill>
                <a:effectLst/>
                <a:uLnTx/>
                <a:uFillTx/>
                <a:latin typeface="+mj-lt"/>
                <a:ea typeface="Roboto" panose="02000000000000000000" pitchFamily="2" charset="0"/>
              </a:rPr>
              <a:t>auditor</a:t>
            </a:r>
            <a:r>
              <a:rPr kumimoji="0" lang="en-US" sz="1600" b="0" i="0" u="none" strike="noStrike" kern="1200" cap="none" spc="0" normalizeH="0" noProof="0" dirty="0">
                <a:ln>
                  <a:noFill/>
                </a:ln>
                <a:solidFill>
                  <a:srgbClr val="000000"/>
                </a:solidFill>
                <a:effectLst/>
                <a:uLnTx/>
                <a:uFillTx/>
                <a:latin typeface="+mj-lt"/>
                <a:ea typeface="Roboto" panose="02000000000000000000" pitchFamily="2" charset="0"/>
              </a:rPr>
              <a:t> the </a:t>
            </a:r>
            <a:r>
              <a:rPr kumimoji="0" lang="en-US" sz="1600" b="0" i="0" u="none" strike="noStrike" kern="1200" cap="none" spc="0" normalizeH="0" baseline="0" noProof="0" dirty="0">
                <a:ln>
                  <a:noFill/>
                </a:ln>
                <a:solidFill>
                  <a:srgbClr val="000000"/>
                </a:solidFill>
                <a:effectLst/>
                <a:uLnTx/>
                <a:uFillTx/>
                <a:latin typeface="+mj-lt"/>
                <a:ea typeface="Roboto" panose="02000000000000000000" pitchFamily="2" charset="0"/>
              </a:rPr>
              <a:t>annual evaluation of the internal control system.</a:t>
            </a:r>
          </a:p>
          <a:p>
            <a:pPr marL="1828800" marR="0" lvl="3"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mj-lt"/>
                <a:ea typeface="Roboto" panose="02000000000000000000" pitchFamily="2" charset="0"/>
              </a:rPr>
              <a:t>Discuss management’s response to any deficiencies noted.</a:t>
            </a:r>
          </a:p>
          <a:p>
            <a:pPr marL="1371600" marR="0" lvl="2" indent="-457200" algn="l" defTabSz="457200" rtl="0" eaLnBrk="1" fontAlgn="auto" latinLnBrk="0" hangingPunct="1">
              <a:lnSpc>
                <a:spcPct val="100000"/>
              </a:lnSpc>
              <a:spcBef>
                <a:spcPts val="600"/>
              </a:spcBef>
              <a:spcAft>
                <a:spcPts val="600"/>
              </a:spcAft>
              <a:buClrTx/>
              <a:buSzTx/>
              <a:buFont typeface="Calibri" panose="020F050202020403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mj-lt"/>
                <a:ea typeface="Roboto" panose="02000000000000000000" pitchFamily="2" charset="0"/>
              </a:rPr>
              <a:t>Review any other internal reports relating to internal controls.</a:t>
            </a:r>
          </a:p>
          <a:p>
            <a:pPr marL="914400" marR="0" lvl="2" indent="0" algn="l" defTabSz="457200" rtl="0" eaLnBrk="1" fontAlgn="auto" latinLnBrk="0" hangingPunct="1">
              <a:lnSpc>
                <a:spcPct val="100000"/>
              </a:lnSpc>
              <a:spcBef>
                <a:spcPts val="600"/>
              </a:spcBef>
              <a:spcAft>
                <a:spcPts val="60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mn-cs"/>
            </a:endParaRP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sp>
        <p:nvSpPr>
          <p:cNvPr id="4" name="Slide Number Placeholder 5">
            <a:extLst>
              <a:ext uri="{FF2B5EF4-FFF2-40B4-BE49-F238E27FC236}">
                <a16:creationId xmlns:a16="http://schemas.microsoft.com/office/drawing/2014/main" id="{A28A961A-DC99-4B4A-82F4-CAB6CD472D00}"/>
              </a:ext>
            </a:extLst>
          </p:cNvPr>
          <p:cNvSpPr txBox="1">
            <a:spLocks/>
          </p:cNvSpPr>
          <p:nvPr/>
        </p:nvSpPr>
        <p:spPr>
          <a:xfrm>
            <a:off x="10771168" y="644291"/>
            <a:ext cx="838199" cy="76768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457200">
              <a:defRPr/>
            </a:pPr>
            <a:r>
              <a:rPr lang="en-US" sz="2800" dirty="0">
                <a:solidFill>
                  <a:srgbClr val="FFFFFF"/>
                </a:solidFill>
                <a:latin typeface="Century Gothic" panose="020B0502020202020204"/>
              </a:rPr>
              <a:t>3</a:t>
            </a:r>
          </a:p>
        </p:txBody>
      </p:sp>
      <p:pic>
        <p:nvPicPr>
          <p:cNvPr id="6" name="Audio 5">
            <a:hlinkClick r:id="" action="ppaction://media"/>
            <a:extLst>
              <a:ext uri="{FF2B5EF4-FFF2-40B4-BE49-F238E27FC236}">
                <a16:creationId xmlns:a16="http://schemas.microsoft.com/office/drawing/2014/main" id="{E088A8CB-C60B-4890-A431-3201E7F0145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7" name="Action Button: Go Back or Previous 6">
            <a:hlinkClick r:id="" action="ppaction://hlinkshowjump?jump=previousslide" highlightClick="1"/>
            <a:extLst>
              <a:ext uri="{FF2B5EF4-FFF2-40B4-BE49-F238E27FC236}">
                <a16:creationId xmlns:a16="http://schemas.microsoft.com/office/drawing/2014/main" id="{9880BCAD-3BEC-4988-AE03-C0E48CE6EA25}"/>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0400EF52-1914-4435-83AA-982BB206E59C}"/>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62152371"/>
      </p:ext>
    </p:extLst>
  </p:cSld>
  <p:clrMapOvr>
    <a:masterClrMapping/>
  </p:clrMapOvr>
  <mc:AlternateContent xmlns:mc="http://schemas.openxmlformats.org/markup-compatibility/2006" xmlns:p14="http://schemas.microsoft.com/office/powerpoint/2010/main">
    <mc:Choice Requires="p14">
      <p:transition spd="slow" p14:dur="2000" advTm="41382"/>
    </mc:Choice>
    <mc:Fallback xmlns="">
      <p:transition spd="slow" advTm="413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 presetClass="entr" presetSubtype="0" fill="hold" nodeType="afterEffect">
                                  <p:stCondLst>
                                    <p:cond delay="9000"/>
                                  </p:stCondLst>
                                  <p:childTnLst>
                                    <p:set>
                                      <p:cBhvr>
                                        <p:cTn id="9" dur="1" fill="hold">
                                          <p:stCondLst>
                                            <p:cond delay="0"/>
                                          </p:stCondLst>
                                        </p:cTn>
                                        <p:tgtEl>
                                          <p:spTgt spid="3">
                                            <p:txEl>
                                              <p:pRg st="1" end="1"/>
                                            </p:txEl>
                                          </p:spTgt>
                                        </p:tgtEl>
                                        <p:attrNameLst>
                                          <p:attrName>style.visibility</p:attrName>
                                        </p:attrNameLst>
                                      </p:cBhvr>
                                      <p:to>
                                        <p:strVal val="visible"/>
                                      </p:to>
                                    </p:set>
                                  </p:childTnLst>
                                </p:cTn>
                              </p:par>
                            </p:childTnLst>
                          </p:cTn>
                        </p:par>
                        <p:par>
                          <p:cTn id="10" fill="hold">
                            <p:stCondLst>
                              <p:cond delay="9001"/>
                            </p:stCondLst>
                            <p:childTnLst>
                              <p:par>
                                <p:cTn id="11" presetID="1" presetClass="entr" presetSubtype="0" fill="hold" nodeType="afterEffect">
                                  <p:stCondLst>
                                    <p:cond delay="3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12001"/>
                            </p:stCondLst>
                            <p:childTnLst>
                              <p:par>
                                <p:cTn id="14" presetID="1" presetClass="entr" presetSubtype="0" fill="hold" nodeType="afterEffect">
                                  <p:stCondLst>
                                    <p:cond delay="4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16001"/>
                            </p:stCondLst>
                            <p:childTnLst>
                              <p:par>
                                <p:cTn id="17" presetID="1" presetClass="entr" presetSubtype="0" fill="hold" nodeType="afterEffect">
                                  <p:stCondLst>
                                    <p:cond delay="5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21001"/>
                            </p:stCondLst>
                            <p:childTnLst>
                              <p:par>
                                <p:cTn id="20" presetID="1" presetClass="entr" presetSubtype="0" fill="hold" nodeType="afterEffect">
                                  <p:stCondLst>
                                    <p:cond delay="30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24001"/>
                            </p:stCondLst>
                            <p:childTnLst>
                              <p:par>
                                <p:cTn id="23" presetID="1" presetClass="entr" presetSubtype="0" fill="hold" nodeType="afterEffect">
                                  <p:stCondLst>
                                    <p:cond delay="600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par>
                          <p:cTn id="25" fill="hold">
                            <p:stCondLst>
                              <p:cond delay="30001"/>
                            </p:stCondLst>
                            <p:childTnLst>
                              <p:par>
                                <p:cTn id="26" presetID="1" presetClass="entr" presetSubtype="0" fill="hold" nodeType="afterEffect">
                                  <p:stCondLst>
                                    <p:cond delay="500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BA21D63-503F-4423-BD33-414D450EE4F8}"/>
              </a:ext>
            </a:extLst>
          </p:cNvPr>
          <p:cNvSpPr/>
          <p:nvPr/>
        </p:nvSpPr>
        <p:spPr>
          <a:xfrm>
            <a:off x="3233292" y="1940277"/>
            <a:ext cx="5774905" cy="1754326"/>
          </a:xfrm>
          <a:prstGeom prst="rect">
            <a:avLst/>
          </a:prstGeom>
        </p:spPr>
        <p:txBody>
          <a:bodyPr wrap="square">
            <a:spAutoFit/>
          </a:bodyPr>
          <a:lstStyle/>
          <a:p>
            <a:pPr marL="285750" indent="-285750">
              <a:buFont typeface="Arial Black" panose="020B0A04020102020204" pitchFamily="34" charset="0"/>
              <a:buChar char="›"/>
            </a:pPr>
            <a:r>
              <a:rPr lang="en-US" dirty="0">
                <a:ea typeface="Roboto" panose="02000000000000000000" pitchFamily="2" charset="0"/>
              </a:rPr>
              <a:t>What are internal controls? </a:t>
            </a:r>
          </a:p>
          <a:p>
            <a:endParaRPr lang="en-US" dirty="0">
              <a:ea typeface="Roboto" panose="02000000000000000000" pitchFamily="2" charset="0"/>
            </a:endParaRPr>
          </a:p>
          <a:p>
            <a:pPr marL="285750" indent="-285750">
              <a:buFont typeface="Arial Black" panose="020B0A04020102020204" pitchFamily="34" charset="0"/>
              <a:buChar char="›"/>
            </a:pPr>
            <a:r>
              <a:rPr lang="en-US" dirty="0">
                <a:ea typeface="Roboto" panose="02000000000000000000" pitchFamily="2" charset="0"/>
              </a:rPr>
              <a:t>Why are they important?  </a:t>
            </a:r>
          </a:p>
          <a:p>
            <a:pPr marL="285750" indent="-285750">
              <a:buFont typeface="Arial Black" panose="020B0A04020102020204" pitchFamily="34" charset="0"/>
              <a:buChar char="›"/>
            </a:pPr>
            <a:endParaRPr lang="en-US" dirty="0">
              <a:ea typeface="Roboto" panose="02000000000000000000" pitchFamily="2" charset="0"/>
            </a:endParaRPr>
          </a:p>
          <a:p>
            <a:pPr marL="285750" indent="-285750">
              <a:buFont typeface="Arial Black" panose="020B0A04020102020204" pitchFamily="34" charset="0"/>
              <a:buChar char="›"/>
            </a:pPr>
            <a:r>
              <a:rPr lang="en-US" dirty="0">
                <a:ea typeface="Roboto" panose="02000000000000000000" pitchFamily="2" charset="0"/>
              </a:rPr>
              <a:t>What is the link between internal controls and risk management?</a:t>
            </a:r>
            <a:endParaRPr lang="en-US" spc="20" dirty="0">
              <a:ea typeface="Roboto" panose="02000000000000000000" pitchFamily="2" charset="0"/>
            </a:endParaRPr>
          </a:p>
        </p:txBody>
      </p:sp>
      <p:sp>
        <p:nvSpPr>
          <p:cNvPr id="7" name="Slide Number Placeholder 1">
            <a:extLst>
              <a:ext uri="{FF2B5EF4-FFF2-40B4-BE49-F238E27FC236}">
                <a16:creationId xmlns:a16="http://schemas.microsoft.com/office/drawing/2014/main" id="{3D198B11-8F25-4D5B-A969-69632B675510}"/>
              </a:ext>
            </a:extLst>
          </p:cNvPr>
          <p:cNvSpPr txBox="1">
            <a:spLocks/>
          </p:cNvSpPr>
          <p:nvPr/>
        </p:nvSpPr>
        <p:spPr bwMode="gray">
          <a:xfrm>
            <a:off x="10710333" y="-88115"/>
            <a:ext cx="838199" cy="767687"/>
          </a:xfrm>
          <a:prstGeom prst="rect">
            <a:avLst/>
          </a:prstGeom>
        </p:spPr>
        <p:txBody>
          <a:bodyPr vert="horz" lIns="91440" tIns="45720" rIns="91440" bIns="45720" rtlCol="0" anchor="b"/>
          <a:lstStyle>
            <a:defPPr>
              <a:defRPr lang="en-US"/>
            </a:defPPr>
            <a:lvl1pPr marL="0" marR="0" indent="0" algn="ctr" defTabSz="457200" rtl="0" eaLnBrk="1" fontAlgn="auto" latinLnBrk="0" hangingPunct="1">
              <a:lnSpc>
                <a:spcPct val="100000"/>
              </a:lnSpc>
              <a:spcBef>
                <a:spcPts val="0"/>
              </a:spcBef>
              <a:spcAft>
                <a:spcPts val="0"/>
              </a:spcAft>
              <a:buClrTx/>
              <a:buSzTx/>
              <a:buFontTx/>
              <a:buNone/>
              <a:tabLst/>
              <a:defRPr sz="28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4</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917" y="1988531"/>
            <a:ext cx="2619375" cy="2909394"/>
          </a:xfrm>
          <a:prstGeom prst="rect">
            <a:avLst/>
          </a:prstGeom>
        </p:spPr>
      </p:pic>
      <p:pic>
        <p:nvPicPr>
          <p:cNvPr id="2" name="Audio 1">
            <a:hlinkClick r:id="" action="ppaction://media"/>
            <a:extLst>
              <a:ext uri="{FF2B5EF4-FFF2-40B4-BE49-F238E27FC236}">
                <a16:creationId xmlns:a16="http://schemas.microsoft.com/office/drawing/2014/main" id="{AA83F557-18E8-4710-A7FE-FDA8C962EE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52DB399E-FB97-44AF-96D5-DF0963DCD561}"/>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E4F9BD81-A859-426C-95C9-39D21CCEAAC3}"/>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4186390892"/>
      </p:ext>
    </p:extLst>
  </p:cSld>
  <p:clrMapOvr>
    <a:masterClrMapping/>
  </p:clrMapOvr>
  <mc:AlternateContent xmlns:mc="http://schemas.openxmlformats.org/markup-compatibility/2006" xmlns:p14="http://schemas.microsoft.com/office/powerpoint/2010/main">
    <mc:Choice Requires="p14">
      <p:transition spd="slow" p14:dur="2000" advTm="9228"/>
    </mc:Choice>
    <mc:Fallback xmlns="">
      <p:transition spd="slow" advTm="92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501617" y="553423"/>
            <a:ext cx="7027920" cy="1593580"/>
          </a:xfrm>
          <a:prstGeom prst="rect">
            <a:avLst/>
          </a:prstGeom>
          <a:noFill/>
          <a:ln w="9525">
            <a:noFill/>
            <a:miter lim="800000"/>
            <a:headEnd/>
            <a:tailEnd/>
          </a:ln>
        </p:spPr>
        <p:txBody>
          <a:bodyPr lIns="0" rIns="0" anchor="ctr"/>
          <a:lstStyle/>
          <a:p>
            <a:pPr defTabSz="914400" eaLnBrk="0" hangingPunct="0">
              <a:lnSpc>
                <a:spcPct val="95000"/>
              </a:lnSpc>
            </a:pPr>
            <a:r>
              <a:rPr lang="en-US" sz="3000" b="1" dirty="0">
                <a:solidFill>
                  <a:srgbClr val="171717"/>
                </a:solidFill>
              </a:rPr>
              <a:t>Why are risks and internal controls important?</a:t>
            </a:r>
          </a:p>
          <a:p>
            <a:pPr defTabSz="914400" eaLnBrk="0" hangingPunct="0">
              <a:lnSpc>
                <a:spcPct val="95000"/>
              </a:lnSpc>
            </a:pPr>
            <a:endParaRPr lang="en-US" sz="3000" b="1" dirty="0">
              <a:solidFill>
                <a:srgbClr val="171717"/>
              </a:solidFill>
              <a:latin typeface="Trebuchet MS" panose="020B0603020202020204" pitchFamily="34" charset="0"/>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chemeClr val="bg1"/>
                </a:solidFill>
              </a:rPr>
              <a:t>5</a:t>
            </a:r>
          </a:p>
        </p:txBody>
      </p:sp>
      <p:sp>
        <p:nvSpPr>
          <p:cNvPr id="3" name="Rectangle 2">
            <a:extLst>
              <a:ext uri="{FF2B5EF4-FFF2-40B4-BE49-F238E27FC236}">
                <a16:creationId xmlns:a16="http://schemas.microsoft.com/office/drawing/2014/main" id="{CFB1A81A-A35B-449A-8DE3-01B99C5E5F30}"/>
              </a:ext>
            </a:extLst>
          </p:cNvPr>
          <p:cNvSpPr/>
          <p:nvPr/>
        </p:nvSpPr>
        <p:spPr>
          <a:xfrm>
            <a:off x="2718487" y="2019978"/>
            <a:ext cx="6096000" cy="3693319"/>
          </a:xfrm>
          <a:prstGeom prst="rect">
            <a:avLst/>
          </a:prstGeom>
        </p:spPr>
        <p:txBody>
          <a:bodyPr wrap="square">
            <a:spAutoFit/>
          </a:bodyPr>
          <a:lstStyle/>
          <a:p>
            <a:r>
              <a:rPr lang="en-US" dirty="0"/>
              <a:t>An effective internal control system will help:</a:t>
            </a:r>
          </a:p>
          <a:p>
            <a:pPr marL="285750" indent="-285750">
              <a:buFont typeface="Century Gothic" panose="020B0502020202020204" pitchFamily="34" charset="0"/>
              <a:buChar char="›"/>
            </a:pPr>
            <a:r>
              <a:rPr lang="en-US" dirty="0"/>
              <a:t>prevent or detect fraud;</a:t>
            </a:r>
          </a:p>
          <a:p>
            <a:pPr marL="285750" indent="-285750">
              <a:buFont typeface="Century Gothic" panose="020B0502020202020204" pitchFamily="34" charset="0"/>
              <a:buChar char="›"/>
            </a:pPr>
            <a:r>
              <a:rPr lang="en-US" dirty="0"/>
              <a:t>protect resources (both tangible and intangible) from theft and waste;</a:t>
            </a:r>
          </a:p>
          <a:p>
            <a:pPr marL="285750" indent="-285750">
              <a:buFont typeface="Century Gothic" panose="020B0502020202020204" pitchFamily="34" charset="0"/>
              <a:buChar char="›"/>
            </a:pPr>
            <a:r>
              <a:rPr lang="en-US" dirty="0"/>
              <a:t>operate efficiently;</a:t>
            </a:r>
          </a:p>
          <a:p>
            <a:pPr marL="285750" indent="-285750">
              <a:buFont typeface="Century Gothic" panose="020B0502020202020204" pitchFamily="34" charset="0"/>
              <a:buChar char="›"/>
            </a:pPr>
            <a:r>
              <a:rPr lang="en-US" dirty="0"/>
              <a:t>proactively identify risks and potential financial issues;</a:t>
            </a:r>
          </a:p>
          <a:p>
            <a:pPr marL="285750" indent="-285750">
              <a:buFont typeface="Century Gothic" panose="020B0502020202020204" pitchFamily="34" charset="0"/>
              <a:buChar char="›"/>
            </a:pPr>
            <a:r>
              <a:rPr lang="en-US" dirty="0"/>
              <a:t>generate timely, reliable reporting;</a:t>
            </a:r>
          </a:p>
          <a:p>
            <a:pPr marL="285750" indent="-285750">
              <a:buFont typeface="Century Gothic" panose="020B0502020202020204" pitchFamily="34" charset="0"/>
              <a:buChar char="›"/>
            </a:pPr>
            <a:r>
              <a:rPr lang="en-US" dirty="0"/>
              <a:t>progress towards business objectives and goals;</a:t>
            </a:r>
          </a:p>
          <a:p>
            <a:pPr marL="285750" indent="-285750">
              <a:buFont typeface="Century Gothic" panose="020B0502020202020204" pitchFamily="34" charset="0"/>
              <a:buChar char="›"/>
            </a:pPr>
            <a:r>
              <a:rPr lang="en-US" dirty="0"/>
              <a:t>ensure compliance with applicable laws and regulations; and</a:t>
            </a:r>
          </a:p>
          <a:p>
            <a:pPr marL="285750" indent="-285750">
              <a:buFont typeface="Century Gothic" panose="020B0502020202020204" pitchFamily="34" charset="0"/>
              <a:buChar char="›"/>
            </a:pPr>
            <a:r>
              <a:rPr lang="en-US" dirty="0"/>
              <a:t>reassure citizens.</a:t>
            </a:r>
          </a:p>
          <a:p>
            <a:endParaRPr lang="en-US" dirty="0"/>
          </a:p>
        </p:txBody>
      </p:sp>
      <p:pic>
        <p:nvPicPr>
          <p:cNvPr id="7" name="Audio 6">
            <a:hlinkClick r:id="" action="ppaction://media"/>
            <a:extLst>
              <a:ext uri="{FF2B5EF4-FFF2-40B4-BE49-F238E27FC236}">
                <a16:creationId xmlns:a16="http://schemas.microsoft.com/office/drawing/2014/main" id="{8ABFE511-1326-457C-B4EB-A7BDEEA6C9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6" name="Action Button: Go Back or Previous 5">
            <a:hlinkClick r:id="" action="ppaction://hlinkshowjump?jump=previousslide" highlightClick="1"/>
            <a:extLst>
              <a:ext uri="{FF2B5EF4-FFF2-40B4-BE49-F238E27FC236}">
                <a16:creationId xmlns:a16="http://schemas.microsoft.com/office/drawing/2014/main" id="{B2D5D3F1-22F8-411C-B21F-104B163A48AD}"/>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8" name="Action Button: Go Forward or Next 7">
            <a:hlinkClick r:id="" action="ppaction://hlinkshowjump?jump=nextslide" highlightClick="1"/>
            <a:extLst>
              <a:ext uri="{FF2B5EF4-FFF2-40B4-BE49-F238E27FC236}">
                <a16:creationId xmlns:a16="http://schemas.microsoft.com/office/drawing/2014/main" id="{398D2998-2C48-4639-88DB-0845A0AE209D}"/>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2343774176"/>
      </p:ext>
    </p:extLst>
  </p:cSld>
  <p:clrMapOvr>
    <a:masterClrMapping/>
  </p:clrMapOvr>
  <mc:AlternateContent xmlns:mc="http://schemas.openxmlformats.org/markup-compatibility/2006" xmlns:p14="http://schemas.microsoft.com/office/powerpoint/2010/main">
    <mc:Choice Requires="p14">
      <p:transition spd="slow" p14:dur="2000" advTm="37128"/>
    </mc:Choice>
    <mc:Fallback xmlns="">
      <p:transition spd="slow" advTm="37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7607">
            <a:extLst>
              <a:ext uri="{FF2B5EF4-FFF2-40B4-BE49-F238E27FC236}">
                <a16:creationId xmlns:a16="http://schemas.microsoft.com/office/drawing/2014/main" id="{544B0959-0282-43AD-8734-4CC2B83443D5}"/>
              </a:ext>
            </a:extLst>
          </p:cNvPr>
          <p:cNvSpPr txBox="1">
            <a:spLocks noChangeArrowheads="1"/>
          </p:cNvSpPr>
          <p:nvPr/>
        </p:nvSpPr>
        <p:spPr bwMode="auto">
          <a:xfrm>
            <a:off x="2290118" y="1821848"/>
            <a:ext cx="5928610" cy="394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0" tIns="0" rIns="0" bIns="0" anchor="t" anchorCtr="0" upright="1">
            <a:noAutofit/>
          </a:bodyPr>
          <a:lstStyle/>
          <a:p>
            <a:pPr marL="12700" marR="24130" algn="ctr">
              <a:lnSpc>
                <a:spcPts val="1445"/>
              </a:lnSpc>
              <a:spcBef>
                <a:spcPts val="0"/>
              </a:spcBef>
              <a:spcAft>
                <a:spcPts val="0"/>
              </a:spcAft>
            </a:pPr>
            <a:r>
              <a:rPr lang="en-US" b="1" dirty="0">
                <a:solidFill>
                  <a:srgbClr val="3CB6AD"/>
                </a:solidFill>
                <a:latin typeface="Arial" panose="020B0604020202020204" pitchFamily="34" charset="0"/>
                <a:ea typeface="Calibri" panose="020F0502020204030204" pitchFamily="34" charset="0"/>
                <a:cs typeface="Calibri" panose="020F0502020204030204" pitchFamily="34" charset="0"/>
              </a:rPr>
              <a:t>OVERALL</a:t>
            </a:r>
          </a:p>
          <a:p>
            <a:pPr marL="12700" marR="24130" algn="ctr">
              <a:lnSpc>
                <a:spcPts val="1445"/>
              </a:lnSpc>
              <a:spcBef>
                <a:spcPts val="0"/>
              </a:spcBef>
              <a:spcAft>
                <a:spcPts val="0"/>
              </a:spcAft>
            </a:pPr>
            <a:r>
              <a:rPr lang="en-US" b="1" dirty="0">
                <a:solidFill>
                  <a:srgbClr val="3CB6AD"/>
                </a:solidFill>
                <a:effectLst/>
                <a:latin typeface="Arial" panose="020B0604020202020204" pitchFamily="34" charset="0"/>
                <a:ea typeface="Calibri" panose="020F0502020204030204" pitchFamily="34" charset="0"/>
                <a:cs typeface="Calibri" panose="020F0502020204030204" pitchFamily="34" charset="0"/>
              </a:rPr>
              <a:t>INTERNAL CONTROL WEAKNESSES</a:t>
            </a:r>
            <a:endParaRPr lang="en-US" dirty="0">
              <a:effectLst/>
              <a:latin typeface="Calibri" panose="020F0502020204030204" pitchFamily="34" charset="0"/>
              <a:ea typeface="Calibri" panose="020F0502020204030204" pitchFamily="34" charset="0"/>
              <a:cs typeface="Calibri" panose="020F0502020204030204" pitchFamily="34" charset="0"/>
            </a:endParaRPr>
          </a:p>
          <a:p>
            <a:pPr marL="8890" marR="24130" algn="ctr">
              <a:lnSpc>
                <a:spcPts val="1150"/>
              </a:lnSpc>
              <a:spcBef>
                <a:spcPts val="0"/>
              </a:spcBef>
              <a:spcAft>
                <a:spcPts val="0"/>
              </a:spcAft>
            </a:pPr>
            <a:r>
              <a:rPr lang="en-US" dirty="0">
                <a:effectLst/>
                <a:latin typeface="Calibri" panose="020F0502020204030204" pitchFamily="34" charset="0"/>
                <a:ea typeface="Calibri" panose="020F0502020204030204" pitchFamily="34" charset="0"/>
                <a:cs typeface="Calibri" panose="020F0502020204030204" pitchFamily="34" charset="0"/>
              </a:rPr>
              <a:t>WERE RESPONSIBLE FOR NEARLY</a:t>
            </a:r>
          </a:p>
          <a:p>
            <a:pPr marL="42545" marR="24130" algn="ctr">
              <a:lnSpc>
                <a:spcPts val="1740"/>
              </a:lnSpc>
              <a:spcBef>
                <a:spcPts val="0"/>
              </a:spcBef>
              <a:spcAft>
                <a:spcPts val="0"/>
              </a:spcAft>
            </a:pPr>
            <a:r>
              <a:rPr lang="en-US" b="1" dirty="0">
                <a:solidFill>
                  <a:srgbClr val="3CB6AD"/>
                </a:solidFill>
                <a:effectLst/>
                <a:latin typeface="Arial" panose="020B0604020202020204" pitchFamily="34" charset="0"/>
                <a:ea typeface="Calibri" panose="020F0502020204030204" pitchFamily="34" charset="0"/>
                <a:cs typeface="Calibri" panose="020F0502020204030204" pitchFamily="34" charset="0"/>
              </a:rPr>
              <a:t>HALF OF FRAUDS</a:t>
            </a:r>
            <a:endParaRPr lang="en-US"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Freeform 7633">
            <a:extLst>
              <a:ext uri="{FF2B5EF4-FFF2-40B4-BE49-F238E27FC236}">
                <a16:creationId xmlns:a16="http://schemas.microsoft.com/office/drawing/2014/main" id="{A8B470E8-D854-4DA2-8297-9A370C7C3649}"/>
              </a:ext>
            </a:extLst>
          </p:cNvPr>
          <p:cNvSpPr>
            <a:spLocks/>
          </p:cNvSpPr>
          <p:nvPr/>
        </p:nvSpPr>
        <p:spPr bwMode="auto">
          <a:xfrm>
            <a:off x="3966518" y="3008871"/>
            <a:ext cx="2792601" cy="1877180"/>
          </a:xfrm>
          <a:custGeom>
            <a:avLst/>
            <a:gdLst>
              <a:gd name="T0" fmla="+- 0 1560 867"/>
              <a:gd name="T1" fmla="*/ T0 w 1534"/>
              <a:gd name="T2" fmla="+- 0 889 886"/>
              <a:gd name="T3" fmla="*/ 889 h 1534"/>
              <a:gd name="T4" fmla="+- 0 1419 867"/>
              <a:gd name="T5" fmla="*/ T4 w 1534"/>
              <a:gd name="T6" fmla="+- 0 916 886"/>
              <a:gd name="T7" fmla="*/ 916 h 1534"/>
              <a:gd name="T8" fmla="+- 0 1288 867"/>
              <a:gd name="T9" fmla="*/ T8 w 1534"/>
              <a:gd name="T10" fmla="+- 0 968 886"/>
              <a:gd name="T11" fmla="*/ 968 h 1534"/>
              <a:gd name="T12" fmla="+- 0 1170 867"/>
              <a:gd name="T13" fmla="*/ T12 w 1534"/>
              <a:gd name="T14" fmla="+- 0 1042 886"/>
              <a:gd name="T15" fmla="*/ 1042 h 1534"/>
              <a:gd name="T16" fmla="+- 0 1068 867"/>
              <a:gd name="T17" fmla="*/ T16 w 1534"/>
              <a:gd name="T18" fmla="+- 0 1135 886"/>
              <a:gd name="T19" fmla="*/ 1135 h 1534"/>
              <a:gd name="T20" fmla="+- 0 984 867"/>
              <a:gd name="T21" fmla="*/ T20 w 1534"/>
              <a:gd name="T22" fmla="+- 0 1245 886"/>
              <a:gd name="T23" fmla="*/ 1245 h 1534"/>
              <a:gd name="T24" fmla="+- 0 921 867"/>
              <a:gd name="T25" fmla="*/ T24 w 1534"/>
              <a:gd name="T26" fmla="+- 0 1370 886"/>
              <a:gd name="T27" fmla="*/ 1370 h 1534"/>
              <a:gd name="T28" fmla="+- 0 881 867"/>
              <a:gd name="T29" fmla="*/ T28 w 1534"/>
              <a:gd name="T30" fmla="+- 0 1506 886"/>
              <a:gd name="T31" fmla="*/ 1506 h 1534"/>
              <a:gd name="T32" fmla="+- 0 867 867"/>
              <a:gd name="T33" fmla="*/ T32 w 1534"/>
              <a:gd name="T34" fmla="+- 0 1652 886"/>
              <a:gd name="T35" fmla="*/ 1652 h 1534"/>
              <a:gd name="T36" fmla="+- 0 881 867"/>
              <a:gd name="T37" fmla="*/ T36 w 1534"/>
              <a:gd name="T38" fmla="+- 0 1798 886"/>
              <a:gd name="T39" fmla="*/ 1798 h 1534"/>
              <a:gd name="T40" fmla="+- 0 921 867"/>
              <a:gd name="T41" fmla="*/ T40 w 1534"/>
              <a:gd name="T42" fmla="+- 0 1934 886"/>
              <a:gd name="T43" fmla="*/ 1934 h 1534"/>
              <a:gd name="T44" fmla="+- 0 984 867"/>
              <a:gd name="T45" fmla="*/ T44 w 1534"/>
              <a:gd name="T46" fmla="+- 0 2059 886"/>
              <a:gd name="T47" fmla="*/ 2059 h 1534"/>
              <a:gd name="T48" fmla="+- 0 1068 867"/>
              <a:gd name="T49" fmla="*/ T48 w 1534"/>
              <a:gd name="T50" fmla="+- 0 2169 886"/>
              <a:gd name="T51" fmla="*/ 2169 h 1534"/>
              <a:gd name="T52" fmla="+- 0 1170 867"/>
              <a:gd name="T53" fmla="*/ T52 w 1534"/>
              <a:gd name="T54" fmla="+- 0 2262 886"/>
              <a:gd name="T55" fmla="*/ 2262 h 1534"/>
              <a:gd name="T56" fmla="+- 0 1288 867"/>
              <a:gd name="T57" fmla="*/ T56 w 1534"/>
              <a:gd name="T58" fmla="+- 0 2336 886"/>
              <a:gd name="T59" fmla="*/ 2336 h 1534"/>
              <a:gd name="T60" fmla="+- 0 1419 867"/>
              <a:gd name="T61" fmla="*/ T60 w 1534"/>
              <a:gd name="T62" fmla="+- 0 2388 886"/>
              <a:gd name="T63" fmla="*/ 2388 h 1534"/>
              <a:gd name="T64" fmla="+- 0 1560 867"/>
              <a:gd name="T65" fmla="*/ T64 w 1534"/>
              <a:gd name="T66" fmla="+- 0 2415 886"/>
              <a:gd name="T67" fmla="*/ 2415 h 1534"/>
              <a:gd name="T68" fmla="+- 0 1708 867"/>
              <a:gd name="T69" fmla="*/ T68 w 1534"/>
              <a:gd name="T70" fmla="+- 0 2415 886"/>
              <a:gd name="T71" fmla="*/ 2415 h 1534"/>
              <a:gd name="T72" fmla="+- 0 1849 867"/>
              <a:gd name="T73" fmla="*/ T72 w 1534"/>
              <a:gd name="T74" fmla="+- 0 2388 886"/>
              <a:gd name="T75" fmla="*/ 2388 h 1534"/>
              <a:gd name="T76" fmla="+- 0 1980 867"/>
              <a:gd name="T77" fmla="*/ T76 w 1534"/>
              <a:gd name="T78" fmla="+- 0 2336 886"/>
              <a:gd name="T79" fmla="*/ 2336 h 1534"/>
              <a:gd name="T80" fmla="+- 0 2098 867"/>
              <a:gd name="T81" fmla="*/ T80 w 1534"/>
              <a:gd name="T82" fmla="+- 0 2262 886"/>
              <a:gd name="T83" fmla="*/ 2262 h 1534"/>
              <a:gd name="T84" fmla="+- 0 2200 867"/>
              <a:gd name="T85" fmla="*/ T84 w 1534"/>
              <a:gd name="T86" fmla="+- 0 2169 886"/>
              <a:gd name="T87" fmla="*/ 2169 h 1534"/>
              <a:gd name="T88" fmla="+- 0 2284 867"/>
              <a:gd name="T89" fmla="*/ T88 w 1534"/>
              <a:gd name="T90" fmla="+- 0 2059 886"/>
              <a:gd name="T91" fmla="*/ 2059 h 1534"/>
              <a:gd name="T92" fmla="+- 0 2347 867"/>
              <a:gd name="T93" fmla="*/ T92 w 1534"/>
              <a:gd name="T94" fmla="+- 0 1934 886"/>
              <a:gd name="T95" fmla="*/ 1934 h 1534"/>
              <a:gd name="T96" fmla="+- 0 2386 867"/>
              <a:gd name="T97" fmla="*/ T96 w 1534"/>
              <a:gd name="T98" fmla="+- 0 1798 886"/>
              <a:gd name="T99" fmla="*/ 1798 h 1534"/>
              <a:gd name="T100" fmla="+- 0 2400 867"/>
              <a:gd name="T101" fmla="*/ T100 w 1534"/>
              <a:gd name="T102" fmla="+- 0 1652 886"/>
              <a:gd name="T103" fmla="*/ 1652 h 1534"/>
              <a:gd name="T104" fmla="+- 0 2386 867"/>
              <a:gd name="T105" fmla="*/ T104 w 1534"/>
              <a:gd name="T106" fmla="+- 0 1506 886"/>
              <a:gd name="T107" fmla="*/ 1506 h 1534"/>
              <a:gd name="T108" fmla="+- 0 2347 867"/>
              <a:gd name="T109" fmla="*/ T108 w 1534"/>
              <a:gd name="T110" fmla="+- 0 1370 886"/>
              <a:gd name="T111" fmla="*/ 1370 h 1534"/>
              <a:gd name="T112" fmla="+- 0 2284 867"/>
              <a:gd name="T113" fmla="*/ T112 w 1534"/>
              <a:gd name="T114" fmla="+- 0 1245 886"/>
              <a:gd name="T115" fmla="*/ 1245 h 1534"/>
              <a:gd name="T116" fmla="+- 0 2200 867"/>
              <a:gd name="T117" fmla="*/ T116 w 1534"/>
              <a:gd name="T118" fmla="+- 0 1135 886"/>
              <a:gd name="T119" fmla="*/ 1135 h 1534"/>
              <a:gd name="T120" fmla="+- 0 2098 867"/>
              <a:gd name="T121" fmla="*/ T120 w 1534"/>
              <a:gd name="T122" fmla="+- 0 1042 886"/>
              <a:gd name="T123" fmla="*/ 1042 h 1534"/>
              <a:gd name="T124" fmla="+- 0 1980 867"/>
              <a:gd name="T125" fmla="*/ T124 w 1534"/>
              <a:gd name="T126" fmla="+- 0 968 886"/>
              <a:gd name="T127" fmla="*/ 968 h 1534"/>
              <a:gd name="T128" fmla="+- 0 1849 867"/>
              <a:gd name="T129" fmla="*/ T128 w 1534"/>
              <a:gd name="T130" fmla="+- 0 916 886"/>
              <a:gd name="T131" fmla="*/ 916 h 1534"/>
              <a:gd name="T132" fmla="+- 0 1708 867"/>
              <a:gd name="T133" fmla="*/ T132 w 1534"/>
              <a:gd name="T134" fmla="+- 0 889 886"/>
              <a:gd name="T135" fmla="*/ 889 h 1534"/>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Lst>
            <a:rect l="0" t="0" r="r" b="b"/>
            <a:pathLst>
              <a:path w="1534" h="1534">
                <a:moveTo>
                  <a:pt x="767" y="0"/>
                </a:moveTo>
                <a:lnTo>
                  <a:pt x="693" y="3"/>
                </a:lnTo>
                <a:lnTo>
                  <a:pt x="621" y="13"/>
                </a:lnTo>
                <a:lnTo>
                  <a:pt x="552" y="30"/>
                </a:lnTo>
                <a:lnTo>
                  <a:pt x="485" y="53"/>
                </a:lnTo>
                <a:lnTo>
                  <a:pt x="421" y="82"/>
                </a:lnTo>
                <a:lnTo>
                  <a:pt x="360" y="116"/>
                </a:lnTo>
                <a:lnTo>
                  <a:pt x="303" y="156"/>
                </a:lnTo>
                <a:lnTo>
                  <a:pt x="250" y="200"/>
                </a:lnTo>
                <a:lnTo>
                  <a:pt x="201" y="249"/>
                </a:lnTo>
                <a:lnTo>
                  <a:pt x="156" y="302"/>
                </a:lnTo>
                <a:lnTo>
                  <a:pt x="117" y="359"/>
                </a:lnTo>
                <a:lnTo>
                  <a:pt x="83" y="420"/>
                </a:lnTo>
                <a:lnTo>
                  <a:pt x="54" y="484"/>
                </a:lnTo>
                <a:lnTo>
                  <a:pt x="31" y="551"/>
                </a:lnTo>
                <a:lnTo>
                  <a:pt x="14" y="620"/>
                </a:lnTo>
                <a:lnTo>
                  <a:pt x="4" y="692"/>
                </a:lnTo>
                <a:lnTo>
                  <a:pt x="0" y="766"/>
                </a:lnTo>
                <a:lnTo>
                  <a:pt x="4" y="840"/>
                </a:lnTo>
                <a:lnTo>
                  <a:pt x="14" y="912"/>
                </a:lnTo>
                <a:lnTo>
                  <a:pt x="31" y="981"/>
                </a:lnTo>
                <a:lnTo>
                  <a:pt x="54" y="1048"/>
                </a:lnTo>
                <a:lnTo>
                  <a:pt x="83" y="1112"/>
                </a:lnTo>
                <a:lnTo>
                  <a:pt x="117" y="1173"/>
                </a:lnTo>
                <a:lnTo>
                  <a:pt x="156" y="1230"/>
                </a:lnTo>
                <a:lnTo>
                  <a:pt x="201" y="1283"/>
                </a:lnTo>
                <a:lnTo>
                  <a:pt x="250" y="1332"/>
                </a:lnTo>
                <a:lnTo>
                  <a:pt x="303" y="1376"/>
                </a:lnTo>
                <a:lnTo>
                  <a:pt x="360" y="1416"/>
                </a:lnTo>
                <a:lnTo>
                  <a:pt x="421" y="1450"/>
                </a:lnTo>
                <a:lnTo>
                  <a:pt x="485" y="1479"/>
                </a:lnTo>
                <a:lnTo>
                  <a:pt x="552" y="1502"/>
                </a:lnTo>
                <a:lnTo>
                  <a:pt x="621" y="1519"/>
                </a:lnTo>
                <a:lnTo>
                  <a:pt x="693" y="1529"/>
                </a:lnTo>
                <a:lnTo>
                  <a:pt x="767" y="1533"/>
                </a:lnTo>
                <a:lnTo>
                  <a:pt x="841" y="1529"/>
                </a:lnTo>
                <a:lnTo>
                  <a:pt x="912" y="1519"/>
                </a:lnTo>
                <a:lnTo>
                  <a:pt x="982" y="1502"/>
                </a:lnTo>
                <a:lnTo>
                  <a:pt x="1049" y="1479"/>
                </a:lnTo>
                <a:lnTo>
                  <a:pt x="1113" y="1450"/>
                </a:lnTo>
                <a:lnTo>
                  <a:pt x="1173" y="1416"/>
                </a:lnTo>
                <a:lnTo>
                  <a:pt x="1231" y="1376"/>
                </a:lnTo>
                <a:lnTo>
                  <a:pt x="1284" y="1332"/>
                </a:lnTo>
                <a:lnTo>
                  <a:pt x="1333" y="1283"/>
                </a:lnTo>
                <a:lnTo>
                  <a:pt x="1377" y="1230"/>
                </a:lnTo>
                <a:lnTo>
                  <a:pt x="1417" y="1173"/>
                </a:lnTo>
                <a:lnTo>
                  <a:pt x="1451" y="1112"/>
                </a:lnTo>
                <a:lnTo>
                  <a:pt x="1480" y="1048"/>
                </a:lnTo>
                <a:lnTo>
                  <a:pt x="1503" y="981"/>
                </a:lnTo>
                <a:lnTo>
                  <a:pt x="1519" y="912"/>
                </a:lnTo>
                <a:lnTo>
                  <a:pt x="1530" y="840"/>
                </a:lnTo>
                <a:lnTo>
                  <a:pt x="1533" y="766"/>
                </a:lnTo>
                <a:lnTo>
                  <a:pt x="1530" y="692"/>
                </a:lnTo>
                <a:lnTo>
                  <a:pt x="1519" y="620"/>
                </a:lnTo>
                <a:lnTo>
                  <a:pt x="1503" y="551"/>
                </a:lnTo>
                <a:lnTo>
                  <a:pt x="1480" y="484"/>
                </a:lnTo>
                <a:lnTo>
                  <a:pt x="1451" y="420"/>
                </a:lnTo>
                <a:lnTo>
                  <a:pt x="1417" y="359"/>
                </a:lnTo>
                <a:lnTo>
                  <a:pt x="1377" y="302"/>
                </a:lnTo>
                <a:lnTo>
                  <a:pt x="1333" y="249"/>
                </a:lnTo>
                <a:lnTo>
                  <a:pt x="1284" y="200"/>
                </a:lnTo>
                <a:lnTo>
                  <a:pt x="1231" y="156"/>
                </a:lnTo>
                <a:lnTo>
                  <a:pt x="1173" y="116"/>
                </a:lnTo>
                <a:lnTo>
                  <a:pt x="1113" y="82"/>
                </a:lnTo>
                <a:lnTo>
                  <a:pt x="1049" y="53"/>
                </a:lnTo>
                <a:lnTo>
                  <a:pt x="982" y="30"/>
                </a:lnTo>
                <a:lnTo>
                  <a:pt x="912" y="13"/>
                </a:lnTo>
                <a:lnTo>
                  <a:pt x="841" y="3"/>
                </a:lnTo>
                <a:lnTo>
                  <a:pt x="767" y="0"/>
                </a:lnTo>
                <a:close/>
              </a:path>
            </a:pathLst>
          </a:custGeom>
          <a:solidFill>
            <a:schemeClr val="accent1">
              <a:lumMod val="40000"/>
              <a:lumOff val="60000"/>
            </a:schemeClr>
          </a:solidFill>
          <a:ln>
            <a:noFill/>
          </a:ln>
        </p:spPr>
        <p:txBody>
          <a:bodyPr rot="0" vert="horz" wrap="square" lIns="91440" tIns="45720" rIns="91440" bIns="45720" anchor="t" anchorCtr="0" upright="1">
            <a:noAutofit/>
          </a:bodyPr>
          <a:lstStyle/>
          <a:p>
            <a:endParaRPr lang="en-US" dirty="0"/>
          </a:p>
        </p:txBody>
      </p:sp>
      <p:sp>
        <p:nvSpPr>
          <p:cNvPr id="4" name="Freeform 7630">
            <a:extLst>
              <a:ext uri="{FF2B5EF4-FFF2-40B4-BE49-F238E27FC236}">
                <a16:creationId xmlns:a16="http://schemas.microsoft.com/office/drawing/2014/main" id="{53E2C483-7900-4069-BA92-E1B539330719}"/>
              </a:ext>
            </a:extLst>
          </p:cNvPr>
          <p:cNvSpPr>
            <a:spLocks/>
          </p:cNvSpPr>
          <p:nvPr/>
        </p:nvSpPr>
        <p:spPr bwMode="auto">
          <a:xfrm>
            <a:off x="4497859" y="3165903"/>
            <a:ext cx="1729921" cy="1257816"/>
          </a:xfrm>
          <a:custGeom>
            <a:avLst/>
            <a:gdLst>
              <a:gd name="T0" fmla="+- 0 1941 1230"/>
              <a:gd name="T1" fmla="*/ T0 w 806"/>
              <a:gd name="T2" fmla="+- 0 1556 1082"/>
              <a:gd name="T3" fmla="*/ 1556 h 1140"/>
              <a:gd name="T4" fmla="+- 0 1436 1230"/>
              <a:gd name="T5" fmla="*/ T4 w 806"/>
              <a:gd name="T6" fmla="+- 0 1556 1082"/>
              <a:gd name="T7" fmla="*/ 1556 h 1140"/>
              <a:gd name="T8" fmla="+- 0 1436 1230"/>
              <a:gd name="T9" fmla="*/ T8 w 806"/>
              <a:gd name="T10" fmla="+- 0 1258 1082"/>
              <a:gd name="T11" fmla="*/ 1258 h 1140"/>
              <a:gd name="T12" fmla="+- 0 1443 1230"/>
              <a:gd name="T13" fmla="*/ T12 w 806"/>
              <a:gd name="T14" fmla="+- 0 1222 1082"/>
              <a:gd name="T15" fmla="*/ 1222 h 1140"/>
              <a:gd name="T16" fmla="+- 0 1463 1230"/>
              <a:gd name="T17" fmla="*/ T16 w 806"/>
              <a:gd name="T18" fmla="+- 0 1192 1082"/>
              <a:gd name="T19" fmla="*/ 1192 h 1140"/>
              <a:gd name="T20" fmla="+- 0 1493 1230"/>
              <a:gd name="T21" fmla="*/ T20 w 806"/>
              <a:gd name="T22" fmla="+- 0 1172 1082"/>
              <a:gd name="T23" fmla="*/ 1172 h 1140"/>
              <a:gd name="T24" fmla="+- 0 1529 1230"/>
              <a:gd name="T25" fmla="*/ T24 w 806"/>
              <a:gd name="T26" fmla="+- 0 1165 1082"/>
              <a:gd name="T27" fmla="*/ 1165 h 1140"/>
              <a:gd name="T28" fmla="+- 0 1735 1230"/>
              <a:gd name="T29" fmla="*/ T28 w 806"/>
              <a:gd name="T30" fmla="+- 0 1165 1082"/>
              <a:gd name="T31" fmla="*/ 1165 h 1140"/>
              <a:gd name="T32" fmla="+- 0 1801 1230"/>
              <a:gd name="T33" fmla="*/ T32 w 806"/>
              <a:gd name="T34" fmla="+- 0 1192 1082"/>
              <a:gd name="T35" fmla="*/ 1192 h 1140"/>
              <a:gd name="T36" fmla="+- 0 1828 1230"/>
              <a:gd name="T37" fmla="*/ T36 w 806"/>
              <a:gd name="T38" fmla="+- 0 1258 1082"/>
              <a:gd name="T39" fmla="*/ 1258 h 1140"/>
              <a:gd name="T40" fmla="+- 0 1828 1230"/>
              <a:gd name="T41" fmla="*/ T40 w 806"/>
              <a:gd name="T42" fmla="+- 0 1340 1082"/>
              <a:gd name="T43" fmla="*/ 1340 h 1140"/>
              <a:gd name="T44" fmla="+- 0 1844 1230"/>
              <a:gd name="T45" fmla="*/ T44 w 806"/>
              <a:gd name="T46" fmla="+- 0 1348 1082"/>
              <a:gd name="T47" fmla="*/ 1348 h 1140"/>
              <a:gd name="T48" fmla="+- 0 1856 1230"/>
              <a:gd name="T49" fmla="*/ T48 w 806"/>
              <a:gd name="T50" fmla="+- 0 1354 1082"/>
              <a:gd name="T51" fmla="*/ 1354 h 1140"/>
              <a:gd name="T52" fmla="+- 0 1863 1230"/>
              <a:gd name="T53" fmla="*/ T52 w 806"/>
              <a:gd name="T54" fmla="+- 0 1360 1082"/>
              <a:gd name="T55" fmla="*/ 1360 h 1140"/>
              <a:gd name="T56" fmla="+- 0 1865 1230"/>
              <a:gd name="T57" fmla="*/ T56 w 806"/>
              <a:gd name="T58" fmla="+- 0 1363 1082"/>
              <a:gd name="T59" fmla="*/ 1363 h 1140"/>
              <a:gd name="T60" fmla="+- 0 1863 1230"/>
              <a:gd name="T61" fmla="*/ T60 w 806"/>
              <a:gd name="T62" fmla="+- 0 1367 1082"/>
              <a:gd name="T63" fmla="*/ 1367 h 1140"/>
              <a:gd name="T64" fmla="+- 0 1848 1230"/>
              <a:gd name="T65" fmla="*/ T64 w 806"/>
              <a:gd name="T66" fmla="+- 0 1369 1082"/>
              <a:gd name="T67" fmla="*/ 1369 h 1140"/>
              <a:gd name="T68" fmla="+- 0 1828 1230"/>
              <a:gd name="T69" fmla="*/ T68 w 806"/>
              <a:gd name="T70" fmla="+- 0 1369 1082"/>
              <a:gd name="T71" fmla="*/ 1369 h 1140"/>
              <a:gd name="T72" fmla="+- 0 1828 1230"/>
              <a:gd name="T73" fmla="*/ T72 w 806"/>
              <a:gd name="T74" fmla="+- 0 1412 1082"/>
              <a:gd name="T75" fmla="*/ 1412 h 1140"/>
              <a:gd name="T76" fmla="+- 0 1911 1230"/>
              <a:gd name="T77" fmla="*/ T76 w 806"/>
              <a:gd name="T78" fmla="+- 0 1412 1082"/>
              <a:gd name="T79" fmla="*/ 1412 h 1140"/>
              <a:gd name="T80" fmla="+- 0 1911 1230"/>
              <a:gd name="T81" fmla="*/ T80 w 806"/>
              <a:gd name="T82" fmla="+- 0 1258 1082"/>
              <a:gd name="T83" fmla="*/ 1258 h 1140"/>
              <a:gd name="T84" fmla="+- 0 1897 1230"/>
              <a:gd name="T85" fmla="*/ T84 w 806"/>
              <a:gd name="T86" fmla="+- 0 1190 1082"/>
              <a:gd name="T87" fmla="*/ 1190 h 1140"/>
              <a:gd name="T88" fmla="+- 0 1859 1230"/>
              <a:gd name="T89" fmla="*/ T88 w 806"/>
              <a:gd name="T90" fmla="+- 0 1134 1082"/>
              <a:gd name="T91" fmla="*/ 1134 h 1140"/>
              <a:gd name="T92" fmla="+- 0 1803 1230"/>
              <a:gd name="T93" fmla="*/ T92 w 806"/>
              <a:gd name="T94" fmla="+- 0 1096 1082"/>
              <a:gd name="T95" fmla="*/ 1096 h 1140"/>
              <a:gd name="T96" fmla="+- 0 1735 1230"/>
              <a:gd name="T97" fmla="*/ T96 w 806"/>
              <a:gd name="T98" fmla="+- 0 1082 1082"/>
              <a:gd name="T99" fmla="*/ 1082 h 1140"/>
              <a:gd name="T100" fmla="+- 0 1529 1230"/>
              <a:gd name="T101" fmla="*/ T100 w 806"/>
              <a:gd name="T102" fmla="+- 0 1082 1082"/>
              <a:gd name="T103" fmla="*/ 1082 h 1140"/>
              <a:gd name="T104" fmla="+- 0 1461 1230"/>
              <a:gd name="T105" fmla="*/ T104 w 806"/>
              <a:gd name="T106" fmla="+- 0 1096 1082"/>
              <a:gd name="T107" fmla="*/ 1096 h 1140"/>
              <a:gd name="T108" fmla="+- 0 1405 1230"/>
              <a:gd name="T109" fmla="*/ T108 w 806"/>
              <a:gd name="T110" fmla="+- 0 1134 1082"/>
              <a:gd name="T111" fmla="*/ 1134 h 1140"/>
              <a:gd name="T112" fmla="+- 0 1367 1230"/>
              <a:gd name="T113" fmla="*/ T112 w 806"/>
              <a:gd name="T114" fmla="+- 0 1190 1082"/>
              <a:gd name="T115" fmla="*/ 1190 h 1140"/>
              <a:gd name="T116" fmla="+- 0 1353 1230"/>
              <a:gd name="T117" fmla="*/ T116 w 806"/>
              <a:gd name="T118" fmla="+- 0 1258 1082"/>
              <a:gd name="T119" fmla="*/ 1258 h 1140"/>
              <a:gd name="T120" fmla="+- 0 1353 1230"/>
              <a:gd name="T121" fmla="*/ T120 w 806"/>
              <a:gd name="T122" fmla="+- 0 1556 1082"/>
              <a:gd name="T123" fmla="*/ 1556 h 1140"/>
              <a:gd name="T124" fmla="+- 0 1325 1230"/>
              <a:gd name="T125" fmla="*/ T124 w 806"/>
              <a:gd name="T126" fmla="+- 0 1556 1082"/>
              <a:gd name="T127" fmla="*/ 1556 h 1140"/>
              <a:gd name="T128" fmla="+- 0 1288 1230"/>
              <a:gd name="T129" fmla="*/ T128 w 806"/>
              <a:gd name="T130" fmla="+- 0 1564 1082"/>
              <a:gd name="T131" fmla="*/ 1564 h 1140"/>
              <a:gd name="T132" fmla="+- 0 1258 1230"/>
              <a:gd name="T133" fmla="*/ T132 w 806"/>
              <a:gd name="T134" fmla="+- 0 1584 1082"/>
              <a:gd name="T135" fmla="*/ 1584 h 1140"/>
              <a:gd name="T136" fmla="+- 0 1237 1230"/>
              <a:gd name="T137" fmla="*/ T136 w 806"/>
              <a:gd name="T138" fmla="+- 0 1614 1082"/>
              <a:gd name="T139" fmla="*/ 1614 h 1140"/>
              <a:gd name="T140" fmla="+- 0 1230 1230"/>
              <a:gd name="T141" fmla="*/ T140 w 806"/>
              <a:gd name="T142" fmla="+- 0 1651 1082"/>
              <a:gd name="T143" fmla="*/ 1651 h 1140"/>
              <a:gd name="T144" fmla="+- 0 1230 1230"/>
              <a:gd name="T145" fmla="*/ T144 w 806"/>
              <a:gd name="T146" fmla="+- 0 2127 1082"/>
              <a:gd name="T147" fmla="*/ 2127 h 1140"/>
              <a:gd name="T148" fmla="+- 0 1237 1230"/>
              <a:gd name="T149" fmla="*/ T148 w 806"/>
              <a:gd name="T150" fmla="+- 0 2164 1082"/>
              <a:gd name="T151" fmla="*/ 2164 h 1140"/>
              <a:gd name="T152" fmla="+- 0 1258 1230"/>
              <a:gd name="T153" fmla="*/ T152 w 806"/>
              <a:gd name="T154" fmla="+- 0 2194 1082"/>
              <a:gd name="T155" fmla="*/ 2194 h 1140"/>
              <a:gd name="T156" fmla="+- 0 1288 1230"/>
              <a:gd name="T157" fmla="*/ T156 w 806"/>
              <a:gd name="T158" fmla="+- 0 2214 1082"/>
              <a:gd name="T159" fmla="*/ 2214 h 1140"/>
              <a:gd name="T160" fmla="+- 0 1325 1230"/>
              <a:gd name="T161" fmla="*/ T160 w 806"/>
              <a:gd name="T162" fmla="+- 0 2222 1082"/>
              <a:gd name="T163" fmla="*/ 2222 h 1140"/>
              <a:gd name="T164" fmla="+- 0 1941 1230"/>
              <a:gd name="T165" fmla="*/ T164 w 806"/>
              <a:gd name="T166" fmla="+- 0 2222 1082"/>
              <a:gd name="T167" fmla="*/ 2222 h 1140"/>
              <a:gd name="T168" fmla="+- 0 1978 1230"/>
              <a:gd name="T169" fmla="*/ T168 w 806"/>
              <a:gd name="T170" fmla="+- 0 2214 1082"/>
              <a:gd name="T171" fmla="*/ 2214 h 1140"/>
              <a:gd name="T172" fmla="+- 0 2008 1230"/>
              <a:gd name="T173" fmla="*/ T172 w 806"/>
              <a:gd name="T174" fmla="+- 0 2194 1082"/>
              <a:gd name="T175" fmla="*/ 2194 h 1140"/>
              <a:gd name="T176" fmla="+- 0 2028 1230"/>
              <a:gd name="T177" fmla="*/ T176 w 806"/>
              <a:gd name="T178" fmla="+- 0 2164 1082"/>
              <a:gd name="T179" fmla="*/ 2164 h 1140"/>
              <a:gd name="T180" fmla="+- 0 2036 1230"/>
              <a:gd name="T181" fmla="*/ T180 w 806"/>
              <a:gd name="T182" fmla="+- 0 2127 1082"/>
              <a:gd name="T183" fmla="*/ 2127 h 1140"/>
              <a:gd name="T184" fmla="+- 0 2036 1230"/>
              <a:gd name="T185" fmla="*/ T184 w 806"/>
              <a:gd name="T186" fmla="+- 0 1651 1082"/>
              <a:gd name="T187" fmla="*/ 1651 h 1140"/>
              <a:gd name="T188" fmla="+- 0 2028 1230"/>
              <a:gd name="T189" fmla="*/ T188 w 806"/>
              <a:gd name="T190" fmla="+- 0 1614 1082"/>
              <a:gd name="T191" fmla="*/ 1614 h 1140"/>
              <a:gd name="T192" fmla="+- 0 2008 1230"/>
              <a:gd name="T193" fmla="*/ T192 w 806"/>
              <a:gd name="T194" fmla="+- 0 1584 1082"/>
              <a:gd name="T195" fmla="*/ 1584 h 1140"/>
              <a:gd name="T196" fmla="+- 0 1978 1230"/>
              <a:gd name="T197" fmla="*/ T196 w 806"/>
              <a:gd name="T198" fmla="+- 0 1564 1082"/>
              <a:gd name="T199" fmla="*/ 1564 h 1140"/>
              <a:gd name="T200" fmla="+- 0 1941 1230"/>
              <a:gd name="T201" fmla="*/ T200 w 806"/>
              <a:gd name="T202" fmla="+- 0 1556 1082"/>
              <a:gd name="T203" fmla="*/ 1556 h 114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Lst>
            <a:rect l="0" t="0" r="r" b="b"/>
            <a:pathLst>
              <a:path w="806" h="1140">
                <a:moveTo>
                  <a:pt x="711" y="474"/>
                </a:moveTo>
                <a:lnTo>
                  <a:pt x="206" y="474"/>
                </a:lnTo>
                <a:lnTo>
                  <a:pt x="206" y="176"/>
                </a:lnTo>
                <a:lnTo>
                  <a:pt x="213" y="140"/>
                </a:lnTo>
                <a:lnTo>
                  <a:pt x="233" y="110"/>
                </a:lnTo>
                <a:lnTo>
                  <a:pt x="263" y="90"/>
                </a:lnTo>
                <a:lnTo>
                  <a:pt x="299" y="83"/>
                </a:lnTo>
                <a:lnTo>
                  <a:pt x="505" y="83"/>
                </a:lnTo>
                <a:lnTo>
                  <a:pt x="571" y="110"/>
                </a:lnTo>
                <a:lnTo>
                  <a:pt x="598" y="176"/>
                </a:lnTo>
                <a:lnTo>
                  <a:pt x="598" y="258"/>
                </a:lnTo>
                <a:lnTo>
                  <a:pt x="614" y="266"/>
                </a:lnTo>
                <a:lnTo>
                  <a:pt x="626" y="272"/>
                </a:lnTo>
                <a:lnTo>
                  <a:pt x="633" y="278"/>
                </a:lnTo>
                <a:lnTo>
                  <a:pt x="635" y="281"/>
                </a:lnTo>
                <a:lnTo>
                  <a:pt x="633" y="285"/>
                </a:lnTo>
                <a:lnTo>
                  <a:pt x="618" y="287"/>
                </a:lnTo>
                <a:lnTo>
                  <a:pt x="598" y="287"/>
                </a:lnTo>
                <a:lnTo>
                  <a:pt x="598" y="330"/>
                </a:lnTo>
                <a:lnTo>
                  <a:pt x="681" y="330"/>
                </a:lnTo>
                <a:lnTo>
                  <a:pt x="681" y="176"/>
                </a:lnTo>
                <a:lnTo>
                  <a:pt x="667" y="108"/>
                </a:lnTo>
                <a:lnTo>
                  <a:pt x="629" y="52"/>
                </a:lnTo>
                <a:lnTo>
                  <a:pt x="573" y="14"/>
                </a:lnTo>
                <a:lnTo>
                  <a:pt x="505" y="0"/>
                </a:lnTo>
                <a:lnTo>
                  <a:pt x="299" y="0"/>
                </a:lnTo>
                <a:lnTo>
                  <a:pt x="231" y="14"/>
                </a:lnTo>
                <a:lnTo>
                  <a:pt x="175" y="52"/>
                </a:lnTo>
                <a:lnTo>
                  <a:pt x="137" y="108"/>
                </a:lnTo>
                <a:lnTo>
                  <a:pt x="123" y="176"/>
                </a:lnTo>
                <a:lnTo>
                  <a:pt x="123" y="474"/>
                </a:lnTo>
                <a:lnTo>
                  <a:pt x="95" y="474"/>
                </a:lnTo>
                <a:lnTo>
                  <a:pt x="58" y="482"/>
                </a:lnTo>
                <a:lnTo>
                  <a:pt x="28" y="502"/>
                </a:lnTo>
                <a:lnTo>
                  <a:pt x="7" y="532"/>
                </a:lnTo>
                <a:lnTo>
                  <a:pt x="0" y="569"/>
                </a:lnTo>
                <a:lnTo>
                  <a:pt x="0" y="1045"/>
                </a:lnTo>
                <a:lnTo>
                  <a:pt x="7" y="1082"/>
                </a:lnTo>
                <a:lnTo>
                  <a:pt x="28" y="1112"/>
                </a:lnTo>
                <a:lnTo>
                  <a:pt x="58" y="1132"/>
                </a:lnTo>
                <a:lnTo>
                  <a:pt x="95" y="1140"/>
                </a:lnTo>
                <a:lnTo>
                  <a:pt x="711" y="1140"/>
                </a:lnTo>
                <a:lnTo>
                  <a:pt x="748" y="1132"/>
                </a:lnTo>
                <a:lnTo>
                  <a:pt x="778" y="1112"/>
                </a:lnTo>
                <a:lnTo>
                  <a:pt x="798" y="1082"/>
                </a:lnTo>
                <a:lnTo>
                  <a:pt x="806" y="1045"/>
                </a:lnTo>
                <a:lnTo>
                  <a:pt x="806" y="569"/>
                </a:lnTo>
                <a:lnTo>
                  <a:pt x="798" y="532"/>
                </a:lnTo>
                <a:lnTo>
                  <a:pt x="778" y="502"/>
                </a:lnTo>
                <a:lnTo>
                  <a:pt x="748" y="482"/>
                </a:lnTo>
                <a:lnTo>
                  <a:pt x="711" y="474"/>
                </a:lnTo>
                <a:close/>
              </a:path>
            </a:pathLst>
          </a:custGeom>
          <a:noFill/>
          <a:ln w="1270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US" dirty="0"/>
          </a:p>
        </p:txBody>
      </p:sp>
      <p:sp>
        <p:nvSpPr>
          <p:cNvPr id="5" name="Slide Number Placeholder 1">
            <a:extLst>
              <a:ext uri="{FF2B5EF4-FFF2-40B4-BE49-F238E27FC236}">
                <a16:creationId xmlns:a16="http://schemas.microsoft.com/office/drawing/2014/main" id="{D648BCA5-3B98-4F6A-889B-BDD04D5818BE}"/>
              </a:ext>
            </a:extLst>
          </p:cNvPr>
          <p:cNvSpPr txBox="1">
            <a:spLocks/>
          </p:cNvSpPr>
          <p:nvPr/>
        </p:nvSpPr>
        <p:spPr>
          <a:xfrm>
            <a:off x="10771639" y="14011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spcAft>
                <a:spcPts val="600"/>
              </a:spcAft>
              <a:defRPr/>
            </a:pPr>
            <a:r>
              <a:rPr lang="en-US" sz="2800" dirty="0">
                <a:solidFill>
                  <a:srgbClr val="FFFFFF"/>
                </a:solidFill>
                <a:latin typeface="Century Gothic" panose="020B0502020202020204"/>
              </a:rPr>
              <a:t>6</a:t>
            </a:r>
          </a:p>
        </p:txBody>
      </p:sp>
      <p:pic>
        <p:nvPicPr>
          <p:cNvPr id="7" name="Audio 6">
            <a:hlinkClick r:id="" action="ppaction://media"/>
            <a:extLst>
              <a:ext uri="{FF2B5EF4-FFF2-40B4-BE49-F238E27FC236}">
                <a16:creationId xmlns:a16="http://schemas.microsoft.com/office/drawing/2014/main" id="{4D9617BF-34B8-4CF3-AD9B-F7813B4815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
        <p:nvSpPr>
          <p:cNvPr id="8" name="Action Button: Go Back or Previous 7">
            <a:hlinkClick r:id="" action="ppaction://hlinkshowjump?jump=previousslide" highlightClick="1"/>
            <a:extLst>
              <a:ext uri="{FF2B5EF4-FFF2-40B4-BE49-F238E27FC236}">
                <a16:creationId xmlns:a16="http://schemas.microsoft.com/office/drawing/2014/main" id="{E97D0EDA-94F6-4ADB-B551-0E730433D15F}"/>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9" name="Action Button: Go Forward or Next 8">
            <a:hlinkClick r:id="" action="ppaction://hlinkshowjump?jump=nextslide" highlightClick="1"/>
            <a:extLst>
              <a:ext uri="{FF2B5EF4-FFF2-40B4-BE49-F238E27FC236}">
                <a16:creationId xmlns:a16="http://schemas.microsoft.com/office/drawing/2014/main" id="{26B8F374-AD1D-4610-BF85-81789D31F9EA}"/>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extLst>
      <p:ext uri="{BB962C8B-B14F-4D97-AF65-F5344CB8AC3E}">
        <p14:creationId xmlns:p14="http://schemas.microsoft.com/office/powerpoint/2010/main" val="1539265219"/>
      </p:ext>
    </p:extLst>
  </p:cSld>
  <p:clrMapOvr>
    <a:masterClrMapping/>
  </p:clrMapOvr>
  <p:transition spd="med" advTm="852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hlinkClick r:id="" action="ppaction://noaction"/>
          </p:cNvPr>
          <p:cNvSpPr/>
          <p:nvPr/>
        </p:nvSpPr>
        <p:spPr>
          <a:xfrm>
            <a:off x="0" y="-17902"/>
            <a:ext cx="2377440" cy="6858000"/>
          </a:xfrm>
          <a:prstGeom prst="rect">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ea typeface="+mn-ea"/>
                <a:cs typeface="+mn-cs"/>
              </a:rPr>
              <a:t>Breaking into my house -locked door</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ea typeface="+mn-ea"/>
                <a:cs typeface="+mn-cs"/>
              </a:rPr>
              <a:t>Sleep in -alarm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Lato" panose="020F0502020204030203" pitchFamily="34" charset="0"/>
              <a:ea typeface="+mn-ea"/>
              <a:cs typeface="+mn-cs"/>
            </a:endParaRPr>
          </a:p>
        </p:txBody>
      </p:sp>
      <p:sp>
        <p:nvSpPr>
          <p:cNvPr id="5" name="Slide Number Placeholder 1">
            <a:extLst>
              <a:ext uri="{FF2B5EF4-FFF2-40B4-BE49-F238E27FC236}">
                <a16:creationId xmlns:a16="http://schemas.microsoft.com/office/drawing/2014/main" id="{3D9FD23E-0947-495A-8CF4-04A56B5E97FC}"/>
              </a:ext>
            </a:extLst>
          </p:cNvPr>
          <p:cNvSpPr txBox="1">
            <a:spLocks/>
          </p:cNvSpPr>
          <p:nvPr/>
        </p:nvSpPr>
        <p:spPr>
          <a:xfrm>
            <a:off x="10771639" y="140114"/>
            <a:ext cx="838199" cy="767687"/>
          </a:xfrm>
          <a:prstGeom prst="rect">
            <a:avLst/>
          </a:prstGeom>
        </p:spPr>
        <p:txBody>
          <a:bodyPr vert="horz" lIns="91440" tIns="45720" rIns="91440" bIns="45720" rtlCol="0" anchor="b">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2800" noProof="0" dirty="0">
                <a:solidFill>
                  <a:srgbClr val="FFFFFF"/>
                </a:solidFill>
                <a:latin typeface="Century Gothic" panose="020B0502020202020204"/>
              </a:rPr>
              <a:t>7</a:t>
            </a:r>
            <a:endParaRPr kumimoji="0" lang="en-US" sz="2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8"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3304949" y="1084223"/>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171717"/>
                </a:solidFill>
                <a:effectLst/>
                <a:uLnTx/>
                <a:uFillTx/>
                <a:latin typeface="Trebuchet MS" panose="020B0603020202020204" pitchFamily="34" charset="0"/>
                <a:ea typeface="+mn-ea"/>
                <a:cs typeface="+mn-cs"/>
              </a:rPr>
              <a:t> </a:t>
            </a:r>
            <a:r>
              <a:rPr kumimoji="0" lang="en-US" sz="3600" b="1" i="0" u="none" strike="noStrike" kern="1200" cap="none" spc="0" normalizeH="0" baseline="0" noProof="0" dirty="0">
                <a:ln>
                  <a:noFill/>
                </a:ln>
                <a:solidFill>
                  <a:srgbClr val="171717"/>
                </a:solidFill>
                <a:effectLst/>
                <a:uLnTx/>
                <a:uFillTx/>
                <a:ea typeface="+mn-ea"/>
                <a:cs typeface="+mn-cs"/>
              </a:rPr>
              <a:t>Definition of Risk and Internal Control</a:t>
            </a:r>
          </a:p>
        </p:txBody>
      </p:sp>
      <p:sp>
        <p:nvSpPr>
          <p:cNvPr id="9" name="Rectangle 4">
            <a:extLst>
              <a:ext uri="{FF2B5EF4-FFF2-40B4-BE49-F238E27FC236}">
                <a16:creationId xmlns:a16="http://schemas.microsoft.com/office/drawing/2014/main" id="{C64925E0-7776-413F-BD9D-F9DC4754389D}"/>
              </a:ext>
            </a:extLst>
          </p:cNvPr>
          <p:cNvSpPr>
            <a:spLocks noChangeArrowheads="1"/>
          </p:cNvSpPr>
          <p:nvPr/>
        </p:nvSpPr>
        <p:spPr bwMode="gray">
          <a:xfrm>
            <a:off x="2522764" y="2137382"/>
            <a:ext cx="8245929" cy="1291618"/>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Risk is the possibility of an event occurring that will have an impact on the achievement of an objective.</a:t>
            </a:r>
          </a:p>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Risk is measured in terms of impact and likelihood. </a:t>
            </a:r>
          </a:p>
        </p:txBody>
      </p:sp>
      <p:sp>
        <p:nvSpPr>
          <p:cNvPr id="10" name="Rectangle 9">
            <a:extLst>
              <a:ext uri="{FF2B5EF4-FFF2-40B4-BE49-F238E27FC236}">
                <a16:creationId xmlns:a16="http://schemas.microsoft.com/office/drawing/2014/main" id="{C64925E0-7776-413F-BD9D-F9DC4754389D}"/>
              </a:ext>
            </a:extLst>
          </p:cNvPr>
          <p:cNvSpPr>
            <a:spLocks noChangeArrowheads="1"/>
          </p:cNvSpPr>
          <p:nvPr/>
        </p:nvSpPr>
        <p:spPr bwMode="gray">
          <a:xfrm>
            <a:off x="2522764" y="3748913"/>
            <a:ext cx="7871935" cy="1291618"/>
          </a:xfrm>
          <a:prstGeom prst="rect">
            <a:avLst/>
          </a:prstGeom>
          <a:noFill/>
          <a:ln w="9525">
            <a:noFill/>
            <a:miter lim="800000"/>
            <a:headEnd/>
            <a:tailEnd/>
          </a:ln>
        </p:spPr>
        <p:txBody>
          <a:bodyPr lIns="0" tIns="0" rIns="0" bIns="0" anchor="ctr"/>
          <a:lstStyle/>
          <a:p>
            <a:pPr marL="914400" marR="0" lvl="2" indent="0" algn="l" defTabSz="457200" rtl="0" eaLnBrk="1" fontAlgn="auto" latinLnBrk="0" hangingPunct="1">
              <a:lnSpc>
                <a:spcPct val="100000"/>
              </a:lnSpc>
              <a:spcBef>
                <a:spcPts val="600"/>
              </a:spcBef>
              <a:spcAft>
                <a:spcPts val="600"/>
              </a:spcAft>
              <a:buClrTx/>
              <a:buSzTx/>
              <a:buFontTx/>
              <a:buNone/>
              <a:tabLst/>
              <a:defRPr/>
            </a:pPr>
            <a:r>
              <a:rPr kumimoji="0" lang="en-US" b="0" i="0" u="none" strike="noStrike" kern="1200" cap="none" spc="0" normalizeH="0" baseline="0" noProof="0" dirty="0">
                <a:ln>
                  <a:noFill/>
                </a:ln>
                <a:solidFill>
                  <a:srgbClr val="000000"/>
                </a:solidFill>
                <a:effectLst/>
                <a:uLnTx/>
                <a:uFillTx/>
                <a:ea typeface="+mn-ea"/>
                <a:cs typeface="+mn-cs"/>
              </a:rPr>
              <a:t>Internal Control:</a:t>
            </a:r>
            <a:r>
              <a:rPr kumimoji="0" lang="en-US" b="0" i="0" u="none" strike="noStrike" kern="1200" cap="none" spc="0" normalizeH="0" noProof="0" dirty="0">
                <a:ln>
                  <a:noFill/>
                </a:ln>
                <a:solidFill>
                  <a:srgbClr val="000000"/>
                </a:solidFill>
                <a:effectLst/>
                <a:uLnTx/>
                <a:uFillTx/>
                <a:ea typeface="+mn-ea"/>
                <a:cs typeface="+mn-cs"/>
              </a:rPr>
              <a:t> </a:t>
            </a:r>
            <a:r>
              <a:rPr kumimoji="0" lang="en-US" b="0" i="0" u="none" strike="noStrike" kern="1200" cap="none" spc="0" normalizeH="0" baseline="0" noProof="0" dirty="0">
                <a:ln>
                  <a:noFill/>
                </a:ln>
                <a:solidFill>
                  <a:srgbClr val="000000"/>
                </a:solidFill>
                <a:effectLst/>
                <a:uLnTx/>
                <a:uFillTx/>
                <a:ea typeface="+mn-ea"/>
                <a:cs typeface="+mn-cs"/>
              </a:rPr>
              <a:t>Any actions taken by the organization to manage risk and increase the likelihood that the organization’s objective and goals will be achieved.</a:t>
            </a:r>
          </a:p>
        </p:txBody>
      </p:sp>
      <p:pic>
        <p:nvPicPr>
          <p:cNvPr id="3" name="Audio 2">
            <a:hlinkClick r:id="" action="ppaction://media"/>
            <a:extLst>
              <a:ext uri="{FF2B5EF4-FFF2-40B4-BE49-F238E27FC236}">
                <a16:creationId xmlns:a16="http://schemas.microsoft.com/office/drawing/2014/main" id="{23C8FEE0-D903-40FA-8F10-168272B7F78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
        <p:nvSpPr>
          <p:cNvPr id="11" name="Action Button: Go Back or Previous 10">
            <a:hlinkClick r:id="" action="ppaction://hlinkshowjump?jump=previousslide" highlightClick="1"/>
            <a:extLst>
              <a:ext uri="{FF2B5EF4-FFF2-40B4-BE49-F238E27FC236}">
                <a16:creationId xmlns:a16="http://schemas.microsoft.com/office/drawing/2014/main" id="{A4101F3B-1188-4AB9-A3BC-5CE6F8727282}"/>
              </a:ext>
            </a:extLst>
          </p:cNvPr>
          <p:cNvSpPr/>
          <p:nvPr/>
        </p:nvSpPr>
        <p:spPr>
          <a:xfrm>
            <a:off x="2766644"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2" name="Action Button: Go Forward or Next 11">
            <a:hlinkClick r:id="" action="ppaction://hlinkshowjump?jump=nextslide" highlightClick="1"/>
            <a:extLst>
              <a:ext uri="{FF2B5EF4-FFF2-40B4-BE49-F238E27FC236}">
                <a16:creationId xmlns:a16="http://schemas.microsoft.com/office/drawing/2014/main" id="{DD853055-F810-43DD-8A7A-D5CC5D14F397}"/>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1753669313"/>
      </p:ext>
    </p:extLst>
  </p:cSld>
  <p:clrMapOvr>
    <a:masterClrMapping/>
  </p:clrMapOvr>
  <p:transition spd="med" advTm="3556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1"/>
                            </p:stCondLst>
                            <p:childTnLst>
                              <p:par>
                                <p:cTn id="8" presetID="1" presetClass="entr" presetSubtype="0" fill="hold" grpId="0" nodeType="afterEffect">
                                  <p:stCondLst>
                                    <p:cond delay="205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2051"/>
                            </p:stCondLst>
                            <p:childTnLst>
                              <p:par>
                                <p:cTn id="11" presetID="1" presetClass="entr" presetSubtype="0" fill="hold" grpId="0" nodeType="afterEffect">
                                  <p:stCondLst>
                                    <p:cond delay="115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3551"/>
                            </p:stCondLst>
                            <p:childTnLst>
                              <p:par>
                                <p:cTn id="14" presetID="1" presetClass="entr" presetSubtype="0" fill="hold" grpId="0" nodeType="afterEffect">
                                  <p:stCondLst>
                                    <p:cond delay="11000"/>
                                  </p:stCondLst>
                                  <p:childTnLst>
                                    <p:set>
                                      <p:cBhvr>
                                        <p:cTn id="15"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bldLst>
      <p:bldP spid="88" grpId="0" animBg="1"/>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B866349-4B96-4903-BAF0-B396278FD638}"/>
              </a:ext>
            </a:extLst>
          </p:cNvPr>
          <p:cNvSpPr txBox="1">
            <a:spLocks noChangeArrowheads="1"/>
          </p:cNvSpPr>
          <p:nvPr/>
        </p:nvSpPr>
        <p:spPr bwMode="gray">
          <a:xfrm>
            <a:off x="2398713" y="779464"/>
            <a:ext cx="7027920" cy="852880"/>
          </a:xfrm>
          <a:prstGeom prst="rect">
            <a:avLst/>
          </a:prstGeom>
          <a:noFill/>
          <a:ln w="9525">
            <a:noFill/>
            <a:miter lim="800000"/>
            <a:headEnd/>
            <a:tailEnd/>
          </a:ln>
        </p:spPr>
        <p:txBody>
          <a:bodyPr lIns="0" rIns="0" anchor="ctr"/>
          <a:lstStyle/>
          <a:p>
            <a:pPr marL="0" marR="0" lvl="0" indent="0" algn="l" defTabSz="914400" rtl="0" eaLnBrk="0" fontAlgn="auto" latinLnBrk="0" hangingPunct="0">
              <a:lnSpc>
                <a:spcPct val="95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71717"/>
                </a:solidFill>
                <a:effectLst/>
                <a:uLnTx/>
                <a:uFillTx/>
                <a:latin typeface="Century Gothic" panose="020B0502020202020204"/>
                <a:ea typeface="+mn-ea"/>
                <a:cs typeface="+mn-cs"/>
              </a:rPr>
              <a:t>Effective Internal Control System </a:t>
            </a:r>
          </a:p>
        </p:txBody>
      </p:sp>
      <p:sp>
        <p:nvSpPr>
          <p:cNvPr id="3" name="Rectangle 4">
            <a:extLst>
              <a:ext uri="{FF2B5EF4-FFF2-40B4-BE49-F238E27FC236}">
                <a16:creationId xmlns:a16="http://schemas.microsoft.com/office/drawing/2014/main" id="{C64925E0-7776-413F-BD9D-F9DC4754389D}"/>
              </a:ext>
            </a:extLst>
          </p:cNvPr>
          <p:cNvSpPr>
            <a:spLocks noChangeArrowheads="1"/>
          </p:cNvSpPr>
          <p:nvPr/>
        </p:nvSpPr>
        <p:spPr bwMode="gray">
          <a:xfrm>
            <a:off x="2240747" y="1515457"/>
            <a:ext cx="7109199" cy="4497176"/>
          </a:xfrm>
          <a:prstGeom prst="rect">
            <a:avLst/>
          </a:prstGeom>
          <a:noFill/>
          <a:ln w="9525">
            <a:noFill/>
            <a:miter lim="800000"/>
            <a:headEnd/>
            <a:tailEnd/>
          </a:ln>
        </p:spPr>
        <p:txBody>
          <a:bodyPr lIns="0" tIns="0" rIns="0" bIns="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000000"/>
                </a:solidFill>
                <a:effectLst/>
                <a:uLnTx/>
                <a:uFillTx/>
                <a:ea typeface="Roboto" panose="02000000000000000000" pitchFamily="2" charset="0"/>
                <a:cs typeface="+mn-cs"/>
              </a:rPr>
              <a:t>T</a:t>
            </a:r>
            <a:r>
              <a:rPr kumimoji="0" lang="en-US" sz="2400" i="0" u="none" strike="noStrike" kern="1200" cap="none" spc="0" normalizeH="0" baseline="0" noProof="0" dirty="0">
                <a:ln>
                  <a:noFill/>
                </a:ln>
                <a:solidFill>
                  <a:srgbClr val="000000"/>
                </a:solidFill>
                <a:effectLst/>
                <a:uLnTx/>
                <a:uFillTx/>
                <a:cs typeface="+mn-cs"/>
              </a:rPr>
              <a:t>here are five components supporting an effective internal control system: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cs typeface="+mn-cs"/>
            </a:endParaRPr>
          </a:p>
          <a:p>
            <a:pPr marL="1371600" marR="0" lvl="2" indent="-457200" algn="l" defTabSz="457200" rtl="0" eaLnBrk="1" fontAlgn="auto" latinLnBrk="0" hangingPunct="1">
              <a:lnSpc>
                <a:spcPct val="100000"/>
              </a:lnSpc>
              <a:spcBef>
                <a:spcPts val="600"/>
              </a:spcBef>
              <a:spcAft>
                <a:spcPts val="60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ea typeface="Roboto" panose="02000000000000000000" pitchFamily="2" charset="0"/>
                <a:cs typeface="+mn-cs"/>
              </a:rPr>
              <a:t>Control Environment</a:t>
            </a:r>
          </a:p>
          <a:p>
            <a:pPr marL="1371600" marR="0" lvl="2" indent="-457200" algn="l" defTabSz="457200" rtl="0" eaLnBrk="1" fontAlgn="auto" latinLnBrk="0" hangingPunct="1">
              <a:lnSpc>
                <a:spcPct val="100000"/>
              </a:lnSpc>
              <a:spcBef>
                <a:spcPts val="600"/>
              </a:spcBef>
              <a:spcAft>
                <a:spcPts val="60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ea typeface="Roboto" panose="02000000000000000000" pitchFamily="2" charset="0"/>
                <a:cs typeface="+mn-cs"/>
              </a:rPr>
              <a:t>Risk Assessment</a:t>
            </a:r>
          </a:p>
          <a:p>
            <a:pPr marL="1371600" marR="0" lvl="2" indent="-457200" algn="l" defTabSz="457200" rtl="0" eaLnBrk="1" fontAlgn="auto" latinLnBrk="0" hangingPunct="1">
              <a:lnSpc>
                <a:spcPct val="100000"/>
              </a:lnSpc>
              <a:spcBef>
                <a:spcPts val="600"/>
              </a:spcBef>
              <a:spcAft>
                <a:spcPts val="60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ea typeface="Roboto" panose="02000000000000000000" pitchFamily="2" charset="0"/>
                <a:cs typeface="+mn-cs"/>
              </a:rPr>
              <a:t>Control Activities</a:t>
            </a:r>
          </a:p>
          <a:p>
            <a:pPr marL="1371600" marR="0" lvl="2" indent="-457200" algn="l" defTabSz="457200" rtl="0" eaLnBrk="1" fontAlgn="auto" latinLnBrk="0" hangingPunct="1">
              <a:lnSpc>
                <a:spcPct val="100000"/>
              </a:lnSpc>
              <a:spcBef>
                <a:spcPts val="600"/>
              </a:spcBef>
              <a:spcAft>
                <a:spcPts val="60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ea typeface="Roboto" panose="02000000000000000000" pitchFamily="2" charset="0"/>
                <a:cs typeface="+mn-cs"/>
              </a:rPr>
              <a:t>Information and Communication</a:t>
            </a:r>
          </a:p>
          <a:p>
            <a:pPr marL="1371600" marR="0" lvl="2" indent="-457200" algn="l" defTabSz="457200" rtl="0" eaLnBrk="1" fontAlgn="auto" latinLnBrk="0" hangingPunct="1">
              <a:lnSpc>
                <a:spcPct val="100000"/>
              </a:lnSpc>
              <a:spcBef>
                <a:spcPts val="600"/>
              </a:spcBef>
              <a:spcAft>
                <a:spcPts val="600"/>
              </a:spcAft>
              <a:buClrTx/>
              <a:buSzTx/>
              <a:buFont typeface="+mj-lt"/>
              <a:buAutoNum type="arabicPeriod"/>
              <a:tabLst/>
              <a:defRPr/>
            </a:pPr>
            <a:r>
              <a:rPr kumimoji="0" lang="en-US" sz="1600" b="0" i="0" u="none" strike="noStrike" kern="1200" cap="none" spc="0" normalizeH="0" baseline="0" noProof="0" dirty="0">
                <a:ln>
                  <a:noFill/>
                </a:ln>
                <a:solidFill>
                  <a:srgbClr val="000000"/>
                </a:solidFill>
                <a:effectLst/>
                <a:uLnTx/>
                <a:uFillTx/>
                <a:ea typeface="Roboto" panose="02000000000000000000" pitchFamily="2" charset="0"/>
                <a:cs typeface="+mn-cs"/>
              </a:rPr>
              <a:t>Monitoring</a:t>
            </a:r>
          </a:p>
          <a:p>
            <a:pPr marL="1257300" marR="0" lvl="2" indent="-342900" algn="l" defTabSz="457200" rtl="0" eaLnBrk="1" fontAlgn="auto" latinLnBrk="0" hangingPunct="1">
              <a:lnSpc>
                <a:spcPct val="100000"/>
              </a:lnSpc>
              <a:spcBef>
                <a:spcPts val="600"/>
              </a:spcBef>
              <a:spcAft>
                <a:spcPts val="600"/>
              </a:spcAft>
              <a:buClrTx/>
              <a:buSzTx/>
              <a:buFont typeface="Wingdings" panose="05000000000000000000" pitchFamily="2" charset="2"/>
              <a:buChar char="ü"/>
              <a:tabLst/>
              <a:defRPr/>
            </a:pPr>
            <a:endParaRPr kumimoji="0" lang="en-US" sz="1800" b="0" i="0" u="none" strike="noStrike" kern="1200" cap="none" spc="0" normalizeH="0" baseline="0" noProof="0" dirty="0">
              <a:ln>
                <a:noFill/>
              </a:ln>
              <a:solidFill>
                <a:srgbClr val="171717"/>
              </a:solidFill>
              <a:effectLst/>
              <a:uLnTx/>
              <a:uFillTx/>
              <a:latin typeface="Lato"/>
              <a:ea typeface="+mn-ea"/>
              <a:cs typeface="+mn-cs"/>
            </a:endParaRPr>
          </a:p>
          <a:p>
            <a:pPr marL="171450" marR="0" lvl="0" indent="-171450" algn="l" defTabSz="801688"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a:p>
            <a:pPr marL="0" marR="0" lvl="0" indent="0" algn="l" defTabSz="801688"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171717"/>
              </a:solidFill>
              <a:effectLst/>
              <a:uLnTx/>
              <a:uFillTx/>
              <a:latin typeface="Century Gothic" panose="020B0502020202020204"/>
              <a:ea typeface="+mn-ea"/>
              <a:cs typeface="+mn-cs"/>
            </a:endParaRPr>
          </a:p>
        </p:txBody>
      </p:sp>
      <p:sp>
        <p:nvSpPr>
          <p:cNvPr id="4" name="Slide Number Placeholder 1">
            <a:extLst>
              <a:ext uri="{FF2B5EF4-FFF2-40B4-BE49-F238E27FC236}">
                <a16:creationId xmlns:a16="http://schemas.microsoft.com/office/drawing/2014/main" id="{FFE7B9E6-359B-466C-9C51-92D997DF5AF6}"/>
              </a:ext>
            </a:extLst>
          </p:cNvPr>
          <p:cNvSpPr txBox="1">
            <a:spLocks/>
          </p:cNvSpPr>
          <p:nvPr/>
        </p:nvSpPr>
        <p:spPr>
          <a:xfrm>
            <a:off x="10964891" y="5534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sp>
        <p:nvSpPr>
          <p:cNvPr id="5" name="Slide Number Placeholder 1">
            <a:extLst>
              <a:ext uri="{FF2B5EF4-FFF2-40B4-BE49-F238E27FC236}">
                <a16:creationId xmlns:a16="http://schemas.microsoft.com/office/drawing/2014/main" id="{B2AE54E6-704A-4FE7-8545-241BA98EA542}"/>
              </a:ext>
            </a:extLst>
          </p:cNvPr>
          <p:cNvSpPr txBox="1">
            <a:spLocks/>
          </p:cNvSpPr>
          <p:nvPr/>
        </p:nvSpPr>
        <p:spPr>
          <a:xfrm>
            <a:off x="11117291" y="705823"/>
            <a:ext cx="838199" cy="76768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solidFill>
                  <a:srgbClr val="FFFFFF"/>
                </a:solidFill>
                <a:latin typeface="Century Gothic" panose="020B0502020202020204"/>
              </a:rPr>
              <a:t>8</a:t>
            </a:r>
            <a:endParaRPr kumimoji="0" lang="en-US" sz="1800" b="0" i="0" u="none" strike="noStrike" kern="1200" cap="none" spc="0" normalizeH="0" baseline="0" noProof="0" dirty="0">
              <a:ln>
                <a:noFill/>
              </a:ln>
              <a:solidFill>
                <a:srgbClr val="FFFFFF"/>
              </a:solidFill>
              <a:effectLst/>
              <a:uLnTx/>
              <a:uFillTx/>
              <a:latin typeface="Century Gothic" panose="020B0502020202020204"/>
              <a:ea typeface="+mn-ea"/>
              <a:cs typeface="+mn-cs"/>
            </a:endParaRPr>
          </a:p>
        </p:txBody>
      </p:sp>
      <p:pic>
        <p:nvPicPr>
          <p:cNvPr id="8" name="Picture 7" descr="A close up of a logo&#10;&#10;Description automatically generated">
            <a:extLst>
              <a:ext uri="{FF2B5EF4-FFF2-40B4-BE49-F238E27FC236}">
                <a16:creationId xmlns:a16="http://schemas.microsoft.com/office/drawing/2014/main" id="{68655099-2B87-4E45-9BE1-1A6CD6E16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94324" y="2150531"/>
            <a:ext cx="2870567" cy="2721447"/>
          </a:xfrm>
          <a:prstGeom prst="rect">
            <a:avLst/>
          </a:prstGeom>
        </p:spPr>
      </p:pic>
      <p:pic>
        <p:nvPicPr>
          <p:cNvPr id="11" name="Audio 10">
            <a:hlinkClick r:id="" action="ppaction://media"/>
            <a:extLst>
              <a:ext uri="{FF2B5EF4-FFF2-40B4-BE49-F238E27FC236}">
                <a16:creationId xmlns:a16="http://schemas.microsoft.com/office/drawing/2014/main" id="{E3D4B817-3624-445C-A7FE-52C460D40DF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
        <p:nvSpPr>
          <p:cNvPr id="9" name="Action Button: Go Back or Previous 8">
            <a:hlinkClick r:id="" action="ppaction://hlinkshowjump?jump=previousslide" highlightClick="1"/>
            <a:extLst>
              <a:ext uri="{FF2B5EF4-FFF2-40B4-BE49-F238E27FC236}">
                <a16:creationId xmlns:a16="http://schemas.microsoft.com/office/drawing/2014/main" id="{0B1C8A82-B1ED-4F1D-9C21-7A3BC1E05B16}"/>
              </a:ext>
            </a:extLst>
          </p:cNvPr>
          <p:cNvSpPr/>
          <p:nvPr/>
        </p:nvSpPr>
        <p:spPr>
          <a:xfrm>
            <a:off x="457200" y="5241770"/>
            <a:ext cx="946800" cy="1042416"/>
          </a:xfrm>
          <a:prstGeom prst="actionButtonBackPrevious">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CA" sz="1200" b="1" dirty="0">
                <a:solidFill>
                  <a:schemeClr val="tx2"/>
                </a:solidFill>
              </a:rPr>
              <a:t>  Back</a:t>
            </a:r>
          </a:p>
        </p:txBody>
      </p:sp>
      <p:sp>
        <p:nvSpPr>
          <p:cNvPr id="10" name="Action Button: Go Forward or Next 9">
            <a:hlinkClick r:id="" action="ppaction://hlinkshowjump?jump=nextslide" highlightClick="1"/>
            <a:extLst>
              <a:ext uri="{FF2B5EF4-FFF2-40B4-BE49-F238E27FC236}">
                <a16:creationId xmlns:a16="http://schemas.microsoft.com/office/drawing/2014/main" id="{14F80354-06C2-4C06-B394-95D395536FEE}"/>
              </a:ext>
            </a:extLst>
          </p:cNvPr>
          <p:cNvSpPr/>
          <p:nvPr/>
        </p:nvSpPr>
        <p:spPr>
          <a:xfrm>
            <a:off x="10789012" y="5241770"/>
            <a:ext cx="945788" cy="1042416"/>
          </a:xfrm>
          <a:prstGeom prst="actionButtonForwardNext">
            <a:avLst/>
          </a:prstGeom>
          <a:ln>
            <a:noFill/>
          </a:ln>
        </p:spPr>
        <p:style>
          <a:lnRef idx="2">
            <a:schemeClr val="accent6"/>
          </a:lnRef>
          <a:fillRef idx="1">
            <a:schemeClr val="lt1"/>
          </a:fillRef>
          <a:effectRef idx="0">
            <a:schemeClr val="accent6"/>
          </a:effectRef>
          <a:fontRef idx="minor">
            <a:schemeClr val="dk1"/>
          </a:fontRef>
        </p:style>
        <p:txBody>
          <a:bodyPr rtlCol="0" anchor="ctr"/>
          <a:lstStyle/>
          <a:p>
            <a:r>
              <a:rPr lang="en-CA" sz="1200" dirty="0"/>
              <a:t>  </a:t>
            </a:r>
            <a:r>
              <a:rPr lang="en-CA" sz="1200" b="1" dirty="0">
                <a:solidFill>
                  <a:schemeClr val="tx2"/>
                </a:solidFill>
              </a:rPr>
              <a:t>Next</a:t>
            </a:r>
          </a:p>
        </p:txBody>
      </p:sp>
    </p:spTree>
    <p:custDataLst>
      <p:tags r:id="rId1"/>
    </p:custDataLst>
    <p:extLst>
      <p:ext uri="{BB962C8B-B14F-4D97-AF65-F5344CB8AC3E}">
        <p14:creationId xmlns:p14="http://schemas.microsoft.com/office/powerpoint/2010/main" val="569137804"/>
      </p:ext>
    </p:extLst>
  </p:cSld>
  <p:clrMapOvr>
    <a:masterClrMapping/>
  </p:clrMapOvr>
  <mc:AlternateContent xmlns:mc="http://schemas.openxmlformats.org/markup-compatibility/2006" xmlns:p14="http://schemas.microsoft.com/office/powerpoint/2010/main">
    <mc:Choice Requires="p14">
      <p:transition spd="slow" p14:dur="2000" advTm="22231"/>
    </mc:Choice>
    <mc:Fallback xmlns="">
      <p:transition spd="slow" advTm="22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par>
                          <p:cTn id="7" fill="hold">
                            <p:stCondLst>
                              <p:cond delay="1"/>
                            </p:stCondLst>
                            <p:childTnLst>
                              <p:par>
                                <p:cTn id="8" presetID="1" presetClass="entr" presetSubtype="0" fill="hold" nodeType="afterEffect">
                                  <p:stCondLst>
                                    <p:cond delay="400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4001"/>
                            </p:stCondLst>
                            <p:childTnLst>
                              <p:par>
                                <p:cTn id="11" presetID="1" presetClass="entr" presetSubtype="0" fill="hold" nodeType="afterEffect">
                                  <p:stCondLst>
                                    <p:cond delay="300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par>
                          <p:cTn id="13" fill="hold">
                            <p:stCondLst>
                              <p:cond delay="7001"/>
                            </p:stCondLst>
                            <p:childTnLst>
                              <p:par>
                                <p:cTn id="14" presetID="1" presetClass="entr" presetSubtype="0" fill="hold" nodeType="afterEffect">
                                  <p:stCondLst>
                                    <p:cond delay="200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par>
                          <p:cTn id="16" fill="hold">
                            <p:stCondLst>
                              <p:cond delay="9001"/>
                            </p:stCondLst>
                            <p:childTnLst>
                              <p:par>
                                <p:cTn id="17" presetID="1" presetClass="entr" presetSubtype="0" fill="hold" nodeType="afterEffect">
                                  <p:stCondLst>
                                    <p:cond delay="200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par>
                          <p:cTn id="19" fill="hold">
                            <p:stCondLst>
                              <p:cond delay="11001"/>
                            </p:stCondLst>
                            <p:childTnLst>
                              <p:par>
                                <p:cTn id="20" presetID="1" presetClass="entr" presetSubtype="0" fill="hold" nodeType="afterEffect">
                                  <p:stCondLst>
                                    <p:cond delay="200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par>
                          <p:cTn id="22" fill="hold">
                            <p:stCondLst>
                              <p:cond delay="13001"/>
                            </p:stCondLst>
                            <p:childTnLst>
                              <p:par>
                                <p:cTn id="23" presetID="1" presetClass="entr" presetSubtype="0" fill="hold" nodeType="afterEffect">
                                  <p:stCondLst>
                                    <p:cond delay="200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1"/>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3.1|3.6|4.8|3.5|5.8|4.9"/>
</p:tagLst>
</file>

<file path=ppt/tags/tag2.xml><?xml version="1.0" encoding="utf-8"?>
<p:tagLst xmlns:a="http://schemas.openxmlformats.org/drawingml/2006/main" xmlns:r="http://schemas.openxmlformats.org/officeDocument/2006/relationships" xmlns:p="http://schemas.openxmlformats.org/presentationml/2006/main">
  <p:tag name="TIMING" val="|1.1|11.2|11.5"/>
</p:tagLst>
</file>

<file path=ppt/tags/tag3.xml><?xml version="1.0" encoding="utf-8"?>
<p:tagLst xmlns:a="http://schemas.openxmlformats.org/drawingml/2006/main" xmlns:r="http://schemas.openxmlformats.org/officeDocument/2006/relationships" xmlns:p="http://schemas.openxmlformats.org/presentationml/2006/main">
  <p:tag name="TIMING" val="|1.6|5.3|2.2|1.7|2.1|2.5"/>
</p:tagLst>
</file>

<file path=ppt/tags/tag4.xml><?xml version="1.0" encoding="utf-8"?>
<p:tagLst xmlns:a="http://schemas.openxmlformats.org/drawingml/2006/main" xmlns:r="http://schemas.openxmlformats.org/officeDocument/2006/relationships" xmlns:p="http://schemas.openxmlformats.org/presentationml/2006/main">
  <p:tag name="TIMING" val="|9.4"/>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ags/tag6.xml><?xml version="1.0" encoding="utf-8"?>
<p:tagLst xmlns:a="http://schemas.openxmlformats.org/drawingml/2006/main" xmlns:r="http://schemas.openxmlformats.org/officeDocument/2006/relationships" xmlns:p="http://schemas.openxmlformats.org/presentationml/2006/main">
  <p:tag name="TIMING" val="|4.7|5.2|4.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NOVA SCOTIA THEME 1">
      <a:dk1>
        <a:srgbClr val="000000"/>
      </a:dk1>
      <a:lt1>
        <a:srgbClr val="FFFFFF"/>
      </a:lt1>
      <a:dk2>
        <a:srgbClr val="214C7E"/>
      </a:dk2>
      <a:lt2>
        <a:srgbClr val="DFE3E5"/>
      </a:lt2>
      <a:accent1>
        <a:srgbClr val="1CADE4"/>
      </a:accent1>
      <a:accent2>
        <a:srgbClr val="2683C6"/>
      </a:accent2>
      <a:accent3>
        <a:srgbClr val="3ABCD6"/>
      </a:accent3>
      <a:accent4>
        <a:srgbClr val="42BA97"/>
      </a:accent4>
      <a:accent5>
        <a:srgbClr val="3E8853"/>
      </a:accent5>
      <a:accent6>
        <a:srgbClr val="62A39F"/>
      </a:accent6>
      <a:hlink>
        <a:srgbClr val="6EAC1C"/>
      </a:hlink>
      <a:folHlink>
        <a:srgbClr val="B26B02"/>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485</TotalTime>
  <Words>5239</Words>
  <Application>Microsoft Office PowerPoint</Application>
  <PresentationFormat>Widescreen</PresentationFormat>
  <Paragraphs>477</Paragraphs>
  <Slides>35</Slides>
  <Notes>35</Notes>
  <HiddenSlides>0</HiddenSlides>
  <MMClips>35</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8" baseType="lpstr">
      <vt:lpstr>Arial</vt:lpstr>
      <vt:lpstr>Arial Black</vt:lpstr>
      <vt:lpstr>Calibri</vt:lpstr>
      <vt:lpstr>Century Gothic</vt:lpstr>
      <vt:lpstr>Lato</vt:lpstr>
      <vt:lpstr>Roboto</vt:lpstr>
      <vt:lpstr>Times New Roman</vt:lpstr>
      <vt:lpstr>Trebuchet MS</vt:lpstr>
      <vt:lpstr>Univers-Light</vt:lpstr>
      <vt:lpstr>Wingdings</vt:lpstr>
      <vt:lpstr>Wingdings 3</vt:lpstr>
      <vt:lpstr>Ion Boardroom</vt:lpstr>
      <vt:lpstr>Acrobat Document</vt:lpstr>
      <vt:lpstr>Module 5</vt:lpstr>
      <vt:lpstr>Five Modules</vt:lpstr>
      <vt:lpstr>Risk and Internal Controls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–Control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Internal Control Letters</vt:lpstr>
      <vt:lpstr>PowerPoint Presentation</vt:lpstr>
      <vt:lpstr>PowerPoint Presentation</vt:lpstr>
      <vt:lpstr>PowerPoint Presentation</vt:lpstr>
      <vt:lpstr>PowerPoint Presentation</vt:lpstr>
      <vt:lpstr>PowerPoint Presentation</vt:lpstr>
      <vt:lpstr>PowerPoint Presentation</vt:lpstr>
      <vt:lpstr>The Quiz</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Cox-Brown, Kathy M</dc:creator>
  <cp:lastModifiedBy>DeBaie, Blair L</cp:lastModifiedBy>
  <cp:revision>57</cp:revision>
  <dcterms:created xsi:type="dcterms:W3CDTF">2019-07-03T17:48:24Z</dcterms:created>
  <dcterms:modified xsi:type="dcterms:W3CDTF">2019-11-05T13:27:04Z</dcterms:modified>
</cp:coreProperties>
</file>