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2.xml" ContentType="application/vnd.ms-office.chartex+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446" r:id="rId2"/>
    <p:sldId id="509" r:id="rId3"/>
    <p:sldId id="505" r:id="rId4"/>
    <p:sldId id="500" r:id="rId5"/>
    <p:sldId id="445" r:id="rId6"/>
    <p:sldId id="452" r:id="rId7"/>
    <p:sldId id="454" r:id="rId8"/>
    <p:sldId id="470" r:id="rId9"/>
    <p:sldId id="449" r:id="rId10"/>
    <p:sldId id="448" r:id="rId11"/>
    <p:sldId id="464" r:id="rId12"/>
    <p:sldId id="511" r:id="rId13"/>
    <p:sldId id="507" r:id="rId14"/>
    <p:sldId id="510" r:id="rId15"/>
    <p:sldId id="466" r:id="rId16"/>
    <p:sldId id="501" r:id="rId17"/>
    <p:sldId id="469" r:id="rId18"/>
    <p:sldId id="512" r:id="rId19"/>
    <p:sldId id="455" r:id="rId20"/>
    <p:sldId id="467" r:id="rId21"/>
    <p:sldId id="513" r:id="rId22"/>
    <p:sldId id="395" r:id="rId23"/>
    <p:sldId id="375" r:id="rId24"/>
    <p:sldId id="376" r:id="rId25"/>
    <p:sldId id="477" r:id="rId26"/>
    <p:sldId id="478" r:id="rId27"/>
    <p:sldId id="479" r:id="rId28"/>
    <p:sldId id="476" r:id="rId29"/>
    <p:sldId id="474" r:id="rId30"/>
    <p:sldId id="472" r:id="rId31"/>
    <p:sldId id="366" r:id="rId32"/>
    <p:sldId id="473" r:id="rId33"/>
    <p:sldId id="381"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99"/>
    <a:srgbClr val="FF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84" d="100"/>
          <a:sy n="84" d="100"/>
        </p:scale>
        <p:origin x="90" y="1116"/>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150"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800" dirty="0">
                <a:latin typeface="Roboto Condensed Light" panose="02000000000000000000" pitchFamily="2" charset="0"/>
                <a:ea typeface="Roboto Condensed Light" panose="02000000000000000000" pitchFamily="2" charset="0"/>
              </a:rPr>
              <a:t>Behav</a:t>
            </a:r>
            <a:r>
              <a:rPr lang="en-US" sz="1800" baseline="0" dirty="0">
                <a:latin typeface="Roboto Condensed Light" panose="02000000000000000000" pitchFamily="2" charset="0"/>
                <a:ea typeface="Roboto Condensed Light" panose="02000000000000000000" pitchFamily="2" charset="0"/>
              </a:rPr>
              <a:t>ioural Red Flags</a:t>
            </a:r>
            <a:endParaRPr lang="en-US" sz="1800" dirty="0">
              <a:latin typeface="Roboto Condensed Light" panose="02000000000000000000" pitchFamily="2" charset="0"/>
              <a:ea typeface="Roboto Condensed Light" panose="02000000000000000000" pitchFamily="2"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9011926440790993"/>
          <c:y val="0.18823098713717587"/>
          <c:w val="0.5033660776116341"/>
          <c:h val="0.70020278362709121"/>
        </c:manualLayout>
      </c:layout>
      <c:barChart>
        <c:barDir val="bar"/>
        <c:grouping val="clustered"/>
        <c:varyColors val="0"/>
        <c:ser>
          <c:idx val="0"/>
          <c:order val="0"/>
          <c:tx>
            <c:strRef>
              <c:f>Sheet1!$C$109</c:f>
              <c:strCache>
                <c:ptCount val="1"/>
                <c:pt idx="0">
                  <c:v>Gov</c:v>
                </c:pt>
              </c:strCache>
            </c:strRef>
          </c:tx>
          <c:spPr>
            <a:solidFill>
              <a:schemeClr val="accent1">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Sheet1!$C$110:$C$115</c:f>
              <c:numCache>
                <c:formatCode>0%</c:formatCode>
                <c:ptCount val="6"/>
                <c:pt idx="0">
                  <c:v>0.35</c:v>
                </c:pt>
                <c:pt idx="1">
                  <c:v>0.26</c:v>
                </c:pt>
                <c:pt idx="2">
                  <c:v>0.22</c:v>
                </c:pt>
                <c:pt idx="3">
                  <c:v>0.19</c:v>
                </c:pt>
                <c:pt idx="4">
                  <c:v>0.18</c:v>
                </c:pt>
              </c:numCache>
            </c:numRef>
          </c:val>
          <c:extLst>
            <c:ext xmlns:c16="http://schemas.microsoft.com/office/drawing/2014/chart" uri="{C3380CC4-5D6E-409C-BE32-E72D297353CC}">
              <c16:uniqueId val="{00000000-009A-4631-9BC4-0C2C4C165FDD}"/>
            </c:ext>
          </c:extLst>
        </c:ser>
        <c:ser>
          <c:idx val="1"/>
          <c:order val="1"/>
          <c:tx>
            <c:strRef>
              <c:f>Sheet1!$D$109</c:f>
              <c:strCache>
                <c:ptCount val="1"/>
                <c:pt idx="0">
                  <c:v>Cdn</c:v>
                </c:pt>
              </c:strCache>
            </c:strRef>
          </c:tx>
          <c:spPr>
            <a:solidFill>
              <a:schemeClr val="tx1">
                <a:lumMod val="65000"/>
                <a:lumOff val="3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Sheet1!$D$110:$D$115</c:f>
              <c:numCache>
                <c:formatCode>0%</c:formatCode>
                <c:ptCount val="6"/>
                <c:pt idx="0">
                  <c:v>0.33</c:v>
                </c:pt>
                <c:pt idx="1">
                  <c:v>0.28000000000000003</c:v>
                </c:pt>
                <c:pt idx="2">
                  <c:v>0.21</c:v>
                </c:pt>
                <c:pt idx="4">
                  <c:v>0.23</c:v>
                </c:pt>
                <c:pt idx="5">
                  <c:v>0.21</c:v>
                </c:pt>
              </c:numCache>
            </c:numRef>
          </c:val>
          <c:extLst>
            <c:ext xmlns:c16="http://schemas.microsoft.com/office/drawing/2014/chart" uri="{C3380CC4-5D6E-409C-BE32-E72D297353CC}">
              <c16:uniqueId val="{00000001-009A-4631-9BC4-0C2C4C165FDD}"/>
            </c:ext>
          </c:extLst>
        </c:ser>
        <c:dLbls>
          <c:dLblPos val="inEnd"/>
          <c:showLegendKey val="0"/>
          <c:showVal val="1"/>
          <c:showCatName val="0"/>
          <c:showSerName val="0"/>
          <c:showPercent val="0"/>
          <c:showBubbleSize val="0"/>
        </c:dLbls>
        <c:gapWidth val="115"/>
        <c:overlap val="-20"/>
        <c:axId val="127425536"/>
        <c:axId val="127427328"/>
      </c:barChart>
      <c:catAx>
        <c:axId val="127425536"/>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127427328"/>
        <c:crosses val="autoZero"/>
        <c:auto val="1"/>
        <c:lblAlgn val="ctr"/>
        <c:lblOffset val="100"/>
        <c:noMultiLvlLbl val="0"/>
      </c:catAx>
      <c:valAx>
        <c:axId val="127427328"/>
        <c:scaling>
          <c:orientation val="minMax"/>
        </c:scaling>
        <c:delete val="1"/>
        <c:axPos val="t"/>
        <c:numFmt formatCode="0%" sourceLinked="1"/>
        <c:majorTickMark val="none"/>
        <c:minorTickMark val="none"/>
        <c:tickLblPos val="nextTo"/>
        <c:crossAx val="127425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showDLblsOverMax val="0"/>
  </c:chart>
  <c:spPr>
    <a:solidFill>
      <a:schemeClr val="accent4">
        <a:lumMod val="60000"/>
        <a:lumOff val="4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Types</a:t>
            </a:r>
            <a:r>
              <a:rPr lang="en-US" baseline="0" dirty="0"/>
              <a:t> of  Occupational Fraud</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areaChart>
        <c:grouping val="standard"/>
        <c:varyColors val="0"/>
        <c:ser>
          <c:idx val="0"/>
          <c:order val="0"/>
          <c:tx>
            <c:strRef>
              <c:f>Sheet1!$C$102</c:f>
              <c:strCache>
                <c:ptCount val="1"/>
                <c:pt idx="0">
                  <c:v>% of Cases</c:v>
                </c:pt>
              </c:strCache>
            </c:strRef>
          </c:tx>
          <c:spPr>
            <a:solidFill>
              <a:schemeClr val="accent3">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Sheet1!$C$103:$C$105</c:f>
              <c:numCache>
                <c:formatCode>0%</c:formatCode>
                <c:ptCount val="3"/>
                <c:pt idx="0">
                  <c:v>0.88</c:v>
                </c:pt>
                <c:pt idx="1">
                  <c:v>0.47</c:v>
                </c:pt>
                <c:pt idx="2">
                  <c:v>0.06</c:v>
                </c:pt>
              </c:numCache>
            </c:numRef>
          </c:val>
          <c:extLst>
            <c:ext xmlns:c16="http://schemas.microsoft.com/office/drawing/2014/chart" uri="{C3380CC4-5D6E-409C-BE32-E72D297353CC}">
              <c16:uniqueId val="{00000000-6BD8-49FD-B028-85FACD6DFDCC}"/>
            </c:ext>
          </c:extLst>
        </c:ser>
        <c:dLbls>
          <c:showLegendKey val="0"/>
          <c:showVal val="0"/>
          <c:showCatName val="0"/>
          <c:showSerName val="0"/>
          <c:showPercent val="0"/>
          <c:showBubbleSize val="0"/>
        </c:dLbls>
        <c:axId val="126752256"/>
        <c:axId val="126750720"/>
      </c:areaChart>
      <c:barChart>
        <c:barDir val="col"/>
        <c:grouping val="clustered"/>
        <c:varyColors val="0"/>
        <c:ser>
          <c:idx val="1"/>
          <c:order val="1"/>
          <c:tx>
            <c:strRef>
              <c:f>Sheet1!$D$102</c:f>
              <c:strCache>
                <c:ptCount val="1"/>
                <c:pt idx="0">
                  <c:v>Median Loss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Sheet1!$D$103:$D$105</c:f>
              <c:numCache>
                <c:formatCode>_("$"* #,##0_);_("$"* \(#,##0\);_("$"* "-"??_);_(@_)</c:formatCode>
                <c:ptCount val="3"/>
                <c:pt idx="0">
                  <c:v>100000</c:v>
                </c:pt>
                <c:pt idx="1">
                  <c:v>400000</c:v>
                </c:pt>
                <c:pt idx="2">
                  <c:v>315000</c:v>
                </c:pt>
              </c:numCache>
            </c:numRef>
          </c:val>
          <c:extLst>
            <c:ext xmlns:c16="http://schemas.microsoft.com/office/drawing/2014/chart" uri="{C3380CC4-5D6E-409C-BE32-E72D297353CC}">
              <c16:uniqueId val="{00000001-6BD8-49FD-B028-85FACD6DFDCC}"/>
            </c:ext>
          </c:extLst>
        </c:ser>
        <c:dLbls>
          <c:showLegendKey val="0"/>
          <c:showVal val="0"/>
          <c:showCatName val="0"/>
          <c:showSerName val="0"/>
          <c:showPercent val="0"/>
          <c:showBubbleSize val="0"/>
        </c:dLbls>
        <c:gapWidth val="219"/>
        <c:axId val="126677760"/>
        <c:axId val="126679296"/>
      </c:barChart>
      <c:catAx>
        <c:axId val="1266777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crossAx val="126679296"/>
        <c:crosses val="autoZero"/>
        <c:auto val="1"/>
        <c:lblAlgn val="ctr"/>
        <c:lblOffset val="100"/>
        <c:noMultiLvlLbl val="0"/>
      </c:catAx>
      <c:valAx>
        <c:axId val="126679296"/>
        <c:scaling>
          <c:orientation val="minMax"/>
        </c:scaling>
        <c:delete val="0"/>
        <c:axPos val="l"/>
        <c:numFmt formatCode="_(&quot;$&quot;* #,##0_);_(&quot;$&quot;* \(#,##0\);_(&quot;$&quot;*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26677760"/>
        <c:crosses val="autoZero"/>
        <c:crossBetween val="between"/>
      </c:valAx>
      <c:valAx>
        <c:axId val="126750720"/>
        <c:scaling>
          <c:orientation val="minMax"/>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26752256"/>
        <c:crosses val="max"/>
        <c:crossBetween val="between"/>
      </c:valAx>
      <c:catAx>
        <c:axId val="126752256"/>
        <c:scaling>
          <c:orientation val="minMax"/>
        </c:scaling>
        <c:delete val="1"/>
        <c:axPos val="b"/>
        <c:numFmt formatCode="General" sourceLinked="1"/>
        <c:majorTickMark val="none"/>
        <c:minorTickMark val="none"/>
        <c:tickLblPos val="nextTo"/>
        <c:crossAx val="126750720"/>
        <c:crosses val="autoZero"/>
        <c:auto val="1"/>
        <c:lblAlgn val="ctr"/>
        <c:lblOffset val="100"/>
        <c:noMultiLvlLbl val="0"/>
      </c:catAx>
      <c:spPr>
        <a:noFill/>
        <a:ln>
          <a:noFill/>
        </a:ln>
        <a:effectLst/>
      </c:spPr>
    </c:plotArea>
    <c:legend>
      <c:legendPos val="b"/>
      <c:layout>
        <c:manualLayout>
          <c:xMode val="edge"/>
          <c:yMode val="edge"/>
          <c:x val="0.29172331583552058"/>
          <c:y val="0.8455559200933217"/>
          <c:w val="0.4109978127734033"/>
          <c:h val="9.4258894721493153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Most Common Occupational Fraud Schemes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8427389045666801"/>
          <c:y val="9.8661616161616159E-2"/>
          <c:w val="0.70015322735108221"/>
          <c:h val="0.8060069195895968"/>
        </c:manualLayout>
      </c:layout>
      <c:barChart>
        <c:barDir val="bar"/>
        <c:grouping val="clustered"/>
        <c:varyColors val="0"/>
        <c:ser>
          <c:idx val="0"/>
          <c:order val="0"/>
          <c:tx>
            <c:strRef>
              <c:f>Sheet1!$C$2</c:f>
              <c:strCache>
                <c:ptCount val="1"/>
                <c:pt idx="0">
                  <c:v>Canada</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Sheet1!$C$3:$C$13</c:f>
              <c:numCache>
                <c:formatCode>0%</c:formatCode>
                <c:ptCount val="11"/>
                <c:pt idx="0">
                  <c:v>0.4</c:v>
                </c:pt>
                <c:pt idx="1">
                  <c:v>0.18</c:v>
                </c:pt>
                <c:pt idx="2">
                  <c:v>0.2</c:v>
                </c:pt>
                <c:pt idx="3">
                  <c:v>0.13</c:v>
                </c:pt>
                <c:pt idx="4">
                  <c:v>0.13</c:v>
                </c:pt>
                <c:pt idx="5">
                  <c:v>0.03</c:v>
                </c:pt>
                <c:pt idx="6">
                  <c:v>0.11</c:v>
                </c:pt>
                <c:pt idx="7">
                  <c:v>0.06</c:v>
                </c:pt>
                <c:pt idx="8">
                  <c:v>0.1</c:v>
                </c:pt>
                <c:pt idx="9">
                  <c:v>0.14000000000000001</c:v>
                </c:pt>
                <c:pt idx="10">
                  <c:v>0.03</c:v>
                </c:pt>
              </c:numCache>
            </c:numRef>
          </c:val>
          <c:extLst>
            <c:ext xmlns:c16="http://schemas.microsoft.com/office/drawing/2014/chart" uri="{C3380CC4-5D6E-409C-BE32-E72D297353CC}">
              <c16:uniqueId val="{00000000-9ADD-4AE6-AC57-999224625F71}"/>
            </c:ext>
          </c:extLst>
        </c:ser>
        <c:ser>
          <c:idx val="1"/>
          <c:order val="1"/>
          <c:tx>
            <c:strRef>
              <c:f>Sheet1!$D$2</c:f>
              <c:strCache>
                <c:ptCount val="1"/>
                <c:pt idx="0">
                  <c:v>Government</c:v>
                </c:pt>
              </c:strCache>
            </c:strRef>
          </c:tx>
          <c:spPr>
            <a:solidFill>
              <a:srgbClr val="FCFE9A"/>
            </a:soli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Sheet1!$D$3:$D$13</c:f>
              <c:numCache>
                <c:formatCode>0%</c:formatCode>
                <c:ptCount val="11"/>
                <c:pt idx="0">
                  <c:v>0.47</c:v>
                </c:pt>
                <c:pt idx="1">
                  <c:v>0.2</c:v>
                </c:pt>
                <c:pt idx="2">
                  <c:v>0.15</c:v>
                </c:pt>
                <c:pt idx="3">
                  <c:v>0.13</c:v>
                </c:pt>
                <c:pt idx="4">
                  <c:v>0.13</c:v>
                </c:pt>
                <c:pt idx="5">
                  <c:v>0.12</c:v>
                </c:pt>
                <c:pt idx="6">
                  <c:v>0.11</c:v>
                </c:pt>
                <c:pt idx="7">
                  <c:v>0.1</c:v>
                </c:pt>
                <c:pt idx="8">
                  <c:v>0.09</c:v>
                </c:pt>
                <c:pt idx="9">
                  <c:v>0.06</c:v>
                </c:pt>
                <c:pt idx="10">
                  <c:v>0.01</c:v>
                </c:pt>
              </c:numCache>
            </c:numRef>
          </c:val>
          <c:extLst>
            <c:ext xmlns:c16="http://schemas.microsoft.com/office/drawing/2014/chart" uri="{C3380CC4-5D6E-409C-BE32-E72D297353CC}">
              <c16:uniqueId val="{00000001-9ADD-4AE6-AC57-999224625F71}"/>
            </c:ext>
          </c:extLst>
        </c:ser>
        <c:dLbls>
          <c:dLblPos val="inEnd"/>
          <c:showLegendKey val="0"/>
          <c:showVal val="1"/>
          <c:showCatName val="0"/>
          <c:showSerName val="0"/>
          <c:showPercent val="0"/>
          <c:showBubbleSize val="0"/>
        </c:dLbls>
        <c:gapWidth val="100"/>
        <c:axId val="127744640"/>
        <c:axId val="127746432"/>
      </c:barChart>
      <c:catAx>
        <c:axId val="12774464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2"/>
                </a:solidFill>
                <a:latin typeface="Roboto Condensed Light" panose="02000000000000000000" pitchFamily="2" charset="0"/>
                <a:ea typeface="Roboto Condensed Light" panose="02000000000000000000" pitchFamily="2" charset="0"/>
                <a:cs typeface="+mn-cs"/>
              </a:defRPr>
            </a:pPr>
            <a:endParaRPr lang="en-US"/>
          </a:p>
        </c:txPr>
        <c:crossAx val="127746432"/>
        <c:crosses val="autoZero"/>
        <c:auto val="1"/>
        <c:lblAlgn val="ctr"/>
        <c:lblOffset val="100"/>
        <c:noMultiLvlLbl val="0"/>
      </c:catAx>
      <c:valAx>
        <c:axId val="127746432"/>
        <c:scaling>
          <c:orientation val="minMax"/>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774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Impact</a:t>
            </a:r>
            <a:r>
              <a:rPr lang="en-US" baseline="0" dirty="0"/>
              <a:t> of Presence of Anti-Fraud Controls</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Sheet1!$C$88</c:f>
              <c:strCache>
                <c:ptCount val="1"/>
                <c:pt idx="0">
                  <c:v>Lower Losses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Sheet1!$C$89:$C$94</c:f>
              <c:numCache>
                <c:formatCode>0%</c:formatCode>
                <c:ptCount val="6"/>
                <c:pt idx="0">
                  <c:v>0.67</c:v>
                </c:pt>
                <c:pt idx="1">
                  <c:v>0.51</c:v>
                </c:pt>
                <c:pt idx="2">
                  <c:v>0.63</c:v>
                </c:pt>
                <c:pt idx="3">
                  <c:v>0.44</c:v>
                </c:pt>
                <c:pt idx="4">
                  <c:v>0.28000000000000003</c:v>
                </c:pt>
                <c:pt idx="5">
                  <c:v>0.47</c:v>
                </c:pt>
              </c:numCache>
            </c:numRef>
          </c:val>
          <c:extLst>
            <c:ext xmlns:c16="http://schemas.microsoft.com/office/drawing/2014/chart" uri="{C3380CC4-5D6E-409C-BE32-E72D297353CC}">
              <c16:uniqueId val="{00000000-BCF6-4B02-9357-3C11E26A74CA}"/>
            </c:ext>
          </c:extLst>
        </c:ser>
        <c:ser>
          <c:idx val="1"/>
          <c:order val="1"/>
          <c:tx>
            <c:strRef>
              <c:f>Sheet1!$D$88</c:f>
              <c:strCache>
                <c:ptCount val="1"/>
                <c:pt idx="0">
                  <c:v>Faster Detection</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Sheet1!$D$89:$D$94</c:f>
              <c:numCache>
                <c:formatCode>0%</c:formatCode>
                <c:ptCount val="6"/>
                <c:pt idx="0">
                  <c:v>0.46</c:v>
                </c:pt>
                <c:pt idx="1">
                  <c:v>0.5</c:v>
                </c:pt>
                <c:pt idx="2">
                  <c:v>0.32</c:v>
                </c:pt>
                <c:pt idx="3">
                  <c:v>0.5</c:v>
                </c:pt>
                <c:pt idx="4">
                  <c:v>0.5</c:v>
                </c:pt>
                <c:pt idx="5">
                  <c:v>0.25</c:v>
                </c:pt>
              </c:numCache>
            </c:numRef>
          </c:val>
          <c:extLst>
            <c:ext xmlns:c16="http://schemas.microsoft.com/office/drawing/2014/chart" uri="{C3380CC4-5D6E-409C-BE32-E72D297353CC}">
              <c16:uniqueId val="{00000001-BCF6-4B02-9357-3C11E26A74CA}"/>
            </c:ext>
          </c:extLst>
        </c:ser>
        <c:dLbls>
          <c:dLblPos val="inEnd"/>
          <c:showLegendKey val="0"/>
          <c:showVal val="1"/>
          <c:showCatName val="0"/>
          <c:showSerName val="0"/>
          <c:showPercent val="0"/>
          <c:showBubbleSize val="0"/>
        </c:dLbls>
        <c:gapWidth val="115"/>
        <c:overlap val="-20"/>
        <c:axId val="127501824"/>
        <c:axId val="127502976"/>
      </c:barChart>
      <c:catAx>
        <c:axId val="127501824"/>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127502976"/>
        <c:crosses val="autoZero"/>
        <c:auto val="1"/>
        <c:lblAlgn val="ctr"/>
        <c:lblOffset val="100"/>
        <c:noMultiLvlLbl val="0"/>
      </c:catAx>
      <c:valAx>
        <c:axId val="127502976"/>
        <c:scaling>
          <c:orientation val="minMax"/>
        </c:scaling>
        <c:delete val="1"/>
        <c:axPos val="t"/>
        <c:numFmt formatCode="0%" sourceLinked="1"/>
        <c:majorTickMark val="none"/>
        <c:minorTickMark val="none"/>
        <c:tickLblPos val="nextTo"/>
        <c:crossAx val="12750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Sheet1!$B$67:$B$76</cx:f>
        <cx:lvl ptCount="10">
          <cx:pt idx="0">Tip</cx:pt>
          <cx:pt idx="1">Internal Audit</cx:pt>
          <cx:pt idx="2">Management Review</cx:pt>
          <cx:pt idx="3">Other</cx:pt>
          <cx:pt idx="4">Surveillance/monitoring</cx:pt>
          <cx:pt idx="5">External Audit</cx:pt>
          <cx:pt idx="6">Account reconciliation</cx:pt>
          <cx:pt idx="7">Documentation examination</cx:pt>
          <cx:pt idx="8">By accident</cx:pt>
          <cx:pt idx="9">IT Controls</cx:pt>
        </cx:lvl>
      </cx:strDim>
      <cx:numDim type="val">
        <cx:f>Sheet1!$C$67:$C$76</cx:f>
        <cx:lvl ptCount="10" formatCode="0%">
          <cx:pt idx="0">0.32000000000000001</cx:pt>
          <cx:pt idx="1">0.20999999999999999</cx:pt>
          <cx:pt idx="2">0.14999999999999999</cx:pt>
          <cx:pt idx="3">0.070000000000000007</cx:pt>
          <cx:pt idx="4">0.059999999999999998</cx:pt>
          <cx:pt idx="5">0.050000000000000003</cx:pt>
          <cx:pt idx="6">0.050000000000000003</cx:pt>
          <cx:pt idx="7">0.040000000000000001</cx:pt>
          <cx:pt idx="8">0.040000000000000001</cx:pt>
          <cx:pt idx="9">0.01</cx:pt>
        </cx:lvl>
      </cx:numDim>
    </cx:data>
  </cx:chartData>
  <cx:chart>
    <cx:title pos="t" align="ctr" overlay="0">
      <cx:tx>
        <cx:txData>
          <cx:v>How Occupational Fraud is Detected</cx:v>
        </cx:txData>
      </cx:tx>
      <cx:txPr>
        <a:bodyPr spcFirstLastPara="1" vertOverflow="ellipsis" horzOverflow="overflow" wrap="square" lIns="0" tIns="0" rIns="0" bIns="0" anchor="ctr" anchorCtr="1"/>
        <a:lstStyle/>
        <a:p>
          <a:pPr algn="ctr" rtl="0">
            <a:defRPr/>
          </a:pPr>
          <a:r>
            <a:rPr lang="en-US" sz="1600" b="1" i="0" u="none" strike="noStrike" spc="100" baseline="0" dirty="0">
              <a:solidFill>
                <a:sysClr val="window" lastClr="FFFFFF">
                  <a:lumMod val="95000"/>
                </a:sysClr>
              </a:solidFill>
              <a:effectLst>
                <a:outerShdw blurRad="50800" dist="38100" dir="5400000" algn="t" rotWithShape="0">
                  <a:prstClr val="black">
                    <a:alpha val="40000"/>
                  </a:prstClr>
                </a:outerShdw>
              </a:effectLst>
              <a:latin typeface="Calibri" panose="020F0502020204030204"/>
            </a:rPr>
            <a:t>How Occupational Fraud is Detected</a:t>
          </a:r>
        </a:p>
      </cx:txPr>
    </cx:title>
    <cx:plotArea>
      <cx:plotAreaRegion>
        <cx:series layoutId="funnel" uniqueId="{D18A0441-022C-4C68-A6F1-1E63317F1897}">
          <cx:dataLabels>
            <cx:txPr>
              <a:bodyPr spcFirstLastPara="1" vertOverflow="ellipsis" horzOverflow="overflow" wrap="square" lIns="0" tIns="0" rIns="0" bIns="0" anchor="ctr" anchorCtr="1"/>
              <a:lstStyle/>
              <a:p>
                <a:pPr algn="ctr" rtl="0">
                  <a:defRPr sz="1200" b="1">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1"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visibility seriesName="0" categoryName="0" value="1"/>
          </cx:dataLabels>
          <cx:dataId val="0"/>
        </cx:series>
      </cx:plotAreaRegion>
      <cx:axis id="0">
        <cx:catScaling gapWidth="0.5"/>
        <cx:tickLabels/>
        <cx:txPr>
          <a:bodyPr spcFirstLastPara="1" vertOverflow="ellipsis" horzOverflow="overflow" wrap="square" lIns="0" tIns="0" rIns="0" bIns="0" anchor="ctr" anchorCtr="1"/>
          <a:lstStyle/>
          <a:p>
            <a:pPr algn="ctr" rtl="0">
              <a:defRPr sz="14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400" b="0"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Sheet1!$B$19:$B$27</cx:f>
        <cx:lvl ptCount="9">
          <cx:pt idx="0">Lack of internal controls</cx:pt>
          <cx:pt idx="1">Override of existing internal controls</cx:pt>
          <cx:pt idx="2">Lack of management review</cx:pt>
          <cx:pt idx="3">Poor tone at the top</cx:pt>
          <cx:pt idx="4">Lack of competent personnel in oversight roles</cx:pt>
          <cx:pt idx="5">Other</cx:pt>
          <cx:pt idx="6">Lack of employee fraud education</cx:pt>
          <cx:pt idx="7">Lack of independent checks/audits</cx:pt>
          <cx:pt idx="8">Lack of clear lines of authority</cx:pt>
        </cx:lvl>
      </cx:strDim>
      <cx:numDim type="val">
        <cx:f>Sheet1!$C$19:$C$27</cx:f>
        <cx:lvl ptCount="9" formatCode="0%">
          <cx:pt idx="0">0.33000000000000002</cx:pt>
          <cx:pt idx="1">0.22</cx:pt>
          <cx:pt idx="2">0.20000000000000001</cx:pt>
          <cx:pt idx="3">0.089999999999999997</cx:pt>
          <cx:pt idx="4">0.059999999999999998</cx:pt>
          <cx:pt idx="5">0.040000000000000001</cx:pt>
          <cx:pt idx="6">0.040000000000000001</cx:pt>
          <cx:pt idx="7">0.01</cx:pt>
          <cx:pt idx="8">0.01</cx:pt>
        </cx:lvl>
      </cx:numDim>
    </cx:data>
  </cx:chartData>
  <cx:chart>
    <cx:title pos="t" align="ctr" overlay="0">
      <cx:tx>
        <cx:txData>
          <cx:v>Primary Internal Control Weaknesses that Contribute to Occupational Fraud</cx:v>
        </cx:txData>
      </cx:tx>
      <cx:txPr>
        <a:bodyPr spcFirstLastPara="1" vertOverflow="ellipsis" horzOverflow="overflow" wrap="square" lIns="0" tIns="0" rIns="0" bIns="0" anchor="ctr" anchorCtr="1"/>
        <a:lstStyle/>
        <a:p>
          <a:pPr algn="ctr" rtl="0">
            <a:defRPr/>
          </a:pPr>
          <a:r>
            <a:rPr lang="en-US" sz="1400" b="1" i="0" u="none" strike="noStrike" baseline="0" dirty="0">
              <a:solidFill>
                <a:sysClr val="windowText" lastClr="000000">
                  <a:lumMod val="65000"/>
                  <a:lumOff val="35000"/>
                </a:sysClr>
              </a:solidFill>
              <a:latin typeface="Roboto Condensed Light" panose="02000000000000000000" pitchFamily="2" charset="0"/>
              <a:ea typeface="Roboto Condensed Light" panose="02000000000000000000" pitchFamily="2" charset="0"/>
            </a:rPr>
            <a:t>Primary Internal Control Weaknesses that Contribute to Occupational Fraud</a:t>
          </a:r>
        </a:p>
      </cx:txPr>
    </cx:title>
    <cx:plotArea>
      <cx:plotAreaRegion>
        <cx:series layoutId="funnel" uniqueId="{E9B53E1D-7C4D-4975-9397-98F31FD1CFF3}">
          <cx:tx>
            <cx:txData>
              <cx:f>Sheet1!$C$18</cx:f>
              <cx:v>Canada</cx:v>
            </cx:txData>
          </cx:tx>
          <cx:dataPt idx="0">
            <cx:spPr>
              <a:solidFill>
                <a:srgbClr val="44546A">
                  <a:lumMod val="75000"/>
                </a:srgbClr>
              </a:solidFill>
            </cx:spPr>
          </cx:dataPt>
          <cx:dataPt idx="1">
            <cx:spPr>
              <a:solidFill>
                <a:srgbClr val="4472C4">
                  <a:lumMod val="75000"/>
                </a:srgbClr>
              </a:solidFill>
            </cx:spPr>
          </cx:dataPt>
          <cx:dataPt idx="2">
            <cx:spPr>
              <a:solidFill>
                <a:srgbClr val="2E888A"/>
              </a:solidFill>
            </cx:spPr>
          </cx:dataPt>
          <cx:dataPt idx="3">
            <cx:spPr>
              <a:solidFill>
                <a:srgbClr val="13D5DF"/>
              </a:solidFill>
            </cx:spPr>
          </cx:dataPt>
          <cx:dataPt idx="4">
            <cx:spPr>
              <a:solidFill>
                <a:srgbClr val="35A4EF"/>
              </a:solidFill>
            </cx:spPr>
          </cx:dataPt>
          <cx:dataPt idx="5">
            <cx:spPr>
              <a:solidFill>
                <a:srgbClr val="E7E6E6">
                  <a:lumMod val="75000"/>
                </a:srgbClr>
              </a:solidFill>
            </cx:spPr>
          </cx:dataPt>
          <cx:dataPt idx="6">
            <cx:spPr>
              <a:solidFill>
                <a:sysClr val="window" lastClr="FFFFFF">
                  <a:lumMod val="75000"/>
                </a:sysClr>
              </a:solidFill>
            </cx:spPr>
          </cx:dataPt>
          <cx:dataPt idx="7">
            <cx:spPr>
              <a:solidFill>
                <a:srgbClr val="A5A5A5">
                  <a:lumMod val="75000"/>
                </a:srgbClr>
              </a:solidFill>
            </cx:spPr>
          </cx:dataPt>
          <cx:dataPt idx="8">
            <cx:spPr>
              <a:solidFill>
                <a:srgbClr val="44546A">
                  <a:lumMod val="50000"/>
                </a:srgbClr>
              </a:solidFill>
            </cx:spPr>
          </cx:dataPt>
          <cx:dataLabels>
            <cx:txPr>
              <a:bodyPr spcFirstLastPara="1" vertOverflow="ellipsis" horzOverflow="overflow" wrap="square" lIns="0" tIns="0" rIns="0" bIns="0" anchor="ctr" anchorCtr="1"/>
              <a:lstStyle/>
              <a:p>
                <a:pPr algn="ctr" rtl="0">
                  <a:defRPr sz="1100" b="1">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100" b="1" i="0" u="none" strike="noStrike" baseline="0">
                  <a:solidFill>
                    <a:schemeClr val="bg1"/>
                  </a:solidFill>
                  <a:latin typeface="Roboto Condensed Light" panose="02000000000000000000" pitchFamily="2" charset="0"/>
                  <a:ea typeface="Roboto Condensed Light" panose="02000000000000000000" pitchFamily="2" charset="0"/>
                </a:endParaRPr>
              </a:p>
            </cx:txPr>
          </cx:dataLabels>
          <cx:dataId val="0"/>
        </cx:series>
      </cx:plotAreaRegion>
      <cx:axis id="0">
        <cx:catScaling gapWidth="0.5"/>
        <cx:tickLabels/>
        <cx:txPr>
          <a:bodyPr spcFirstLastPara="1" vertOverflow="ellipsis" horzOverflow="overflow" wrap="square" lIns="0" tIns="0" rIns="0" bIns="0" anchor="ctr" anchorCtr="1"/>
          <a:lstStyle/>
          <a:p>
            <a:pPr algn="ctr" rtl="0">
              <a:defRPr sz="12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0" i="0" u="none" strike="noStrike" baseline="0">
              <a:solidFill>
                <a:sysClr val="windowText" lastClr="000000">
                  <a:lumMod val="65000"/>
                  <a:lumOff val="35000"/>
                </a:sysClr>
              </a:solidFill>
              <a:latin typeface="Roboto Condensed Light" panose="02000000000000000000" pitchFamily="2" charset="0"/>
              <a:ea typeface="Roboto Condensed Light" panose="02000000000000000000" pitchFamily="2" charset="0"/>
            </a:endParaRPr>
          </a:p>
        </cx:txPr>
      </cx:axis>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429">
  <cs:axisTitle>
    <cs:lnRef idx="0"/>
    <cs:fillRef idx="0"/>
    <cs:effectRef idx="0"/>
    <cs:fontRef idx="minor">
      <a:schemeClr val="lt1"/>
    </cs:fontRef>
    <cs:defRPr sz="9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cs:bodyPr/>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cs:chartArea>
  <cs:dataLabel>
    <cs:lnRef idx="0"/>
    <cs:fillRef idx="0">
      <cs:styleClr val="auto"/>
    </cs:fillRef>
    <cs:effectRef idx="0"/>
    <cs:fontRef idx="minor">
      <a:schemeClr val="dk1"/>
    </cs:fontRef>
    <cs:spPr>
      <a:solidFill>
        <a:schemeClr val="phClr">
          <a:alpha val="70000"/>
        </a:schemeClr>
      </a:solidFill>
    </cs:spPr>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a:ln w="9525">
        <a:solidFill>
          <a:schemeClr val="tx1"/>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dk1"/>
    </cs:fontRef>
    <cs:spPr>
      <a:ln w="2857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spPr>
      <a:ln w="9525">
        <a:solidFill>
          <a:schemeClr val="lt1"/>
        </a:solidFill>
        <a:prstDash val="dash"/>
      </a:ln>
    </cs:spPr>
  </cs:dropLine>
  <cs:errorBar>
    <cs:lnRef idx="0"/>
    <cs:fillRef idx="0"/>
    <cs:effectRef idx="0"/>
    <cs:fontRef idx="minor">
      <a:schemeClr val="tx1"/>
    </cs:fontRef>
    <cs:spPr>
      <a:ln w="9525" cap="flat" cmpd="sng" algn="ctr">
        <a:solidFill>
          <a:schemeClr val="lt1"/>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5000"/>
          </a:schemeClr>
        </a:solidFill>
        <a:round/>
      </a:ln>
    </cs:spPr>
  </cs:gridlineMajor>
  <cs:gridlineMinor>
    <cs:lnRef idx="0"/>
    <cs:fillRef idx="0"/>
    <cs:effectRef idx="0"/>
    <cs:fontRef idx="minor">
      <a:schemeClr val="dk1"/>
    </cs:fontRef>
    <cs:spPr>
      <a:ln>
        <a:solidFill>
          <a:schemeClr val="lt1">
            <a:alpha val="25000"/>
            <a:lumOff val="10000"/>
          </a:schemeClr>
        </a:solidFill>
      </a:ln>
    </cs:spPr>
  </cs:gridlineMinor>
  <cs:hiLoLine>
    <cs:lnRef idx="0"/>
    <cs:fillRef idx="0"/>
    <cs:effectRef idx="0"/>
    <cs:fontRef idx="minor">
      <a:schemeClr val="tx1"/>
    </cs:fontRef>
    <cs:spPr>
      <a:ln w="9525">
        <a:solidFill>
          <a:schemeClr val="lt1"/>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cs:fontRef>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cs:bodyPr/>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cs:fontRef>
    <cs:defRPr sz="1500" b="1" cap="all" spc="100"/>
    <cs:bodyPr/>
  </cs:title>
  <cs:trendline>
    <cs:lnRef idx="0"/>
    <cs:fillRef idx="0"/>
    <cs:effectRef idx="0"/>
    <cs:fontRef idx="minor">
      <a:schemeClr val="dk1"/>
    </cs:fontRef>
    <cs:spPr>
      <a:ln w="19050" cap="rnd">
        <a:solidFill>
          <a:schemeClr val="lt1"/>
        </a:solidFill>
        <a:prstDash val="sysDash"/>
      </a:ln>
    </cs:spPr>
  </cs:trendline>
  <cs:trendlineLabel>
    <cs:lnRef idx="0"/>
    <cs:fillRef idx="0"/>
    <cs:effectRef idx="0"/>
    <cs:fontRef idx="minor">
      <a:schemeClr val="lt1"/>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lt1"/>
    </cs:fontRef>
    <cs:defRPr sz="900"/>
    <cs:bodyPr/>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B424A-0449-42EA-B9BA-D1D82EFD819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D26047FC-73CC-489F-846C-ECEC48F6B802}">
      <dgm:prSet phldrT="[Text]" custT="1"/>
      <dgm:spPr/>
      <dgm:t>
        <a:bodyPr/>
        <a:lstStyle/>
        <a:p>
          <a:r>
            <a:rPr lang="en-US" sz="2000" dirty="0">
              <a:latin typeface="+mn-lt"/>
            </a:rPr>
            <a:t>18 months average duration</a:t>
          </a:r>
        </a:p>
      </dgm:t>
    </dgm:pt>
    <dgm:pt modelId="{A184C6DC-A66D-4FA0-9537-0DED1F1C9F27}" type="parTrans" cxnId="{32772AC0-23C9-41E3-8BC9-3DB42ACE4F35}">
      <dgm:prSet/>
      <dgm:spPr/>
      <dgm:t>
        <a:bodyPr/>
        <a:lstStyle/>
        <a:p>
          <a:endParaRPr lang="en-US"/>
        </a:p>
      </dgm:t>
    </dgm:pt>
    <dgm:pt modelId="{22231F6B-FFDD-41B9-BADB-D67A17F21975}" type="sibTrans" cxnId="{32772AC0-23C9-41E3-8BC9-3DB42ACE4F3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0705D5E1-6D68-4AC1-BCB3-CDA4303A9A2D}">
      <dgm:prSet phldrT="[Text]" custT="1"/>
      <dgm:spPr/>
      <dgm:t>
        <a:bodyPr/>
        <a:lstStyle/>
        <a:p>
          <a:r>
            <a:rPr lang="en-US" sz="1600" dirty="0">
              <a:latin typeface="+mn-lt"/>
            </a:rPr>
            <a:t>The median </a:t>
          </a:r>
          <a:br>
            <a:rPr lang="en-US" sz="1600" dirty="0">
              <a:latin typeface="+mn-lt"/>
            </a:rPr>
          </a:br>
          <a:r>
            <a:rPr lang="en-US" sz="1600" dirty="0">
              <a:latin typeface="+mn-lt"/>
            </a:rPr>
            <a:t>loss for small </a:t>
          </a:r>
          <a:br>
            <a:rPr lang="en-US" sz="1600" dirty="0">
              <a:latin typeface="+mn-lt"/>
            </a:rPr>
          </a:br>
          <a:r>
            <a:rPr lang="en-US" sz="1600" dirty="0">
              <a:latin typeface="+mn-lt"/>
            </a:rPr>
            <a:t>and large organization </a:t>
          </a:r>
          <a:br>
            <a:rPr lang="en-US" sz="1600" dirty="0">
              <a:latin typeface="+mn-lt"/>
            </a:rPr>
          </a:br>
          <a:r>
            <a:rPr lang="en-US" sz="1600" dirty="0">
              <a:latin typeface="+mn-lt"/>
            </a:rPr>
            <a:t>was the same </a:t>
          </a:r>
          <a:br>
            <a:rPr lang="en-US" sz="1600" dirty="0">
              <a:latin typeface="+mn-lt"/>
            </a:rPr>
          </a:br>
          <a:r>
            <a:rPr lang="en-US" sz="1600" dirty="0">
              <a:latin typeface="+mn-lt"/>
            </a:rPr>
            <a:t>$200K range.</a:t>
          </a:r>
        </a:p>
      </dgm:t>
    </dgm:pt>
    <dgm:pt modelId="{13C413F7-A31E-48AF-AC16-71CB8E58ECC8}" type="parTrans" cxnId="{6559A46E-1D83-442F-A967-99DB77839878}">
      <dgm:prSet/>
      <dgm:spPr/>
      <dgm:t>
        <a:bodyPr/>
        <a:lstStyle/>
        <a:p>
          <a:endParaRPr lang="en-US"/>
        </a:p>
      </dgm:t>
    </dgm:pt>
    <dgm:pt modelId="{76DE904D-5D84-4CF3-83AF-6927684EC788}" type="sibTrans" cxnId="{6559A46E-1D83-442F-A967-99DB7783987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29443E0A-FEDF-4217-8E2F-6E8348CF221D}">
      <dgm:prSet phldrT="[Text]" custT="1"/>
      <dgm:spPr/>
      <dgm:t>
        <a:bodyPr/>
        <a:lstStyle/>
        <a:p>
          <a:r>
            <a:rPr lang="en-US" sz="1800" dirty="0">
              <a:latin typeface="+mj-lt"/>
            </a:rPr>
            <a:t>$118 K median loss for local government</a:t>
          </a:r>
        </a:p>
      </dgm:t>
    </dgm:pt>
    <dgm:pt modelId="{7CE0935B-58A1-4718-96C0-A441FD4BF974}" type="parTrans" cxnId="{57544E97-FBBF-4B95-BDDD-DD127F3F03F2}">
      <dgm:prSet/>
      <dgm:spPr/>
      <dgm:t>
        <a:bodyPr/>
        <a:lstStyle/>
        <a:p>
          <a:endParaRPr lang="en-US"/>
        </a:p>
      </dgm:t>
    </dgm:pt>
    <dgm:pt modelId="{4E0E2C60-B86A-4B58-B2AF-5AF238732AF6}" type="sibTrans" cxnId="{57544E97-FBBF-4B95-BDDD-DD127F3F03F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2DFE7ADC-007A-4A76-86C9-72F396B921D0}">
      <dgm:prSet phldrT="[Text]" custT="1"/>
      <dgm:spPr/>
      <dgm:t>
        <a:bodyPr/>
        <a:lstStyle/>
        <a:p>
          <a:r>
            <a:rPr lang="en-US" sz="2000" dirty="0">
              <a:latin typeface="+mn-lt"/>
            </a:rPr>
            <a:t>59% recovered nothing</a:t>
          </a:r>
        </a:p>
      </dgm:t>
    </dgm:pt>
    <dgm:pt modelId="{0D69D84D-FD28-4E91-BDF2-684BA5EE6C46}" type="parTrans" cxnId="{28DCD333-1625-47F9-995C-42386F97FC5A}">
      <dgm:prSet/>
      <dgm:spPr/>
      <dgm:t>
        <a:bodyPr/>
        <a:lstStyle/>
        <a:p>
          <a:endParaRPr lang="en-US"/>
        </a:p>
      </dgm:t>
    </dgm:pt>
    <dgm:pt modelId="{EA54CF71-705E-411A-8EC4-675959324885}" type="sibTrans" cxnId="{28DCD333-1625-47F9-995C-42386F97FC5A}">
      <dgm:prSet/>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dgm:spPr>
      <dgm:t>
        <a:bodyPr/>
        <a:lstStyle/>
        <a:p>
          <a:endParaRPr lang="en-US"/>
        </a:p>
      </dgm:t>
    </dgm:pt>
    <dgm:pt modelId="{C3231000-4FFB-4E8C-8CA0-81D676E0A9B2}" type="pres">
      <dgm:prSet presAssocID="{8FFB424A-0449-42EA-B9BA-D1D82EFD8195}" presName="Name0" presStyleCnt="0">
        <dgm:presLayoutVars>
          <dgm:chMax val="21"/>
          <dgm:chPref val="21"/>
        </dgm:presLayoutVars>
      </dgm:prSet>
      <dgm:spPr/>
    </dgm:pt>
    <dgm:pt modelId="{C92B2245-E108-4E25-9BDF-8BDE28619EF8}" type="pres">
      <dgm:prSet presAssocID="{D26047FC-73CC-489F-846C-ECEC48F6B802}" presName="text1" presStyleCnt="0"/>
      <dgm:spPr/>
    </dgm:pt>
    <dgm:pt modelId="{06250F8B-AF71-47BB-8ECC-73F5F43DAC69}" type="pres">
      <dgm:prSet presAssocID="{D26047FC-73CC-489F-846C-ECEC48F6B802}" presName="textRepeatNode" presStyleLbl="alignNode1" presStyleIdx="0" presStyleCnt="4">
        <dgm:presLayoutVars>
          <dgm:chMax val="0"/>
          <dgm:chPref val="0"/>
          <dgm:bulletEnabled val="1"/>
        </dgm:presLayoutVars>
      </dgm:prSet>
      <dgm:spPr/>
    </dgm:pt>
    <dgm:pt modelId="{8EE7E747-986E-4A5C-8D2C-EFCA32708CE3}" type="pres">
      <dgm:prSet presAssocID="{D26047FC-73CC-489F-846C-ECEC48F6B802}" presName="textaccent1" presStyleCnt="0"/>
      <dgm:spPr/>
    </dgm:pt>
    <dgm:pt modelId="{9C1668DE-8EE8-42DB-897B-F4C9F0D529A6}" type="pres">
      <dgm:prSet presAssocID="{D26047FC-73CC-489F-846C-ECEC48F6B802}" presName="accentRepeatNode" presStyleLbl="solidAlignAcc1" presStyleIdx="0" presStyleCnt="8"/>
      <dgm:spPr/>
    </dgm:pt>
    <dgm:pt modelId="{5C33A496-BAB7-46A9-9FBD-1D971ECAFFD2}" type="pres">
      <dgm:prSet presAssocID="{22231F6B-FFDD-41B9-BADB-D67A17F21975}" presName="image1" presStyleCnt="0"/>
      <dgm:spPr/>
    </dgm:pt>
    <dgm:pt modelId="{8A944E5F-40F2-44F0-94A9-39CB6E76CF1A}" type="pres">
      <dgm:prSet presAssocID="{22231F6B-FFDD-41B9-BADB-D67A17F21975}" presName="imageRepeatNode" presStyleLbl="alignAcc1" presStyleIdx="0" presStyleCnt="4"/>
      <dgm:spPr/>
    </dgm:pt>
    <dgm:pt modelId="{E68CE555-8074-4066-9F78-140A22C3F896}" type="pres">
      <dgm:prSet presAssocID="{22231F6B-FFDD-41B9-BADB-D67A17F21975}" presName="imageaccent1" presStyleCnt="0"/>
      <dgm:spPr/>
    </dgm:pt>
    <dgm:pt modelId="{96A067C4-B5B6-402F-8123-A57D4682F3FA}" type="pres">
      <dgm:prSet presAssocID="{22231F6B-FFDD-41B9-BADB-D67A17F21975}" presName="accentRepeatNode" presStyleLbl="solidAlignAcc1" presStyleIdx="1" presStyleCnt="8"/>
      <dgm:spPr/>
    </dgm:pt>
    <dgm:pt modelId="{F58D3AA2-6174-4E2E-8923-8E90555DC0CF}" type="pres">
      <dgm:prSet presAssocID="{0705D5E1-6D68-4AC1-BCB3-CDA4303A9A2D}" presName="text2" presStyleCnt="0"/>
      <dgm:spPr/>
    </dgm:pt>
    <dgm:pt modelId="{ACE867A6-AB57-49E0-8FA4-4C7DC1BF1CA7}" type="pres">
      <dgm:prSet presAssocID="{0705D5E1-6D68-4AC1-BCB3-CDA4303A9A2D}" presName="textRepeatNode" presStyleLbl="alignNode1" presStyleIdx="1" presStyleCnt="4" custScaleX="100052" custLinFactNeighborX="2172" custLinFactNeighborY="-962">
        <dgm:presLayoutVars>
          <dgm:chMax val="0"/>
          <dgm:chPref val="0"/>
          <dgm:bulletEnabled val="1"/>
        </dgm:presLayoutVars>
      </dgm:prSet>
      <dgm:spPr/>
    </dgm:pt>
    <dgm:pt modelId="{417FEE23-FBAE-42D4-B154-57E7EBF20FE5}" type="pres">
      <dgm:prSet presAssocID="{0705D5E1-6D68-4AC1-BCB3-CDA4303A9A2D}" presName="textaccent2" presStyleCnt="0"/>
      <dgm:spPr/>
    </dgm:pt>
    <dgm:pt modelId="{E9C02CCB-DE6C-4FB3-89FE-9BB1169FE092}" type="pres">
      <dgm:prSet presAssocID="{0705D5E1-6D68-4AC1-BCB3-CDA4303A9A2D}" presName="accentRepeatNode" presStyleLbl="solidAlignAcc1" presStyleIdx="2" presStyleCnt="8" custLinFactX="63649" custLinFactY="-159021" custLinFactNeighborX="100000" custLinFactNeighborY="-200000"/>
      <dgm:spPr/>
    </dgm:pt>
    <dgm:pt modelId="{B2290DA4-6703-4D79-BBAC-1FBB9BE97A0D}" type="pres">
      <dgm:prSet presAssocID="{76DE904D-5D84-4CF3-83AF-6927684EC788}" presName="image2" presStyleCnt="0"/>
      <dgm:spPr/>
    </dgm:pt>
    <dgm:pt modelId="{7643E63F-F114-4530-916F-FD6CB025B451}" type="pres">
      <dgm:prSet presAssocID="{76DE904D-5D84-4CF3-83AF-6927684EC788}" presName="imageRepeatNode" presStyleLbl="alignAcc1" presStyleIdx="1" presStyleCnt="4" custLinFactNeighborX="-683" custLinFactNeighborY="3609"/>
      <dgm:spPr/>
    </dgm:pt>
    <dgm:pt modelId="{94E108A5-7502-41C9-90D9-3B88CBBACCCE}" type="pres">
      <dgm:prSet presAssocID="{76DE904D-5D84-4CF3-83AF-6927684EC788}" presName="imageaccent2" presStyleCnt="0"/>
      <dgm:spPr/>
    </dgm:pt>
    <dgm:pt modelId="{97E35FCC-2D14-4E48-8329-8DD11A07D9B7}" type="pres">
      <dgm:prSet presAssocID="{76DE904D-5D84-4CF3-83AF-6927684EC788}" presName="accentRepeatNode" presStyleLbl="solidAlignAcc1" presStyleIdx="3" presStyleCnt="8" custLinFactX="-59212" custLinFactNeighborX="-100000" custLinFactNeighborY="25644"/>
      <dgm:spPr/>
    </dgm:pt>
    <dgm:pt modelId="{01A27CB5-AF9D-4B44-8285-C8B4DF657D4B}" type="pres">
      <dgm:prSet presAssocID="{29443E0A-FEDF-4217-8E2F-6E8348CF221D}" presName="text3" presStyleCnt="0"/>
      <dgm:spPr/>
    </dgm:pt>
    <dgm:pt modelId="{4AE71273-DC7D-4BF6-A5C7-4B6C16D5A743}" type="pres">
      <dgm:prSet presAssocID="{29443E0A-FEDF-4217-8E2F-6E8348CF221D}" presName="textRepeatNode" presStyleLbl="alignNode1" presStyleIdx="2" presStyleCnt="4">
        <dgm:presLayoutVars>
          <dgm:chMax val="0"/>
          <dgm:chPref val="0"/>
          <dgm:bulletEnabled val="1"/>
        </dgm:presLayoutVars>
      </dgm:prSet>
      <dgm:spPr/>
    </dgm:pt>
    <dgm:pt modelId="{FD623361-6CF2-45B0-8984-29B54F5ED921}" type="pres">
      <dgm:prSet presAssocID="{29443E0A-FEDF-4217-8E2F-6E8348CF221D}" presName="textaccent3" presStyleCnt="0"/>
      <dgm:spPr/>
    </dgm:pt>
    <dgm:pt modelId="{7AD4DB6E-17AA-4913-9645-2B991602C09F}" type="pres">
      <dgm:prSet presAssocID="{29443E0A-FEDF-4217-8E2F-6E8348CF221D}" presName="accentRepeatNode" presStyleLbl="solidAlignAcc1" presStyleIdx="4" presStyleCnt="8"/>
      <dgm:spPr/>
    </dgm:pt>
    <dgm:pt modelId="{0926635B-1187-437B-8638-876B9F858FF2}" type="pres">
      <dgm:prSet presAssocID="{4E0E2C60-B86A-4B58-B2AF-5AF238732AF6}" presName="image3" presStyleCnt="0"/>
      <dgm:spPr/>
    </dgm:pt>
    <dgm:pt modelId="{146F65FA-EFC5-4D87-96BA-64950C7600F5}" type="pres">
      <dgm:prSet presAssocID="{4E0E2C60-B86A-4B58-B2AF-5AF238732AF6}" presName="imageRepeatNode" presStyleLbl="alignAcc1" presStyleIdx="2" presStyleCnt="4"/>
      <dgm:spPr/>
    </dgm:pt>
    <dgm:pt modelId="{04C5E657-4335-4B76-AADF-38E1F7D319A7}" type="pres">
      <dgm:prSet presAssocID="{4E0E2C60-B86A-4B58-B2AF-5AF238732AF6}" presName="imageaccent3" presStyleCnt="0"/>
      <dgm:spPr/>
    </dgm:pt>
    <dgm:pt modelId="{06FEB447-E6B0-4F72-831C-81BF11083A13}" type="pres">
      <dgm:prSet presAssocID="{4E0E2C60-B86A-4B58-B2AF-5AF238732AF6}" presName="accentRepeatNode" presStyleLbl="solidAlignAcc1" presStyleIdx="5" presStyleCnt="8"/>
      <dgm:spPr/>
    </dgm:pt>
    <dgm:pt modelId="{C555C756-7BF0-4348-9928-686E1076C709}" type="pres">
      <dgm:prSet presAssocID="{2DFE7ADC-007A-4A76-86C9-72F396B921D0}" presName="text4" presStyleCnt="0"/>
      <dgm:spPr/>
    </dgm:pt>
    <dgm:pt modelId="{40EA24E9-CD6E-4066-9F57-A49C5AC4E271}" type="pres">
      <dgm:prSet presAssocID="{2DFE7ADC-007A-4A76-86C9-72F396B921D0}" presName="textRepeatNode" presStyleLbl="alignNode1" presStyleIdx="3" presStyleCnt="4" custLinFactNeighborX="105" custLinFactNeighborY="-1986">
        <dgm:presLayoutVars>
          <dgm:chMax val="0"/>
          <dgm:chPref val="0"/>
          <dgm:bulletEnabled val="1"/>
        </dgm:presLayoutVars>
      </dgm:prSet>
      <dgm:spPr/>
    </dgm:pt>
    <dgm:pt modelId="{3571B962-D906-4727-A2FA-019A213F1D18}" type="pres">
      <dgm:prSet presAssocID="{2DFE7ADC-007A-4A76-86C9-72F396B921D0}" presName="textaccent4" presStyleCnt="0"/>
      <dgm:spPr/>
    </dgm:pt>
    <dgm:pt modelId="{B4CF873E-5372-463B-81F5-C386814014AF}" type="pres">
      <dgm:prSet presAssocID="{2DFE7ADC-007A-4A76-86C9-72F396B921D0}" presName="accentRepeatNode" presStyleLbl="solidAlignAcc1" presStyleIdx="6" presStyleCnt="8" custLinFactX="-260384" custLinFactY="140228" custLinFactNeighborX="-300000" custLinFactNeighborY="200000"/>
      <dgm:spPr/>
    </dgm:pt>
    <dgm:pt modelId="{C4D1D7C2-8154-4FF3-BE8C-06D103D51B39}" type="pres">
      <dgm:prSet presAssocID="{EA54CF71-705E-411A-8EC4-675959324885}" presName="image4" presStyleCnt="0"/>
      <dgm:spPr/>
    </dgm:pt>
    <dgm:pt modelId="{12441395-D3A2-46AF-8A66-ED3E74C15525}" type="pres">
      <dgm:prSet presAssocID="{EA54CF71-705E-411A-8EC4-675959324885}" presName="imageRepeatNode" presStyleLbl="alignAcc1" presStyleIdx="3" presStyleCnt="4" custLinFactNeighborX="-3736" custLinFactNeighborY="1503"/>
      <dgm:spPr/>
    </dgm:pt>
    <dgm:pt modelId="{CF4D7D90-C2B3-42AA-AEF3-B2CDD4AC8EAA}" type="pres">
      <dgm:prSet presAssocID="{EA54CF71-705E-411A-8EC4-675959324885}" presName="imageaccent4" presStyleCnt="0"/>
      <dgm:spPr/>
    </dgm:pt>
    <dgm:pt modelId="{6BFBD6B0-F0DC-4704-A603-1BEBB5479394}" type="pres">
      <dgm:prSet presAssocID="{EA54CF71-705E-411A-8EC4-675959324885}" presName="accentRepeatNode" presStyleLbl="solidAlignAcc1" presStyleIdx="7" presStyleCnt="8" custLinFactNeighborX="-23151" custLinFactNeighborY="17702"/>
      <dgm:spPr/>
    </dgm:pt>
  </dgm:ptLst>
  <dgm:cxnLst>
    <dgm:cxn modelId="{28DCD333-1625-47F9-995C-42386F97FC5A}" srcId="{8FFB424A-0449-42EA-B9BA-D1D82EFD8195}" destId="{2DFE7ADC-007A-4A76-86C9-72F396B921D0}" srcOrd="3" destOrd="0" parTransId="{0D69D84D-FD28-4E91-BDF2-684BA5EE6C46}" sibTransId="{EA54CF71-705E-411A-8EC4-675959324885}"/>
    <dgm:cxn modelId="{6559A46E-1D83-442F-A967-99DB77839878}" srcId="{8FFB424A-0449-42EA-B9BA-D1D82EFD8195}" destId="{0705D5E1-6D68-4AC1-BCB3-CDA4303A9A2D}" srcOrd="1" destOrd="0" parTransId="{13C413F7-A31E-48AF-AC16-71CB8E58ECC8}" sibTransId="{76DE904D-5D84-4CF3-83AF-6927684EC788}"/>
    <dgm:cxn modelId="{CDB1C36E-8E14-47B3-8C55-1B1C0A36E9C3}" type="presOf" srcId="{29443E0A-FEDF-4217-8E2F-6E8348CF221D}" destId="{4AE71273-DC7D-4BF6-A5C7-4B6C16D5A743}" srcOrd="0" destOrd="0" presId="urn:microsoft.com/office/officeart/2008/layout/HexagonCluster"/>
    <dgm:cxn modelId="{57544E97-FBBF-4B95-BDDD-DD127F3F03F2}" srcId="{8FFB424A-0449-42EA-B9BA-D1D82EFD8195}" destId="{29443E0A-FEDF-4217-8E2F-6E8348CF221D}" srcOrd="2" destOrd="0" parTransId="{7CE0935B-58A1-4718-96C0-A441FD4BF974}" sibTransId="{4E0E2C60-B86A-4B58-B2AF-5AF238732AF6}"/>
    <dgm:cxn modelId="{1D03A2A3-B8E1-4F1D-A1E5-F4DE0B529E85}" type="presOf" srcId="{2DFE7ADC-007A-4A76-86C9-72F396B921D0}" destId="{40EA24E9-CD6E-4066-9F57-A49C5AC4E271}" srcOrd="0" destOrd="0" presId="urn:microsoft.com/office/officeart/2008/layout/HexagonCluster"/>
    <dgm:cxn modelId="{52F296A8-5AB1-4A81-8D83-96F1EC1CB43C}" type="presOf" srcId="{76DE904D-5D84-4CF3-83AF-6927684EC788}" destId="{7643E63F-F114-4530-916F-FD6CB025B451}" srcOrd="0" destOrd="0" presId="urn:microsoft.com/office/officeart/2008/layout/HexagonCluster"/>
    <dgm:cxn modelId="{ECDEBFA8-CE6A-4B99-94A0-E34F5F5AF6AD}" type="presOf" srcId="{4E0E2C60-B86A-4B58-B2AF-5AF238732AF6}" destId="{146F65FA-EFC5-4D87-96BA-64950C7600F5}" srcOrd="0" destOrd="0" presId="urn:microsoft.com/office/officeart/2008/layout/HexagonCluster"/>
    <dgm:cxn modelId="{F3AA39B0-0296-4CDA-BD70-1A3E75F9EF82}" type="presOf" srcId="{8FFB424A-0449-42EA-B9BA-D1D82EFD8195}" destId="{C3231000-4FFB-4E8C-8CA0-81D676E0A9B2}" srcOrd="0" destOrd="0" presId="urn:microsoft.com/office/officeart/2008/layout/HexagonCluster"/>
    <dgm:cxn modelId="{32772AC0-23C9-41E3-8BC9-3DB42ACE4F35}" srcId="{8FFB424A-0449-42EA-B9BA-D1D82EFD8195}" destId="{D26047FC-73CC-489F-846C-ECEC48F6B802}" srcOrd="0" destOrd="0" parTransId="{A184C6DC-A66D-4FA0-9537-0DED1F1C9F27}" sibTransId="{22231F6B-FFDD-41B9-BADB-D67A17F21975}"/>
    <dgm:cxn modelId="{62A504C4-F888-4590-B744-3507C3CD3227}" type="presOf" srcId="{22231F6B-FFDD-41B9-BADB-D67A17F21975}" destId="{8A944E5F-40F2-44F0-94A9-39CB6E76CF1A}" srcOrd="0" destOrd="0" presId="urn:microsoft.com/office/officeart/2008/layout/HexagonCluster"/>
    <dgm:cxn modelId="{164669D8-4A45-45A4-945F-3C7D2259C6FD}" type="presOf" srcId="{0705D5E1-6D68-4AC1-BCB3-CDA4303A9A2D}" destId="{ACE867A6-AB57-49E0-8FA4-4C7DC1BF1CA7}" srcOrd="0" destOrd="0" presId="urn:microsoft.com/office/officeart/2008/layout/HexagonCluster"/>
    <dgm:cxn modelId="{5BCFFED8-98FC-49B0-B450-E5803800979F}" type="presOf" srcId="{D26047FC-73CC-489F-846C-ECEC48F6B802}" destId="{06250F8B-AF71-47BB-8ECC-73F5F43DAC69}" srcOrd="0" destOrd="0" presId="urn:microsoft.com/office/officeart/2008/layout/HexagonCluster"/>
    <dgm:cxn modelId="{917BB9F6-B148-4E4A-BBF8-BC9E7F7E69BD}" type="presOf" srcId="{EA54CF71-705E-411A-8EC4-675959324885}" destId="{12441395-D3A2-46AF-8A66-ED3E74C15525}" srcOrd="0" destOrd="0" presId="urn:microsoft.com/office/officeart/2008/layout/HexagonCluster"/>
    <dgm:cxn modelId="{0CB0EB4D-9BA4-4D85-808E-B7540CF9B774}" type="presParOf" srcId="{C3231000-4FFB-4E8C-8CA0-81D676E0A9B2}" destId="{C92B2245-E108-4E25-9BDF-8BDE28619EF8}" srcOrd="0" destOrd="0" presId="urn:microsoft.com/office/officeart/2008/layout/HexagonCluster"/>
    <dgm:cxn modelId="{5A7F32B8-398B-47E2-85EB-93F77F7A2B1D}" type="presParOf" srcId="{C92B2245-E108-4E25-9BDF-8BDE28619EF8}" destId="{06250F8B-AF71-47BB-8ECC-73F5F43DAC69}" srcOrd="0" destOrd="0" presId="urn:microsoft.com/office/officeart/2008/layout/HexagonCluster"/>
    <dgm:cxn modelId="{BDB20356-BB5E-486B-ABD4-9B97AE6BF9E4}" type="presParOf" srcId="{C3231000-4FFB-4E8C-8CA0-81D676E0A9B2}" destId="{8EE7E747-986E-4A5C-8D2C-EFCA32708CE3}" srcOrd="1" destOrd="0" presId="urn:microsoft.com/office/officeart/2008/layout/HexagonCluster"/>
    <dgm:cxn modelId="{5D513639-6140-4E76-ABD6-F97AC1ACFAC3}" type="presParOf" srcId="{8EE7E747-986E-4A5C-8D2C-EFCA32708CE3}" destId="{9C1668DE-8EE8-42DB-897B-F4C9F0D529A6}" srcOrd="0" destOrd="0" presId="urn:microsoft.com/office/officeart/2008/layout/HexagonCluster"/>
    <dgm:cxn modelId="{BBA3911D-D571-4058-9DB7-CEDD0CD7ED4B}" type="presParOf" srcId="{C3231000-4FFB-4E8C-8CA0-81D676E0A9B2}" destId="{5C33A496-BAB7-46A9-9FBD-1D971ECAFFD2}" srcOrd="2" destOrd="0" presId="urn:microsoft.com/office/officeart/2008/layout/HexagonCluster"/>
    <dgm:cxn modelId="{682EA307-C164-4D0B-8BA2-57B1F5680105}" type="presParOf" srcId="{5C33A496-BAB7-46A9-9FBD-1D971ECAFFD2}" destId="{8A944E5F-40F2-44F0-94A9-39CB6E76CF1A}" srcOrd="0" destOrd="0" presId="urn:microsoft.com/office/officeart/2008/layout/HexagonCluster"/>
    <dgm:cxn modelId="{66352631-5BBA-4BB0-A929-36C7A10A97E0}" type="presParOf" srcId="{C3231000-4FFB-4E8C-8CA0-81D676E0A9B2}" destId="{E68CE555-8074-4066-9F78-140A22C3F896}" srcOrd="3" destOrd="0" presId="urn:microsoft.com/office/officeart/2008/layout/HexagonCluster"/>
    <dgm:cxn modelId="{506B9F52-5575-4AF6-AD81-A4C68AEE4918}" type="presParOf" srcId="{E68CE555-8074-4066-9F78-140A22C3F896}" destId="{96A067C4-B5B6-402F-8123-A57D4682F3FA}" srcOrd="0" destOrd="0" presId="urn:microsoft.com/office/officeart/2008/layout/HexagonCluster"/>
    <dgm:cxn modelId="{EDEAC15E-2F15-4994-BFC3-80FA59FBF2ED}" type="presParOf" srcId="{C3231000-4FFB-4E8C-8CA0-81D676E0A9B2}" destId="{F58D3AA2-6174-4E2E-8923-8E90555DC0CF}" srcOrd="4" destOrd="0" presId="urn:microsoft.com/office/officeart/2008/layout/HexagonCluster"/>
    <dgm:cxn modelId="{6A95E4CC-5FC2-41B8-8778-07114ABAE3D4}" type="presParOf" srcId="{F58D3AA2-6174-4E2E-8923-8E90555DC0CF}" destId="{ACE867A6-AB57-49E0-8FA4-4C7DC1BF1CA7}" srcOrd="0" destOrd="0" presId="urn:microsoft.com/office/officeart/2008/layout/HexagonCluster"/>
    <dgm:cxn modelId="{59EB8EFD-F044-43D6-A3CE-CD543A35000C}" type="presParOf" srcId="{C3231000-4FFB-4E8C-8CA0-81D676E0A9B2}" destId="{417FEE23-FBAE-42D4-B154-57E7EBF20FE5}" srcOrd="5" destOrd="0" presId="urn:microsoft.com/office/officeart/2008/layout/HexagonCluster"/>
    <dgm:cxn modelId="{B9E8ADAA-61E9-4102-9F2A-186BF2569533}" type="presParOf" srcId="{417FEE23-FBAE-42D4-B154-57E7EBF20FE5}" destId="{E9C02CCB-DE6C-4FB3-89FE-9BB1169FE092}" srcOrd="0" destOrd="0" presId="urn:microsoft.com/office/officeart/2008/layout/HexagonCluster"/>
    <dgm:cxn modelId="{EBBCA4FA-ACEC-4FA7-9234-092CE0BB2134}" type="presParOf" srcId="{C3231000-4FFB-4E8C-8CA0-81D676E0A9B2}" destId="{B2290DA4-6703-4D79-BBAC-1FBB9BE97A0D}" srcOrd="6" destOrd="0" presId="urn:microsoft.com/office/officeart/2008/layout/HexagonCluster"/>
    <dgm:cxn modelId="{C216AB3C-0FE7-41DC-8D92-EF2B4C79E125}" type="presParOf" srcId="{B2290DA4-6703-4D79-BBAC-1FBB9BE97A0D}" destId="{7643E63F-F114-4530-916F-FD6CB025B451}" srcOrd="0" destOrd="0" presId="urn:microsoft.com/office/officeart/2008/layout/HexagonCluster"/>
    <dgm:cxn modelId="{C1338751-6012-4DFE-9BEA-CC14CE82BDBE}" type="presParOf" srcId="{C3231000-4FFB-4E8C-8CA0-81D676E0A9B2}" destId="{94E108A5-7502-41C9-90D9-3B88CBBACCCE}" srcOrd="7" destOrd="0" presId="urn:microsoft.com/office/officeart/2008/layout/HexagonCluster"/>
    <dgm:cxn modelId="{BBC8CCE5-D39E-4476-9E35-047C9958CD01}" type="presParOf" srcId="{94E108A5-7502-41C9-90D9-3B88CBBACCCE}" destId="{97E35FCC-2D14-4E48-8329-8DD11A07D9B7}" srcOrd="0" destOrd="0" presId="urn:microsoft.com/office/officeart/2008/layout/HexagonCluster"/>
    <dgm:cxn modelId="{A7DC0F22-A3A7-4EBE-8425-BB5E71EA0085}" type="presParOf" srcId="{C3231000-4FFB-4E8C-8CA0-81D676E0A9B2}" destId="{01A27CB5-AF9D-4B44-8285-C8B4DF657D4B}" srcOrd="8" destOrd="0" presId="urn:microsoft.com/office/officeart/2008/layout/HexagonCluster"/>
    <dgm:cxn modelId="{6B9C1EFB-87BF-4932-95FD-09F74C93AAB1}" type="presParOf" srcId="{01A27CB5-AF9D-4B44-8285-C8B4DF657D4B}" destId="{4AE71273-DC7D-4BF6-A5C7-4B6C16D5A743}" srcOrd="0" destOrd="0" presId="urn:microsoft.com/office/officeart/2008/layout/HexagonCluster"/>
    <dgm:cxn modelId="{4445ADE8-0EF8-4348-B15A-FE3A83F3CB55}" type="presParOf" srcId="{C3231000-4FFB-4E8C-8CA0-81D676E0A9B2}" destId="{FD623361-6CF2-45B0-8984-29B54F5ED921}" srcOrd="9" destOrd="0" presId="urn:microsoft.com/office/officeart/2008/layout/HexagonCluster"/>
    <dgm:cxn modelId="{8342A3AA-9990-419D-9573-0A3E1BEFF229}" type="presParOf" srcId="{FD623361-6CF2-45B0-8984-29B54F5ED921}" destId="{7AD4DB6E-17AA-4913-9645-2B991602C09F}" srcOrd="0" destOrd="0" presId="urn:microsoft.com/office/officeart/2008/layout/HexagonCluster"/>
    <dgm:cxn modelId="{44E6B1CF-1C07-45C0-B7E7-2837D1511A3F}" type="presParOf" srcId="{C3231000-4FFB-4E8C-8CA0-81D676E0A9B2}" destId="{0926635B-1187-437B-8638-876B9F858FF2}" srcOrd="10" destOrd="0" presId="urn:microsoft.com/office/officeart/2008/layout/HexagonCluster"/>
    <dgm:cxn modelId="{8CBB28FE-0E06-4668-B698-39BE04825CAA}" type="presParOf" srcId="{0926635B-1187-437B-8638-876B9F858FF2}" destId="{146F65FA-EFC5-4D87-96BA-64950C7600F5}" srcOrd="0" destOrd="0" presId="urn:microsoft.com/office/officeart/2008/layout/HexagonCluster"/>
    <dgm:cxn modelId="{1226363D-66A2-433C-81A6-5663E6D095A7}" type="presParOf" srcId="{C3231000-4FFB-4E8C-8CA0-81D676E0A9B2}" destId="{04C5E657-4335-4B76-AADF-38E1F7D319A7}" srcOrd="11" destOrd="0" presId="urn:microsoft.com/office/officeart/2008/layout/HexagonCluster"/>
    <dgm:cxn modelId="{8BD46EA8-F469-4647-9E06-833B416F39D2}" type="presParOf" srcId="{04C5E657-4335-4B76-AADF-38E1F7D319A7}" destId="{06FEB447-E6B0-4F72-831C-81BF11083A13}" srcOrd="0" destOrd="0" presId="urn:microsoft.com/office/officeart/2008/layout/HexagonCluster"/>
    <dgm:cxn modelId="{B757C866-4C8D-4CC9-B752-88EF270F49FC}" type="presParOf" srcId="{C3231000-4FFB-4E8C-8CA0-81D676E0A9B2}" destId="{C555C756-7BF0-4348-9928-686E1076C709}" srcOrd="12" destOrd="0" presId="urn:microsoft.com/office/officeart/2008/layout/HexagonCluster"/>
    <dgm:cxn modelId="{084768AA-8524-4FE2-9048-AE6C1530BF0F}" type="presParOf" srcId="{C555C756-7BF0-4348-9928-686E1076C709}" destId="{40EA24E9-CD6E-4066-9F57-A49C5AC4E271}" srcOrd="0" destOrd="0" presId="urn:microsoft.com/office/officeart/2008/layout/HexagonCluster"/>
    <dgm:cxn modelId="{D713B523-CBB5-451A-90D9-1FBEBDCCEA47}" type="presParOf" srcId="{C3231000-4FFB-4E8C-8CA0-81D676E0A9B2}" destId="{3571B962-D906-4727-A2FA-019A213F1D18}" srcOrd="13" destOrd="0" presId="urn:microsoft.com/office/officeart/2008/layout/HexagonCluster"/>
    <dgm:cxn modelId="{A37CD555-E4B3-4CC5-9FB1-4EFEA4935051}" type="presParOf" srcId="{3571B962-D906-4727-A2FA-019A213F1D18}" destId="{B4CF873E-5372-463B-81F5-C386814014AF}" srcOrd="0" destOrd="0" presId="urn:microsoft.com/office/officeart/2008/layout/HexagonCluster"/>
    <dgm:cxn modelId="{AE7A9414-C4D9-4CEC-BF18-30D83517DD9A}" type="presParOf" srcId="{C3231000-4FFB-4E8C-8CA0-81D676E0A9B2}" destId="{C4D1D7C2-8154-4FF3-BE8C-06D103D51B39}" srcOrd="14" destOrd="0" presId="urn:microsoft.com/office/officeart/2008/layout/HexagonCluster"/>
    <dgm:cxn modelId="{30E4A66E-7737-4611-A9CC-9B4919BFC5A5}" type="presParOf" srcId="{C4D1D7C2-8154-4FF3-BE8C-06D103D51B39}" destId="{12441395-D3A2-46AF-8A66-ED3E74C15525}" srcOrd="0" destOrd="0" presId="urn:microsoft.com/office/officeart/2008/layout/HexagonCluster"/>
    <dgm:cxn modelId="{E5965FD5-F2BF-4382-9400-E6C3E86CA9A0}" type="presParOf" srcId="{C3231000-4FFB-4E8C-8CA0-81D676E0A9B2}" destId="{CF4D7D90-C2B3-42AA-AEF3-B2CDD4AC8EAA}" srcOrd="15" destOrd="0" presId="urn:microsoft.com/office/officeart/2008/layout/HexagonCluster"/>
    <dgm:cxn modelId="{8EAAB440-A886-44BA-B9C6-1A0C2D9C7F3C}" type="presParOf" srcId="{CF4D7D90-C2B3-42AA-AEF3-B2CDD4AC8EAA}" destId="{6BFBD6B0-F0DC-4704-A603-1BEBB5479394}"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8B5098-001F-4418-854F-B37A408E79DB}"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F7E8D647-4923-45F2-98F7-9679276F5AF8}">
      <dgm:prSet phldrT="[Text]"/>
      <dgm:spPr/>
      <dgm:t>
        <a:bodyPr/>
        <a:lstStyle/>
        <a:p>
          <a:r>
            <a:rPr lang="en-US" dirty="0"/>
            <a:t>Fraud Triangle</a:t>
          </a:r>
        </a:p>
      </dgm:t>
    </dgm:pt>
    <dgm:pt modelId="{62AE95F4-38E8-4BC7-ABA7-BA37FA2BF7F1}" type="parTrans" cxnId="{1E07A680-7A70-4CA6-8940-64DB462355B6}">
      <dgm:prSet/>
      <dgm:spPr/>
      <dgm:t>
        <a:bodyPr/>
        <a:lstStyle/>
        <a:p>
          <a:endParaRPr lang="en-US"/>
        </a:p>
      </dgm:t>
    </dgm:pt>
    <dgm:pt modelId="{DEA90743-7F00-482A-9C2D-6A0D406BE07D}" type="sibTrans" cxnId="{1E07A680-7A70-4CA6-8940-64DB462355B6}">
      <dgm:prSet/>
      <dgm:spPr/>
      <dgm:t>
        <a:bodyPr/>
        <a:lstStyle/>
        <a:p>
          <a:endParaRPr lang="en-US"/>
        </a:p>
      </dgm:t>
    </dgm:pt>
    <dgm:pt modelId="{253B7F96-4287-4A5B-A603-A1007A68252C}" type="pres">
      <dgm:prSet presAssocID="{C88B5098-001F-4418-854F-B37A408E79DB}" presName="compositeShape" presStyleCnt="0">
        <dgm:presLayoutVars>
          <dgm:chMax val="9"/>
          <dgm:dir/>
          <dgm:resizeHandles val="exact"/>
        </dgm:presLayoutVars>
      </dgm:prSet>
      <dgm:spPr/>
    </dgm:pt>
    <dgm:pt modelId="{F19C4D0E-2BA0-469D-91C5-2718B09ED926}" type="pres">
      <dgm:prSet presAssocID="{C88B5098-001F-4418-854F-B37A408E79DB}" presName="triangle1" presStyleLbl="node1" presStyleIdx="0" presStyleCnt="1" custScaleX="66496" custScaleY="47612" custLinFactNeighborX="-4670" custLinFactNeighborY="-13711">
        <dgm:presLayoutVars>
          <dgm:bulletEnabled val="1"/>
        </dgm:presLayoutVars>
      </dgm:prSet>
      <dgm:spPr/>
    </dgm:pt>
  </dgm:ptLst>
  <dgm:cxnLst>
    <dgm:cxn modelId="{A342AF5D-7083-4298-80D7-33B1D4CF0A1E}" type="presOf" srcId="{C88B5098-001F-4418-854F-B37A408E79DB}" destId="{253B7F96-4287-4A5B-A603-A1007A68252C}" srcOrd="0" destOrd="0" presId="urn:microsoft.com/office/officeart/2005/8/layout/pyramid4"/>
    <dgm:cxn modelId="{1E07A680-7A70-4CA6-8940-64DB462355B6}" srcId="{C88B5098-001F-4418-854F-B37A408E79DB}" destId="{F7E8D647-4923-45F2-98F7-9679276F5AF8}" srcOrd="0" destOrd="0" parTransId="{62AE95F4-38E8-4BC7-ABA7-BA37FA2BF7F1}" sibTransId="{DEA90743-7F00-482A-9C2D-6A0D406BE07D}"/>
    <dgm:cxn modelId="{F404D7DD-8CF1-47AA-88EB-5983645FE247}" type="presOf" srcId="{F7E8D647-4923-45F2-98F7-9679276F5AF8}" destId="{F19C4D0E-2BA0-469D-91C5-2718B09ED926}" srcOrd="0" destOrd="0" presId="urn:microsoft.com/office/officeart/2005/8/layout/pyramid4"/>
    <dgm:cxn modelId="{6AA20F5B-FD60-4822-846B-71A0815B5D8C}" type="presParOf" srcId="{253B7F96-4287-4A5B-A603-A1007A68252C}" destId="{F19C4D0E-2BA0-469D-91C5-2718B09ED926}" srcOrd="0" destOrd="0" presId="urn:microsoft.com/office/officeart/2005/8/layout/pyramid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0F8B-AF71-47BB-8ECC-73F5F43DAC69}">
      <dsp:nvSpPr>
        <dsp:cNvPr id="0" name=""/>
        <dsp:cNvSpPr/>
      </dsp:nvSpPr>
      <dsp:spPr>
        <a:xfrm>
          <a:off x="1789900" y="328968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18 months average duration</a:t>
          </a:r>
        </a:p>
      </dsp:txBody>
      <dsp:txXfrm>
        <a:off x="2116433" y="3569978"/>
        <a:ext cx="1455431" cy="1249319"/>
      </dsp:txXfrm>
    </dsp:sp>
    <dsp:sp modelId="{9C1668DE-8EE8-42DB-897B-F4C9F0D529A6}">
      <dsp:nvSpPr>
        <dsp:cNvPr id="0" name=""/>
        <dsp:cNvSpPr/>
      </dsp:nvSpPr>
      <dsp:spPr>
        <a:xfrm>
          <a:off x="1855849" y="408946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944E5F-40F2-44F0-94A9-39CB6E76CF1A}">
      <dsp:nvSpPr>
        <dsp:cNvPr id="0" name=""/>
        <dsp:cNvSpPr/>
      </dsp:nvSpPr>
      <dsp:spPr>
        <a:xfrm>
          <a:off x="0" y="2305858"/>
          <a:ext cx="2108497" cy="180990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067C4-B5B6-402F-8123-A57D4682F3FA}">
      <dsp:nvSpPr>
        <dsp:cNvPr id="0" name=""/>
        <dsp:cNvSpPr/>
      </dsp:nvSpPr>
      <dsp:spPr>
        <a:xfrm>
          <a:off x="1427647" y="3864783"/>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E867A6-AB57-49E0-8FA4-4C7DC1BF1CA7}">
      <dsp:nvSpPr>
        <dsp:cNvPr id="0" name=""/>
        <dsp:cNvSpPr/>
      </dsp:nvSpPr>
      <dsp:spPr>
        <a:xfrm>
          <a:off x="3623191" y="2274583"/>
          <a:ext cx="2109593"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The median </a:t>
          </a:r>
          <a:br>
            <a:rPr lang="en-US" sz="1600" kern="1200" dirty="0">
              <a:latin typeface="+mn-lt"/>
            </a:rPr>
          </a:br>
          <a:r>
            <a:rPr lang="en-US" sz="1600" kern="1200" dirty="0">
              <a:latin typeface="+mn-lt"/>
            </a:rPr>
            <a:t>loss for small </a:t>
          </a:r>
          <a:br>
            <a:rPr lang="en-US" sz="1600" kern="1200" dirty="0">
              <a:latin typeface="+mn-lt"/>
            </a:rPr>
          </a:br>
          <a:r>
            <a:rPr lang="en-US" sz="1600" kern="1200" dirty="0">
              <a:latin typeface="+mn-lt"/>
            </a:rPr>
            <a:t>and large organization </a:t>
          </a:r>
          <a:br>
            <a:rPr lang="en-US" sz="1600" kern="1200" dirty="0">
              <a:latin typeface="+mn-lt"/>
            </a:rPr>
          </a:br>
          <a:r>
            <a:rPr lang="en-US" sz="1600" kern="1200" dirty="0">
              <a:latin typeface="+mn-lt"/>
            </a:rPr>
            <a:t>was the same </a:t>
          </a:r>
          <a:br>
            <a:rPr lang="en-US" sz="1600" kern="1200" dirty="0">
              <a:latin typeface="+mn-lt"/>
            </a:rPr>
          </a:br>
          <a:r>
            <a:rPr lang="en-US" sz="1600" kern="1200" dirty="0">
              <a:latin typeface="+mn-lt"/>
            </a:rPr>
            <a:t>$200K range.</a:t>
          </a:r>
        </a:p>
      </dsp:txBody>
      <dsp:txXfrm>
        <a:off x="3949816" y="2554807"/>
        <a:ext cx="1456344" cy="1249453"/>
      </dsp:txXfrm>
    </dsp:sp>
    <dsp:sp modelId="{E9C02CCB-DE6C-4FB3-89FE-9BB1169FE092}">
      <dsp:nvSpPr>
        <dsp:cNvPr id="0" name=""/>
        <dsp:cNvSpPr/>
      </dsp:nvSpPr>
      <dsp:spPr>
        <a:xfrm>
          <a:off x="5425126" y="308696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3E63F-F114-4530-916F-FD6CB025B451}">
      <dsp:nvSpPr>
        <dsp:cNvPr id="0" name=""/>
        <dsp:cNvSpPr/>
      </dsp:nvSpPr>
      <dsp:spPr>
        <a:xfrm>
          <a:off x="5360873" y="3352138"/>
          <a:ext cx="2108497" cy="180990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35FCC-2D14-4E48-8329-8DD11A07D9B7}">
      <dsp:nvSpPr>
        <dsp:cNvPr id="0" name=""/>
        <dsp:cNvSpPr/>
      </dsp:nvSpPr>
      <dsp:spPr>
        <a:xfrm>
          <a:off x="5031680" y="4152024"/>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71273-DC7D-4BF6-A5C7-4B6C16D5A743}">
      <dsp:nvSpPr>
        <dsp:cNvPr id="0" name=""/>
        <dsp:cNvSpPr/>
      </dsp:nvSpPr>
      <dsp:spPr>
        <a:xfrm>
          <a:off x="1789900" y="1316770"/>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$118 K median loss for local government</a:t>
          </a:r>
        </a:p>
      </dsp:txBody>
      <dsp:txXfrm>
        <a:off x="2116433" y="1597061"/>
        <a:ext cx="1455431" cy="1249319"/>
      </dsp:txXfrm>
    </dsp:sp>
    <dsp:sp modelId="{7AD4DB6E-17AA-4913-9645-2B991602C09F}">
      <dsp:nvSpPr>
        <dsp:cNvPr id="0" name=""/>
        <dsp:cNvSpPr/>
      </dsp:nvSpPr>
      <dsp:spPr>
        <a:xfrm>
          <a:off x="3224979" y="135405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F65FA-EFC5-4D87-96BA-64950C7600F5}">
      <dsp:nvSpPr>
        <dsp:cNvPr id="0" name=""/>
        <dsp:cNvSpPr/>
      </dsp:nvSpPr>
      <dsp:spPr>
        <a:xfrm>
          <a:off x="3577943" y="319077"/>
          <a:ext cx="2108497" cy="180990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EB447-E6B0-4F72-831C-81BF11083A13}">
      <dsp:nvSpPr>
        <dsp:cNvPr id="0" name=""/>
        <dsp:cNvSpPr/>
      </dsp:nvSpPr>
      <dsp:spPr>
        <a:xfrm>
          <a:off x="3626243" y="112124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A24E9-CD6E-4066-9F57-A49C5AC4E271}">
      <dsp:nvSpPr>
        <dsp:cNvPr id="0" name=""/>
        <dsp:cNvSpPr/>
      </dsp:nvSpPr>
      <dsp:spPr>
        <a:xfrm>
          <a:off x="5377488" y="127795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59% recovered nothing</a:t>
          </a:r>
        </a:p>
      </dsp:txBody>
      <dsp:txXfrm>
        <a:off x="5704021" y="1558248"/>
        <a:ext cx="1455431" cy="1249319"/>
      </dsp:txXfrm>
    </dsp:sp>
    <dsp:sp modelId="{B4CF873E-5372-463B-81F5-C386814014AF}">
      <dsp:nvSpPr>
        <dsp:cNvPr id="0" name=""/>
        <dsp:cNvSpPr/>
      </dsp:nvSpPr>
      <dsp:spPr>
        <a:xfrm>
          <a:off x="5809032" y="2834875"/>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41395-D3A2-46AF-8A66-ED3E74C15525}">
      <dsp:nvSpPr>
        <dsp:cNvPr id="0" name=""/>
        <dsp:cNvSpPr/>
      </dsp:nvSpPr>
      <dsp:spPr>
        <a:xfrm>
          <a:off x="7101263" y="2335929"/>
          <a:ext cx="2108497" cy="180990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FBD6B0-F0DC-4704-A603-1BEBB5479394}">
      <dsp:nvSpPr>
        <dsp:cNvPr id="0" name=""/>
        <dsp:cNvSpPr/>
      </dsp:nvSpPr>
      <dsp:spPr>
        <a:xfrm>
          <a:off x="7548466" y="2378329"/>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C4D0E-2BA0-469D-91C5-2718B09ED926}">
      <dsp:nvSpPr>
        <dsp:cNvPr id="0" name=""/>
        <dsp:cNvSpPr/>
      </dsp:nvSpPr>
      <dsp:spPr>
        <a:xfrm>
          <a:off x="2009349" y="676412"/>
          <a:ext cx="3603196" cy="2579935"/>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Fraud Triangle</a:t>
          </a:r>
        </a:p>
      </dsp:txBody>
      <dsp:txXfrm>
        <a:off x="2910148" y="1966380"/>
        <a:ext cx="1801598" cy="1289967"/>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0FABD2E-700A-41F6-8A86-EC83E4E96FA2}" type="datetimeFigureOut">
              <a:rPr lang="en-US" smtClean="0"/>
              <a:t>11/5/2019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434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52" y="4468651"/>
            <a:ext cx="5618480" cy="3665458"/>
          </a:xfrm>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5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10179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endParaRPr lang="en-US" dirty="0"/>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95212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1746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2365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17</a:t>
            </a:fld>
            <a:endParaRPr lang="en-US" dirty="0"/>
          </a:p>
        </p:txBody>
      </p:sp>
    </p:spTree>
    <p:extLst>
      <p:ext uri="{BB962C8B-B14F-4D97-AF65-F5344CB8AC3E}">
        <p14:creationId xmlns:p14="http://schemas.microsoft.com/office/powerpoint/2010/main" val="148421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18</a:t>
            </a:fld>
            <a:endParaRPr lang="en-US" dirty="0"/>
          </a:p>
        </p:txBody>
      </p:sp>
    </p:spTree>
    <p:extLst>
      <p:ext uri="{BB962C8B-B14F-4D97-AF65-F5344CB8AC3E}">
        <p14:creationId xmlns:p14="http://schemas.microsoft.com/office/powerpoint/2010/main" val="63439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version 2018 </a:t>
            </a:r>
          </a:p>
          <a:p>
            <a:endParaRPr lang="en-US" dirty="0"/>
          </a:p>
          <a:p>
            <a:r>
              <a:rPr lang="en-US" dirty="0"/>
              <a:t>The chart shows  how the impact of an anti-fraud control relates to the median loss and duration of the fraud</a:t>
            </a:r>
          </a:p>
          <a:p>
            <a:endParaRPr lang="en-US" dirty="0"/>
          </a:p>
          <a:p>
            <a:endParaRPr lang="en-US" dirty="0"/>
          </a:p>
          <a:p>
            <a:r>
              <a:rPr lang="en-US" dirty="0"/>
              <a:t>The presence of several controls at a government organization would decrease both the amount of the loss and duration of a fraud.</a:t>
            </a:r>
          </a:p>
        </p:txBody>
      </p:sp>
      <p:sp>
        <p:nvSpPr>
          <p:cNvPr id="4" name="Slide Number Placeholder 3"/>
          <p:cNvSpPr>
            <a:spLocks noGrp="1"/>
          </p:cNvSpPr>
          <p:nvPr>
            <p:ph type="sldNum" sz="quarter" idx="5"/>
          </p:nvPr>
        </p:nvSpPr>
        <p:spPr/>
        <p:txBody>
          <a:bodyPr/>
          <a:lstStyle/>
          <a:p>
            <a:fld id="{9A99BAD3-9671-46FE-953B-D0F022F0F2EC}" type="slidenum">
              <a:rPr lang="en-US" smtClean="0"/>
              <a:t>20</a:t>
            </a:fld>
            <a:endParaRPr lang="en-US" dirty="0"/>
          </a:p>
        </p:txBody>
      </p:sp>
    </p:spTree>
    <p:extLst>
      <p:ext uri="{BB962C8B-B14F-4D97-AF65-F5344CB8AC3E}">
        <p14:creationId xmlns:p14="http://schemas.microsoft.com/office/powerpoint/2010/main" val="265735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r>
              <a:rPr lang="en-US" dirty="0">
                <a:latin typeface="Roboto" panose="02000000000000000000" pitchFamily="2" charset="0"/>
                <a:ea typeface="Roboto" panose="02000000000000000000" pitchFamily="2" charset="0"/>
              </a:rPr>
              <a:t>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allegations pf wrong-going.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8783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326868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575741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endParaRPr lang="en-US" dirty="0"/>
          </a:p>
          <a:p>
            <a:r>
              <a:rPr lang="en-US" dirty="0"/>
              <a:t>(iii)There is a requirement that audit committee meeting dates be specifically established and agendas developed to address its terms of reference and responsibilities.</a:t>
            </a:r>
          </a:p>
          <a:p>
            <a:endParaRPr lang="en-US" dirty="0"/>
          </a:p>
          <a:p>
            <a:r>
              <a:rPr lang="en-US" dirty="0"/>
              <a:t>(iv)There will on occasion, be a need for the auditor to meet with the audit committee, without any appointed officials present. This would be accommodated through a request by </a:t>
            </a:r>
          </a:p>
          <a:p>
            <a:r>
              <a:rPr lang="en-US" dirty="0"/>
              <a:t>either the committee or the auditor to one another.</a:t>
            </a:r>
          </a:p>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27</a:t>
            </a:fld>
            <a:endParaRPr lang="en-US" dirty="0"/>
          </a:p>
        </p:txBody>
      </p:sp>
    </p:spTree>
    <p:extLst>
      <p:ext uri="{BB962C8B-B14F-4D97-AF65-F5344CB8AC3E}">
        <p14:creationId xmlns:p14="http://schemas.microsoft.com/office/powerpoint/2010/main" val="136301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28</a:t>
            </a:fld>
            <a:endParaRPr lang="en-US" dirty="0"/>
          </a:p>
        </p:txBody>
      </p:sp>
    </p:spTree>
    <p:extLst>
      <p:ext uri="{BB962C8B-B14F-4D97-AF65-F5344CB8AC3E}">
        <p14:creationId xmlns:p14="http://schemas.microsoft.com/office/powerpoint/2010/main" val="300919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279319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0275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3"/>
            <a:ext cx="5753740" cy="4352169"/>
          </a:xfrm>
        </p:spPr>
        <p:txBody>
          <a:bodyPr/>
          <a:lstStyle/>
          <a:p>
            <a:pPr lvl="2">
              <a:spcBef>
                <a:spcPts val="625"/>
              </a:spcBef>
              <a:spcAft>
                <a:spcPts val="625"/>
              </a:spcAft>
            </a:pPr>
            <a:r>
              <a:rPr lang="en-US" dirty="0"/>
              <a:t>Based on the 2018 Global Fraud report “Report to the Nations” – government version</a:t>
            </a:r>
          </a:p>
          <a:p>
            <a:pPr lvl="2">
              <a:spcBef>
                <a:spcPts val="625"/>
              </a:spcBef>
              <a:spcAft>
                <a:spcPts val="625"/>
              </a:spcAft>
            </a:pPr>
            <a:r>
              <a:rPr lang="en-US" dirty="0"/>
              <a:t>The median duration — the amount of time from when the fraud commenced until it was detected — for the fraud cases reported to us was 18 months.</a:t>
            </a:r>
          </a:p>
          <a:p>
            <a:pPr lvl="2">
              <a:spcBef>
                <a:spcPts val="625"/>
              </a:spcBef>
              <a:spcAft>
                <a:spcPts val="625"/>
              </a:spcAft>
            </a:pPr>
            <a:r>
              <a:rPr lang="en-US" dirty="0"/>
              <a:t>The median loss caused by the frauds for Canadian  was $200K USD. For government the median loss 118k -  92k for local government, prov 100K and fed 200K.  Additionally, on</a:t>
            </a:r>
            <a:r>
              <a:rPr lang="en-US" baseline="0" dirty="0"/>
              <a:t>e fifth </a:t>
            </a:r>
            <a:r>
              <a:rPr lang="en-US" dirty="0"/>
              <a:t>of the cases involved losses of at least $1 million.  This can be especially devastating to small organizations. </a:t>
            </a:r>
          </a:p>
          <a:p>
            <a:pPr lvl="2">
              <a:spcBef>
                <a:spcPts val="625"/>
              </a:spcBef>
              <a:spcAft>
                <a:spcPts val="625"/>
              </a:spcAft>
            </a:pPr>
            <a:r>
              <a:rPr lang="en-US" dirty="0"/>
              <a:t>Smallest organization (fewer than 100) and large org 10,000+ employees had the same median loss 210K and 213 k respectively.  This loss has a more significant impact on the smaller organization.</a:t>
            </a:r>
          </a:p>
          <a:p>
            <a:pPr lvl="2">
              <a:spcBef>
                <a:spcPts val="625"/>
              </a:spcBef>
              <a:spcAft>
                <a:spcPts val="625"/>
              </a:spcAft>
            </a:pPr>
            <a:r>
              <a:rPr lang="en-US" dirty="0"/>
              <a:t>For gov- 72% of the cases were referred for criminal prosecution of this only 54% pleaded or found guilty and another 34% were not prosecuted.  </a:t>
            </a:r>
          </a:p>
          <a:p>
            <a:pPr lvl="2">
              <a:spcBef>
                <a:spcPts val="625"/>
              </a:spcBef>
              <a:spcAft>
                <a:spcPts val="625"/>
              </a:spcAft>
            </a:pPr>
            <a:r>
              <a:rPr lang="en-US" dirty="0"/>
              <a:t>Only 19% recovered all losses, 23% partial recovery with 59% received nothing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719217" y="4560893"/>
            <a:ext cx="5753740" cy="4735770"/>
          </a:xfrm>
        </p:spPr>
        <p:txBody>
          <a:bodyPr/>
          <a:lstStyle/>
          <a:p>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The</a:t>
            </a:r>
            <a:r>
              <a:rPr lang="en-US" baseline="0" dirty="0"/>
              <a:t> Fraud Triangle– There are three factors that must be present 1. Motive/Pressure – </a:t>
            </a:r>
            <a:r>
              <a:rPr lang="en-US" dirty="0">
                <a:latin typeface="Lato"/>
              </a:rPr>
              <a:t>There usually is some internal or external pressure to commit the fraud  example like  addition, financial pressures and inability to pay bills or just pressures to just keep up the Jones; 2, Opportunity -Know a way to use their position to commit fraud and believe there is a low risk of getting caught.  And 3 they can rationalize the fraud.  They do not see the action as criminal it is justified.  I am just borrowing the money I am going to pay it back,  the organization is underpaying or not paying me for all the extra time and work I do and everyone is doing it so it is okay.</a:t>
            </a:r>
          </a:p>
          <a:p>
            <a:pPr defTabSz="952462">
              <a:defRPr/>
            </a:pPr>
            <a:endParaRPr lang="en-US" dirty="0">
              <a:latin typeface="Lato"/>
            </a:endParaRPr>
          </a:p>
          <a:p>
            <a:pPr defTabSz="952462">
              <a:defRPr/>
            </a:pPr>
            <a:r>
              <a:rPr lang="en-US" dirty="0">
                <a:latin typeface="Lato"/>
              </a:rPr>
              <a:t>Interesting to not that it is almost gender neutral…54.7% involve males while 45.3% involve females</a:t>
            </a:r>
          </a:p>
          <a:p>
            <a:pPr defTabSz="952462">
              <a:defRPr/>
            </a:pPr>
            <a:endParaRPr lang="en-US" dirty="0">
              <a:latin typeface="Lato"/>
            </a:endParaRPr>
          </a:p>
          <a:p>
            <a:r>
              <a:rPr lang="en-US" baseline="0" dirty="0"/>
              <a:t>There Opportunity the person </a:t>
            </a:r>
            <a:r>
              <a:rPr lang="en-US" dirty="0">
                <a:latin typeface="Lato"/>
              </a:rPr>
              <a:t>knows a way to use their position to commit fraud and believe there is a low risk of getting caught.  </a:t>
            </a:r>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796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overall</a:t>
            </a:r>
          </a:p>
          <a:p>
            <a:r>
              <a:rPr lang="en-US" dirty="0"/>
              <a:t>For government entities 68% of fraud is committed by men and the losses caused by men were 4 times larger.</a:t>
            </a:r>
          </a:p>
          <a:p>
            <a:r>
              <a:rPr lang="en-US" dirty="0"/>
              <a:t>Fraudsters who had been with their organization for more than 5 years stole significantly more </a:t>
            </a:r>
          </a:p>
          <a:p>
            <a:r>
              <a:rPr lang="en-US" dirty="0"/>
              <a:t>Only 5% of fraudsters has a prior fraud conviction for Cdn data0%</a:t>
            </a:r>
          </a:p>
          <a:p>
            <a:r>
              <a:rPr lang="en-US" dirty="0"/>
              <a:t>85% of the  cases the person displayed one of the behavioural red flags</a:t>
            </a:r>
          </a:p>
          <a:p>
            <a:endParaRPr lang="en-US" dirty="0"/>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2368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9</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502465" y="4379252"/>
            <a:ext cx="5753740" cy="4735770"/>
          </a:xfrm>
        </p:spPr>
        <p:txBody>
          <a:bodyPr/>
          <a:lstStyle/>
          <a:p>
            <a:r>
              <a:rPr lang="en-US" dirty="0"/>
              <a:t>Although the types of fraud that affect organizations vary widely, the research notes that occupational fraud is the most likely</a:t>
            </a:r>
          </a:p>
          <a:p>
            <a:endParaRPr lang="en-US" dirty="0"/>
          </a:p>
          <a:p>
            <a:r>
              <a:rPr lang="en-US" dirty="0"/>
              <a:t> Occupational Fraud is the use of one’s occupation for personal enrichment through the deliberate misuse or misapplication of the employing organization’s resources or assets</a:t>
            </a:r>
          </a:p>
          <a:p>
            <a:endParaRPr lang="en-US" dirty="0"/>
          </a:p>
          <a:p>
            <a:r>
              <a:rPr lang="en-US" dirty="0"/>
              <a:t>Put more simply, occupational fraud is a fraud committed against an employer by an employee or management.</a:t>
            </a:r>
          </a:p>
          <a:p>
            <a:endParaRPr lang="en-US" dirty="0"/>
          </a:p>
          <a:p>
            <a:pPr lvl="2">
              <a:spcBef>
                <a:spcPts val="625"/>
              </a:spcBef>
              <a:spcAft>
                <a:spcPts val="625"/>
              </a:spcAft>
            </a:pPr>
            <a:r>
              <a:rPr lang="en-US" dirty="0"/>
              <a:t>Owners/executives only accounted for 19% of all cases, but they caused a median loss of $500,000. </a:t>
            </a:r>
          </a:p>
          <a:p>
            <a:pPr lvl="2">
              <a:spcBef>
                <a:spcPts val="625"/>
              </a:spcBef>
              <a:spcAft>
                <a:spcPts val="625"/>
              </a:spcAft>
            </a:pPr>
            <a:r>
              <a:rPr lang="en-US" dirty="0"/>
              <a:t>Employees, conversely, committed 42% of occupational frauds but only caused a median loss of $75,000. </a:t>
            </a:r>
          </a:p>
          <a:p>
            <a:pPr lvl="2">
              <a:spcBef>
                <a:spcPts val="625"/>
              </a:spcBef>
              <a:spcAft>
                <a:spcPts val="625"/>
              </a:spcAft>
            </a:pPr>
            <a:r>
              <a:rPr lang="en-US" dirty="0"/>
              <a:t>Managers ranked in the middle, committing 36% of frauds with a median loss of $130,000. </a:t>
            </a:r>
          </a:p>
          <a:p>
            <a:r>
              <a:rPr lang="en-US" dirty="0"/>
              <a:t>By its very nature, this form of fraud is a threat to all organizations that employ individuals to perform their business functions. </a:t>
            </a:r>
          </a:p>
        </p:txBody>
      </p:sp>
    </p:spTree>
    <p:extLst>
      <p:ext uri="{BB962C8B-B14F-4D97-AF65-F5344CB8AC3E}">
        <p14:creationId xmlns:p14="http://schemas.microsoft.com/office/powerpoint/2010/main" val="392365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9275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11/5/2019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chart" Target="../charts/chart2.xml"/><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microsoft.com/office/2014/relationships/chartEx" Target="../charts/chartEx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remix3d.com/details/G009SXQB5219" TargetMode="External"/><Relationship Id="rId5" Type="http://schemas.microsoft.com/office/2017/06/relationships/model3d" Target="../media/model3d1.glb"/><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microsoft.com/office/2014/relationships/chartEx" Target="../charts/chartEx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slide" Target="slide5.xml"/><Relationship Id="rId5" Type="http://schemas.openxmlformats.org/officeDocument/2006/relationships/notesSlide" Target="../notesSlides/notesSlide19.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chart" Target="../charts/chart4.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7.m4a"/><Relationship Id="rId7" Type="http://schemas.openxmlformats.org/officeDocument/2006/relationships/diagramLayout" Target="../diagrams/layout2.xml"/><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diagramData" Target="../diagrams/data2.xml"/><Relationship Id="rId11" Type="http://schemas.openxmlformats.org/officeDocument/2006/relationships/image" Target="../media/image5.png"/><Relationship Id="rId5" Type="http://schemas.openxmlformats.org/officeDocument/2006/relationships/notesSlide" Target="../notesSlides/notesSlide7.xml"/><Relationship Id="rId10" Type="http://schemas.microsoft.com/office/2007/relationships/diagramDrawing" Target="../diagrams/drawing2.xml"/><Relationship Id="rId4" Type="http://schemas.openxmlformats.org/officeDocument/2006/relationships/slideLayout" Target="../slideLayouts/slideLayout9.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nvPr>
        </p:nvSpPr>
        <p:spPr/>
        <p:txBody>
          <a:bodyPr/>
          <a:lstStyle/>
          <a:p>
            <a:r>
              <a:rPr lang="en-US" sz="4800" dirty="0"/>
              <a:t>Module 4</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nvPr>
        </p:nvSpPr>
        <p:spPr/>
        <p:txBody>
          <a:bodyPr/>
          <a:lstStyle/>
          <a:p>
            <a:r>
              <a:rPr lang="en-US" dirty="0"/>
              <a:t>Audit Committee’s Alleged Wrong-doing Function</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8" name="Audio 7">
            <a:hlinkClick r:id="" action="ppaction://media"/>
            <a:extLst>
              <a:ext uri="{FF2B5EF4-FFF2-40B4-BE49-F238E27FC236}">
                <a16:creationId xmlns:a16="http://schemas.microsoft.com/office/drawing/2014/main" id="{7F6A3BC1-38F9-490E-B064-836D7C6B3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Forward or Next 9">
            <a:hlinkClick r:id="" action="ppaction://hlinkshowjump?jump=nextslide" highlightClick="1"/>
            <a:extLst>
              <a:ext uri="{FF2B5EF4-FFF2-40B4-BE49-F238E27FC236}">
                <a16:creationId xmlns:a16="http://schemas.microsoft.com/office/drawing/2014/main" id="{5BAFCCF3-14BA-4471-8A02-4CCE4C6F5E87}"/>
              </a:ext>
            </a:extLst>
          </p:cNvPr>
          <p:cNvSpPr/>
          <p:nvPr/>
        </p:nvSpPr>
        <p:spPr>
          <a:xfrm>
            <a:off x="10789012" y="526062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841"/>
    </mc:Choice>
    <mc:Fallback xmlns="">
      <p:transition spd="slow" advTm="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1243576" y="142987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Main Types of Occupational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84984" y="2098694"/>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Asset Misappropriation</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Corruption</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Financial Statement Fraud</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9</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5" name="Chart 4">
            <a:extLst>
              <a:ext uri="{FF2B5EF4-FFF2-40B4-BE49-F238E27FC236}">
                <a16:creationId xmlns:a16="http://schemas.microsoft.com/office/drawing/2014/main" id="{142DFB6A-08CB-4873-872E-CE4EA92393F1}"/>
              </a:ext>
            </a:extLst>
          </p:cNvPr>
          <p:cNvGraphicFramePr>
            <a:graphicFrameLocks/>
          </p:cNvGraphicFramePr>
          <p:nvPr/>
        </p:nvGraphicFramePr>
        <p:xfrm>
          <a:off x="5791200" y="1926572"/>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7" name="Audio 6">
            <a:hlinkClick r:id="" action="ppaction://media"/>
            <a:extLst>
              <a:ext uri="{FF2B5EF4-FFF2-40B4-BE49-F238E27FC236}">
                <a16:creationId xmlns:a16="http://schemas.microsoft.com/office/drawing/2014/main" id="{9E339505-1221-43D1-8CA4-3526BED242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687619C-DB46-4EA4-B6D3-D647034441E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D6FC975D-403F-47CC-97B7-72AB1201D27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56510948"/>
      </p:ext>
    </p:extLst>
  </p:cSld>
  <p:clrMapOvr>
    <a:masterClrMapping/>
  </p:clrMapOvr>
  <mc:AlternateContent xmlns:mc="http://schemas.openxmlformats.org/markup-compatibility/2006" xmlns:p14="http://schemas.microsoft.com/office/powerpoint/2010/main">
    <mc:Choice Requires="p14">
      <p:transition spd="slow" p14:dur="2000" advTm="26880"/>
    </mc:Choice>
    <mc:Fallback xmlns="">
      <p:transition spd="slow" advTm="2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27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1701"/>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DF5AE3C9-A149-41E1-9B5B-28CCACF95F26}"/>
              </a:ext>
            </a:extLst>
          </p:cNvPr>
          <p:cNvGraphicFramePr>
            <a:graphicFrameLocks/>
          </p:cNvGraphicFramePr>
          <p:nvPr/>
        </p:nvGraphicFramePr>
        <p:xfrm>
          <a:off x="823785" y="643466"/>
          <a:ext cx="10724748" cy="5571066"/>
        </p:xfrm>
        <a:graphic>
          <a:graphicData uri="http://schemas.openxmlformats.org/drawingml/2006/chart">
            <c:chart xmlns:c="http://schemas.openxmlformats.org/drawingml/2006/chart" xmlns:r="http://schemas.openxmlformats.org/officeDocument/2006/relationships" r:id="rId5"/>
          </a:graphicData>
        </a:graphic>
      </p:graphicFrame>
      <p:sp>
        <p:nvSpPr>
          <p:cNvPr id="21" name="Slide Number Placeholder 1">
            <a:extLst>
              <a:ext uri="{FF2B5EF4-FFF2-40B4-BE49-F238E27FC236}">
                <a16:creationId xmlns:a16="http://schemas.microsoft.com/office/drawing/2014/main" id="{F7D57C68-85AC-493A-A8B7-145616F83820}"/>
              </a:ext>
            </a:extLst>
          </p:cNvPr>
          <p:cNvSpPr txBox="1">
            <a:spLocks/>
          </p:cNvSpPr>
          <p:nvPr/>
        </p:nvSpPr>
        <p:spPr>
          <a:xfrm>
            <a:off x="10607146" y="31320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9</a:t>
            </a:r>
          </a:p>
        </p:txBody>
      </p:sp>
      <p:sp>
        <p:nvSpPr>
          <p:cNvPr id="4" name="Slide Number Placeholder 1">
            <a:extLst>
              <a:ext uri="{FF2B5EF4-FFF2-40B4-BE49-F238E27FC236}">
                <a16:creationId xmlns:a16="http://schemas.microsoft.com/office/drawing/2014/main" id="{55272D98-B4E7-4214-B75D-4FA0FDF6DC8B}"/>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10</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1432CDF9-2761-4818-97C7-A92B29A42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B1C48A-C115-47A1-8C69-AFC66D43016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AC061420-D974-4ACE-8328-0CDACB58C99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178991983"/>
      </p:ext>
    </p:extLst>
  </p:cSld>
  <p:clrMapOvr>
    <a:masterClrMapping/>
  </p:clrMapOvr>
  <mc:AlternateContent xmlns:mc="http://schemas.openxmlformats.org/markup-compatibility/2006" xmlns:p14="http://schemas.microsoft.com/office/powerpoint/2010/main">
    <mc:Choice Requires="p14">
      <p:transition spd="slow" p14:dur="2000" advTm="7689"/>
    </mc:Choice>
    <mc:Fallback xmlns="">
      <p:transition spd="slow" advTm="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125955" y="620186"/>
            <a:ext cx="8761413" cy="706964"/>
          </a:xfrm>
        </p:spPr>
        <p:txBody>
          <a:bodyPr/>
          <a:lstStyle/>
          <a:p>
            <a:r>
              <a:rPr lang="en-US" dirty="0"/>
              <a:t>Types of Occupational Fraud</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a:xfrm>
            <a:off x="878851" y="1429789"/>
            <a:ext cx="7756266" cy="1018211"/>
          </a:xfrm>
        </p:spPr>
        <p:txBody>
          <a:bodyPr>
            <a:normAutofit/>
          </a:bodyPr>
          <a:lstStyle/>
          <a:p>
            <a:r>
              <a:rPr lang="en-US" sz="2400" b="1" dirty="0">
                <a:solidFill>
                  <a:srgbClr val="171717"/>
                </a:solidFill>
                <a:ea typeface="Roboto" panose="02000000000000000000" pitchFamily="2" charset="0"/>
              </a:rPr>
              <a:t>Asset Misappropriation</a:t>
            </a:r>
          </a:p>
          <a:p>
            <a:r>
              <a:rPr lang="en-US" sz="1600" dirty="0"/>
              <a:t>Employee steals or misuses its organization’s assets (cash and noncash).</a:t>
            </a:r>
            <a:endParaRPr lang="en-US" sz="1600" dirty="0">
              <a:solidFill>
                <a:srgbClr val="171717"/>
              </a:solidFill>
            </a:endParaRPr>
          </a:p>
          <a:p>
            <a:endParaRPr lang="en-US" sz="1400"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a:xfrm>
            <a:off x="431998" y="2448000"/>
            <a:ext cx="8298533" cy="3631338"/>
          </a:xfrm>
        </p:spPr>
        <p:txBody>
          <a:bodyPr>
            <a:normAutofit/>
          </a:bodyPr>
          <a:lstStyle/>
          <a:p>
            <a:pPr marL="914400" lvl="2" indent="0">
              <a:spcBef>
                <a:spcPts val="600"/>
              </a:spcBef>
              <a:spcAft>
                <a:spcPts val="600"/>
              </a:spcAft>
              <a:buNone/>
            </a:pPr>
            <a:r>
              <a:rPr lang="en-US" sz="1600" dirty="0">
                <a:ea typeface="Roboto" panose="02000000000000000000" pitchFamily="2" charset="0"/>
              </a:rPr>
              <a:t>Asset Misappropriation Schemes:  </a:t>
            </a:r>
          </a:p>
          <a:p>
            <a:pPr marL="1371600" lvl="2" indent="-457200">
              <a:spcBef>
                <a:spcPts val="600"/>
              </a:spcBef>
              <a:spcAft>
                <a:spcPts val="600"/>
              </a:spcAft>
              <a:buFont typeface="Arial Black" panose="020B0A04020102020204" pitchFamily="34" charset="0"/>
              <a:buChar char="›"/>
            </a:pPr>
            <a:r>
              <a:rPr lang="en-US" sz="1600" dirty="0"/>
              <a:t>Billing</a:t>
            </a:r>
          </a:p>
          <a:p>
            <a:pPr marL="1371600" lvl="2" indent="-457200">
              <a:spcBef>
                <a:spcPts val="600"/>
              </a:spcBef>
              <a:spcAft>
                <a:spcPts val="600"/>
              </a:spcAft>
              <a:buFont typeface="Arial Black" panose="020B0A04020102020204" pitchFamily="34" charset="0"/>
              <a:buChar char="›"/>
            </a:pPr>
            <a:r>
              <a:rPr lang="en-US" sz="1600" dirty="0"/>
              <a:t>Skimming</a:t>
            </a:r>
          </a:p>
          <a:p>
            <a:pPr marL="1371600" lvl="2" indent="-457200">
              <a:spcBef>
                <a:spcPts val="600"/>
              </a:spcBef>
              <a:spcAft>
                <a:spcPts val="600"/>
              </a:spcAft>
              <a:buFont typeface="Arial Black" panose="020B0A04020102020204" pitchFamily="34" charset="0"/>
              <a:buChar char="›"/>
            </a:pPr>
            <a:r>
              <a:rPr lang="en-US" sz="1600" dirty="0">
                <a:solidFill>
                  <a:srgbClr val="171717"/>
                </a:solidFill>
              </a:rPr>
              <a:t>Cash Larceny</a:t>
            </a:r>
          </a:p>
          <a:p>
            <a:pPr marL="1371600" lvl="2" indent="-457200">
              <a:spcBef>
                <a:spcPts val="600"/>
              </a:spcBef>
              <a:spcAft>
                <a:spcPts val="600"/>
              </a:spcAft>
              <a:buFont typeface="Arial Black" panose="020B0A04020102020204" pitchFamily="34" charset="0"/>
              <a:buChar char="›"/>
            </a:pPr>
            <a:r>
              <a:rPr lang="en-US" sz="1600" dirty="0">
                <a:solidFill>
                  <a:srgbClr val="171717"/>
                </a:solidFill>
              </a:rPr>
              <a:t>Expense Reimbursement</a:t>
            </a:r>
          </a:p>
          <a:p>
            <a:pPr marL="1371600" lvl="2" indent="-457200">
              <a:spcBef>
                <a:spcPts val="600"/>
              </a:spcBef>
              <a:spcAft>
                <a:spcPts val="600"/>
              </a:spcAft>
              <a:buFont typeface="Arial Black" panose="020B0A04020102020204" pitchFamily="34" charset="0"/>
              <a:buChar char="›"/>
            </a:pPr>
            <a:r>
              <a:rPr lang="en-US" sz="1600" dirty="0">
                <a:solidFill>
                  <a:srgbClr val="171717"/>
                </a:solidFill>
              </a:rPr>
              <a:t>Cheque Tampering</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0A37E84B-C7D8-44D9-9896-C5706DBA01C0}"/>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11</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B6530DD-26DF-48AA-B9BA-512E8BBB91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740368C-D729-4154-9F7F-2F2AE72E7364}"/>
              </a:ext>
            </a:extLst>
          </p:cNvPr>
          <p:cNvSpPr/>
          <p:nvPr/>
        </p:nvSpPr>
        <p:spPr>
          <a:xfrm>
            <a:off x="465151" y="502708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67AFF1EE-A35E-493B-9E66-6BF7E50EAFA6}"/>
              </a:ext>
            </a:extLst>
          </p:cNvPr>
          <p:cNvSpPr/>
          <p:nvPr/>
        </p:nvSpPr>
        <p:spPr>
          <a:xfrm>
            <a:off x="10796963" y="502708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503042213"/>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125955" y="620186"/>
            <a:ext cx="8761413" cy="706964"/>
          </a:xfrm>
        </p:spPr>
        <p:txBody>
          <a:bodyPr/>
          <a:lstStyle/>
          <a:p>
            <a:r>
              <a:rPr lang="en-US" dirty="0"/>
              <a:t>Types of Occupational Fraud</a:t>
            </a: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a:xfrm>
            <a:off x="1019229" y="1330037"/>
            <a:ext cx="7544326" cy="1117963"/>
          </a:xfrm>
        </p:spPr>
        <p:txBody>
          <a:bodyPr>
            <a:normAutofit fontScale="92500" lnSpcReduction="10000"/>
          </a:bodyPr>
          <a:lstStyle/>
          <a:p>
            <a:r>
              <a:rPr lang="en-US" sz="2600" b="1" dirty="0">
                <a:ea typeface="Roboto" panose="02000000000000000000" pitchFamily="2" charset="0"/>
              </a:rPr>
              <a:t>Corruption</a:t>
            </a:r>
          </a:p>
          <a:p>
            <a:r>
              <a:rPr lang="en-US" sz="1700" dirty="0"/>
              <a:t>Employee misuses their position in order to gain a direct or indirect benefit.</a:t>
            </a:r>
            <a:endParaRPr lang="en-US" sz="1700" dirty="0">
              <a:solidFill>
                <a:srgbClr val="171717"/>
              </a:solidFill>
            </a:endParaRPr>
          </a:p>
          <a:p>
            <a:r>
              <a:rPr lang="en-US" sz="1700" b="1" dirty="0">
                <a:solidFill>
                  <a:srgbClr val="171717"/>
                </a:solidFill>
              </a:rPr>
              <a:t> </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a:xfrm>
            <a:off x="1361135" y="2249218"/>
            <a:ext cx="7266030" cy="3631338"/>
          </a:xfrm>
        </p:spPr>
        <p:txBody>
          <a:bodyPr>
            <a:normAutofit/>
          </a:bodyPr>
          <a:lstStyle/>
          <a:p>
            <a:pPr marL="0" lvl="2" indent="0">
              <a:spcBef>
                <a:spcPts val="600"/>
              </a:spcBef>
              <a:spcAft>
                <a:spcPts val="600"/>
              </a:spcAft>
              <a:buNone/>
            </a:pPr>
            <a:r>
              <a:rPr lang="en-US" sz="1600" dirty="0">
                <a:ea typeface="HGSGothicE" panose="020B0900000000000000" pitchFamily="34" charset="-128"/>
              </a:rPr>
              <a:t>Example of Corruption Fraud:</a:t>
            </a:r>
          </a:p>
          <a:p>
            <a:pPr marL="548640" lvl="3" indent="-91440">
              <a:spcBef>
                <a:spcPts val="600"/>
              </a:spcBef>
              <a:spcAft>
                <a:spcPts val="600"/>
              </a:spcAft>
              <a:buFont typeface="Arial Black" panose="020B0A04020102020204" pitchFamily="34" charset="0"/>
              <a:buChar char="›"/>
            </a:pPr>
            <a:r>
              <a:rPr lang="en-US" sz="1600" dirty="0">
                <a:ea typeface="HGSGothicE" panose="020B0900000000000000" pitchFamily="34" charset="-128"/>
              </a:rPr>
              <a:t>Conflict of Interest </a:t>
            </a:r>
          </a:p>
          <a:p>
            <a:pPr marL="548640" lvl="3" indent="-91440">
              <a:spcBef>
                <a:spcPts val="600"/>
              </a:spcBef>
              <a:spcAft>
                <a:spcPts val="600"/>
              </a:spcAft>
              <a:buFont typeface="Arial Black" panose="020B0A04020102020204" pitchFamily="34" charset="0"/>
              <a:buChar char="›"/>
            </a:pPr>
            <a:r>
              <a:rPr lang="en-US" sz="1600" dirty="0">
                <a:ea typeface="HGSGothicE" panose="020B0900000000000000" pitchFamily="34" charset="-128"/>
              </a:rPr>
              <a:t>Bribery</a:t>
            </a:r>
          </a:p>
          <a:p>
            <a:pPr marL="548640" lvl="3" indent="-91440">
              <a:spcBef>
                <a:spcPts val="600"/>
              </a:spcBef>
              <a:spcAft>
                <a:spcPts val="600"/>
              </a:spcAft>
              <a:buFont typeface="Arial Black" panose="020B0A04020102020204" pitchFamily="34" charset="0"/>
              <a:buChar char="›"/>
            </a:pPr>
            <a:r>
              <a:rPr lang="en-US" sz="1600" dirty="0">
                <a:solidFill>
                  <a:srgbClr val="171717"/>
                </a:solidFill>
                <a:ea typeface="HGSGothicE" panose="020B0900000000000000" pitchFamily="34" charset="-128"/>
              </a:rPr>
              <a:t>Illegal Gratuities</a:t>
            </a:r>
          </a:p>
          <a:p>
            <a:pPr marL="548640" lvl="3" indent="-91440">
              <a:spcBef>
                <a:spcPts val="600"/>
              </a:spcBef>
              <a:spcAft>
                <a:spcPts val="600"/>
              </a:spcAft>
              <a:buFont typeface="Arial Black" panose="020B0A04020102020204" pitchFamily="34" charset="0"/>
              <a:buChar char="›"/>
            </a:pPr>
            <a:r>
              <a:rPr lang="en-US" sz="1600" dirty="0">
                <a:solidFill>
                  <a:srgbClr val="171717"/>
                </a:solidFill>
                <a:ea typeface="HGSGothicE" panose="020B0900000000000000" pitchFamily="34" charset="-128"/>
              </a:rPr>
              <a:t>Economic Extortion</a:t>
            </a:r>
          </a:p>
          <a:p>
            <a:endParaRPr lang="en-US" dirty="0"/>
          </a:p>
          <a:p>
            <a:endParaRPr lang="en-US"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9B5A1366-8EC3-4541-ACAD-2F2619331FE0}"/>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12</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DFD6A2E-0F4F-4F38-93CA-05D4428F5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14858732-3B3B-46C5-BFC1-26931FF23935}"/>
              </a:ext>
            </a:extLst>
          </p:cNvPr>
          <p:cNvSpPr/>
          <p:nvPr/>
        </p:nvSpPr>
        <p:spPr>
          <a:xfrm>
            <a:off x="1411356" y="475673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3" name="Action Button: Go Forward or Next 12">
            <a:hlinkClick r:id="" action="ppaction://hlinkshowjump?jump=nextslide" highlightClick="1"/>
            <a:extLst>
              <a:ext uri="{FF2B5EF4-FFF2-40B4-BE49-F238E27FC236}">
                <a16:creationId xmlns:a16="http://schemas.microsoft.com/office/drawing/2014/main" id="{761566B9-5201-4269-A112-45037F2CE4C8}"/>
              </a:ext>
            </a:extLst>
          </p:cNvPr>
          <p:cNvSpPr/>
          <p:nvPr/>
        </p:nvSpPr>
        <p:spPr>
          <a:xfrm>
            <a:off x="10614083" y="475673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71445320"/>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1125955" y="620186"/>
            <a:ext cx="8761413" cy="706964"/>
          </a:xfrm>
        </p:spPr>
        <p:txBody>
          <a:bodyPr/>
          <a:lstStyle/>
          <a:p>
            <a:r>
              <a:rPr lang="en-US" dirty="0"/>
              <a:t>Types of Occupational Fraud</a:t>
            </a:r>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a:xfrm>
            <a:off x="577645" y="1638319"/>
            <a:ext cx="7158974" cy="720000"/>
          </a:xfrm>
        </p:spPr>
        <p:txBody>
          <a:bodyPr>
            <a:normAutofit/>
          </a:bodyPr>
          <a:lstStyle/>
          <a:p>
            <a:r>
              <a:rPr lang="en-US" sz="2400" b="1" dirty="0"/>
              <a:t>Financial Statement Fraud</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a:xfrm>
            <a:off x="577645" y="2606476"/>
            <a:ext cx="8948017" cy="3631338"/>
          </a:xfrm>
        </p:spPr>
        <p:txBody>
          <a:bodyPr>
            <a:normAutofit/>
          </a:bodyPr>
          <a:lstStyle/>
          <a:p>
            <a:pPr marL="0" lvl="2" indent="0">
              <a:spcBef>
                <a:spcPts val="600"/>
              </a:spcBef>
              <a:spcAft>
                <a:spcPts val="600"/>
              </a:spcAft>
              <a:buNone/>
            </a:pPr>
            <a:r>
              <a:rPr lang="en-US" sz="1600" dirty="0"/>
              <a:t>Deliberate misrepresentation of an organization financial condition by intentionally causing a misstatement or omission of material information in the financial statements.</a:t>
            </a:r>
            <a:endParaRPr lang="en-US" sz="1600" dirty="0">
              <a:solidFill>
                <a:srgbClr val="171717"/>
              </a:solidFill>
            </a:endParaRPr>
          </a:p>
          <a:p>
            <a:pPr marL="91440" lvl="2" indent="-91440">
              <a:spcBef>
                <a:spcPts val="600"/>
              </a:spcBef>
              <a:spcAft>
                <a:spcPts val="600"/>
              </a:spcAft>
              <a:buFont typeface="Arial Black" panose="020B0A04020102020204" pitchFamily="34" charset="0"/>
              <a:buChar char="›"/>
            </a:pPr>
            <a:r>
              <a:rPr lang="en-US" sz="1600" dirty="0">
                <a:ea typeface="Roboto" panose="02000000000000000000" pitchFamily="2" charset="0"/>
              </a:rPr>
              <a:t>Manipulating timing of recognition of revenues or expenditures</a:t>
            </a:r>
          </a:p>
          <a:p>
            <a:pPr marL="91440" lvl="2" indent="-91440">
              <a:spcBef>
                <a:spcPts val="600"/>
              </a:spcBef>
              <a:spcAft>
                <a:spcPts val="600"/>
              </a:spcAft>
              <a:buFont typeface="Arial Black" panose="020B0A04020102020204" pitchFamily="34" charset="0"/>
              <a:buChar char="›"/>
            </a:pPr>
            <a:r>
              <a:rPr lang="en-US" sz="1600" dirty="0">
                <a:ea typeface="Roboto" panose="02000000000000000000" pitchFamily="2" charset="0"/>
              </a:rPr>
              <a:t>Falsifying entries</a:t>
            </a:r>
            <a:endParaRPr lang="en-US" sz="1600" dirty="0">
              <a:solidFill>
                <a:srgbClr val="171717"/>
              </a:solidFill>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5413F738-AC11-4D4F-AB1C-58027B0978B5}"/>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0F3322A7-B526-4D77-AF46-8680B8C59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A2CE71B-50D9-4535-9AC9-2B967631B290}"/>
              </a:ext>
            </a:extLst>
          </p:cNvPr>
          <p:cNvSpPr/>
          <p:nvPr/>
        </p:nvSpPr>
        <p:spPr>
          <a:xfrm>
            <a:off x="655989" y="512249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7CB42B43-D5FF-44CB-A25C-BA54E9FD6EEF}"/>
              </a:ext>
            </a:extLst>
          </p:cNvPr>
          <p:cNvSpPr/>
          <p:nvPr/>
        </p:nvSpPr>
        <p:spPr>
          <a:xfrm>
            <a:off x="10725404" y="512249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307259643"/>
      </p:ext>
    </p:extLst>
  </p:cSld>
  <p:clrMapOvr>
    <a:masterClrMapping/>
  </p:clrMapOvr>
  <mc:AlternateContent xmlns:mc="http://schemas.openxmlformats.org/markup-compatibility/2006" xmlns:p14="http://schemas.microsoft.com/office/powerpoint/2010/main">
    <mc:Choice Requires="p14">
      <p:transition spd="slow" p14:dur="2000" advTm="68314"/>
    </mc:Choice>
    <mc:Fallback xmlns="">
      <p:transition spd="slow" advTm="6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2="http://schemas.microsoft.com/office/drawing/2015/10/21/chartex" Requires="cx2">
          <p:graphicFrame>
            <p:nvGraphicFramePr>
              <p:cNvPr id="2" name="Chart 1">
                <a:extLst>
                  <a:ext uri="{FF2B5EF4-FFF2-40B4-BE49-F238E27FC236}">
                    <a16:creationId xmlns:a16="http://schemas.microsoft.com/office/drawing/2014/main" id="{694127BC-1181-458C-BD08-598EADCE580C}"/>
                  </a:ext>
                </a:extLst>
              </p:cNvPr>
              <p:cNvGraphicFramePr/>
              <p:nvPr>
                <p:extLst>
                  <p:ext uri="{D42A27DB-BD31-4B8C-83A1-F6EECF244321}">
                    <p14:modId xmlns:p14="http://schemas.microsoft.com/office/powerpoint/2010/main" val="3342388898"/>
                  </p:ext>
                </p:extLst>
              </p:nvPr>
            </p:nvGraphicFramePr>
            <p:xfrm>
              <a:off x="1021492" y="362465"/>
              <a:ext cx="9292281" cy="5552303"/>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2" name="Chart 1">
                <a:extLst>
                  <a:ext uri="{FF2B5EF4-FFF2-40B4-BE49-F238E27FC236}">
                    <a16:creationId xmlns:a16="http://schemas.microsoft.com/office/drawing/2014/main" id="{694127BC-1181-458C-BD08-598EADCE580C}"/>
                  </a:ext>
                </a:extLst>
              </p:cNvPr>
              <p:cNvPicPr>
                <a:picLocks noGrp="1" noRot="1" noChangeAspect="1" noMove="1" noResize="1" noEditPoints="1" noAdjustHandles="1" noChangeArrowheads="1" noChangeShapeType="1"/>
              </p:cNvPicPr>
              <p:nvPr/>
            </p:nvPicPr>
            <p:blipFill>
              <a:blip r:embed="rId6"/>
              <a:stretch>
                <a:fillRect/>
              </a:stretch>
            </p:blipFill>
            <p:spPr>
              <a:xfrm>
                <a:off x="1021492" y="362465"/>
                <a:ext cx="9292281" cy="5552303"/>
              </a:xfrm>
              <a:prstGeom prst="rect">
                <a:avLst/>
              </a:prstGeom>
            </p:spPr>
          </p:pic>
        </mc:Fallback>
      </mc:AlternateContent>
      <p:sp>
        <p:nvSpPr>
          <p:cNvPr id="3" name="Slide Number Placeholder 1">
            <a:extLst>
              <a:ext uri="{FF2B5EF4-FFF2-40B4-BE49-F238E27FC236}">
                <a16:creationId xmlns:a16="http://schemas.microsoft.com/office/drawing/2014/main" id="{2E10D5A5-3C55-4B4F-AA91-78065417773C}"/>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0363F8A6-52D4-447E-9665-885DEF273C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EAF72A6D-3746-4A75-8712-F7BBE5176F9C}"/>
              </a:ext>
            </a:extLst>
          </p:cNvPr>
          <p:cNvSpPr/>
          <p:nvPr/>
        </p:nvSpPr>
        <p:spPr>
          <a:xfrm>
            <a:off x="35781" y="524972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2B89E898-5190-4FA0-9DA0-CF360FFF6E75}"/>
              </a:ext>
            </a:extLst>
          </p:cNvPr>
          <p:cNvSpPr/>
          <p:nvPr/>
        </p:nvSpPr>
        <p:spPr>
          <a:xfrm>
            <a:off x="10789012" y="524972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
        <p:nvSpPr>
          <p:cNvPr id="9" name="TextBox 8">
            <a:extLst>
              <a:ext uri="{FF2B5EF4-FFF2-40B4-BE49-F238E27FC236}">
                <a16:creationId xmlns:a16="http://schemas.microsoft.com/office/drawing/2014/main" id="{3E187368-B229-4B61-B4B7-A33D8DC29AE6}"/>
              </a:ext>
            </a:extLst>
          </p:cNvPr>
          <p:cNvSpPr txBox="1"/>
          <p:nvPr/>
        </p:nvSpPr>
        <p:spPr>
          <a:xfrm>
            <a:off x="6654671" y="5440680"/>
            <a:ext cx="640080" cy="230832"/>
          </a:xfrm>
          <a:prstGeom prst="rect">
            <a:avLst/>
          </a:prstGeom>
          <a:noFill/>
        </p:spPr>
        <p:txBody>
          <a:bodyPr wrap="square" rtlCol="0">
            <a:spAutoFit/>
          </a:bodyPr>
          <a:lstStyle/>
          <a:p>
            <a:r>
              <a:rPr lang="en-CA" sz="900" b="1" dirty="0">
                <a:solidFill>
                  <a:schemeClr val="bg1"/>
                </a:solidFill>
                <a:latin typeface="Roboto Condensed Light" panose="02000000000000000000"/>
              </a:rPr>
              <a:t>1%</a:t>
            </a:r>
          </a:p>
        </p:txBody>
      </p:sp>
    </p:spTree>
    <p:extLst>
      <p:ext uri="{BB962C8B-B14F-4D97-AF65-F5344CB8AC3E}">
        <p14:creationId xmlns:p14="http://schemas.microsoft.com/office/powerpoint/2010/main" val="3121486884"/>
      </p:ext>
    </p:extLst>
  </p:cSld>
  <p:clrMapOvr>
    <a:masterClrMapping/>
  </p:clrMapOvr>
  <mc:AlternateContent xmlns:mc="http://schemas.openxmlformats.org/markup-compatibility/2006" xmlns:p14="http://schemas.microsoft.com/office/powerpoint/2010/main">
    <mc:Choice Requires="p14">
      <p:transition spd="slow" p14:dur="2000" advTm="21314"/>
    </mc:Choice>
    <mc:Fallback xmlns="">
      <p:transition spd="slow" advTm="2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628408" y="814436"/>
            <a:ext cx="754532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1717"/>
                </a:solidFill>
                <a:effectLst/>
                <a:uLnTx/>
                <a:uFillTx/>
                <a:ea typeface="+mn-ea"/>
                <a:cs typeface="+mn-cs"/>
              </a:rPr>
              <a:t>What are some warnings of potential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86974" y="205946"/>
            <a:ext cx="8197016" cy="585767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Lato"/>
              <a:ea typeface="Roboto" panose="02000000000000000000" pitchFamily="2" charset="0"/>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Missing documents;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Missing asset (inventory shrinkage, cash shortages);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Large number of adjusting entries;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en-US" dirty="0">
                <a:solidFill>
                  <a:srgbClr val="000000"/>
                </a:solidFill>
              </a:rPr>
              <a:t>Multiple payments;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Frequent</a:t>
            </a:r>
            <a:r>
              <a:rPr kumimoji="0" lang="en-US" b="0" i="0" u="none" strike="noStrike" kern="1200" cap="none" spc="0" normalizeH="0" noProof="0" dirty="0">
                <a:ln>
                  <a:noFill/>
                </a:ln>
                <a:solidFill>
                  <a:srgbClr val="000000"/>
                </a:solidFill>
                <a:effectLst/>
                <a:uLnTx/>
                <a:uFillTx/>
                <a:ea typeface="+mn-ea"/>
                <a:cs typeface="+mn-cs"/>
              </a:rPr>
              <a:t> complaints</a:t>
            </a:r>
            <a:endParaRPr kumimoji="0" lang="en-US" b="0" i="0" u="none" strike="noStrike" kern="1200" cap="none" spc="0" normalizeH="0" baseline="0" noProof="0" dirty="0">
              <a:ln>
                <a:noFill/>
              </a:ln>
              <a:solidFill>
                <a:srgbClr val="000000"/>
              </a:solidFill>
              <a:effectLst/>
              <a:uLnTx/>
              <a:uFillTx/>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en-US" dirty="0">
                <a:solidFill>
                  <a:srgbClr val="000000"/>
                </a:solidFill>
              </a:rPr>
              <a:t>Overriding internal controls;</a:t>
            </a: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15</a:t>
            </a:r>
          </a:p>
        </p:txBody>
      </p:sp>
      <mc:AlternateContent xmlns:mc="http://schemas.openxmlformats.org/markup-compatibility/2006" xmlns:am3d="http://schemas.microsoft.com/office/drawing/2017/model3d">
        <mc:Choice Requires="am3d">
          <p:graphicFrame>
            <p:nvGraphicFramePr>
              <p:cNvPr id="5" name="3D Model 4" descr="Overdue bill">
                <a:extLst>
                  <a:ext uri="{FF2B5EF4-FFF2-40B4-BE49-F238E27FC236}">
                    <a16:creationId xmlns:a16="http://schemas.microsoft.com/office/drawing/2014/main" id="{35B78B9A-C744-4C11-BEDB-7C6DEF29D088}"/>
                  </a:ext>
                </a:extLst>
              </p:cNvPr>
              <p:cNvGraphicFramePr>
                <a:graphicFrameLocks noChangeAspect="1"/>
              </p:cNvGraphicFramePr>
              <p:nvPr/>
            </p:nvGraphicFramePr>
            <p:xfrm>
              <a:off x="954684" y="2496937"/>
              <a:ext cx="3223110" cy="3050713"/>
            </p:xfrm>
            <a:graphic>
              <a:graphicData uri="http://schemas.microsoft.com/office/drawing/2017/model3d">
                <am3d:model3d r:embed="rId5">
                  <am3d:spPr>
                    <a:xfrm>
                      <a:off x="0" y="0"/>
                      <a:ext cx="3223110" cy="3050713"/>
                    </a:xfrm>
                    <a:prstGeom prst="rect">
                      <a:avLst/>
                    </a:prstGeom>
                  </am3d:spPr>
                  <am3d:camera>
                    <am3d:pos x="0" y="0" z="61262031"/>
                    <am3d:up dx="0" dy="36000000" dz="0"/>
                    <am3d:lookAt x="0" y="0" z="0"/>
                    <am3d:perspective fov="2700000"/>
                  </am3d:camera>
                  <am3d:trans>
                    <am3d:meterPerModelUnit n="3257329" d="1000000"/>
                    <am3d:preTrans dx="0" dy="-15018803" dz="0"/>
                    <am3d:scale>
                      <am3d:sx n="1000000" d="1000000"/>
                      <am3d:sy n="1000000" d="1000000"/>
                      <am3d:sz n="1000000" d="1000000"/>
                    </am3d:scale>
                    <am3d:rot ax="1200000" ay="1800000" az="600000"/>
                    <am3d:postTrans dx="0" dy="0" dz="0"/>
                  </am3d:trans>
                  <am3d:attrSrcUrl r:id="rId6"/>
                  <am3d:raster rName="Office3DRenderer" rVer="16.0.8326">
                    <am3d:blip r:embed="rId7"/>
                  </am3d:raster>
                  <am3d:objViewport viewportSz="41738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Model 4" descr="Overdue bill">
                <a:extLst>
                  <a:ext uri="{FF2B5EF4-FFF2-40B4-BE49-F238E27FC236}">
                    <a16:creationId xmlns:a16="http://schemas.microsoft.com/office/drawing/2014/main" xmlns="" xmlns:am3d="http://schemas.microsoft.com/office/drawing/2017/model3d" id="{35B78B9A-C744-4C11-BEDB-7C6DEF29D088}"/>
                  </a:ext>
                </a:extLst>
              </p:cNvPr>
              <p:cNvPicPr>
                <a:picLocks noGrp="1" noRot="1" noChangeAspect="1" noMove="1" noResize="1" noEditPoints="1" noAdjustHandles="1" noChangeArrowheads="1" noChangeShapeType="1" noCrop="1"/>
              </p:cNvPicPr>
              <p:nvPr/>
            </p:nvPicPr>
            <p:blipFill>
              <a:blip r:embed="rId8"/>
              <a:stretch>
                <a:fillRect/>
              </a:stretch>
            </p:blipFill>
            <p:spPr>
              <a:xfrm>
                <a:off x="954684" y="2496937"/>
                <a:ext cx="3223110" cy="3050713"/>
              </a:xfrm>
              <a:prstGeom prst="rect">
                <a:avLst/>
              </a:prstGeom>
            </p:spPr>
          </p:pic>
        </mc:Fallback>
      </mc:AlternateContent>
      <p:pic>
        <p:nvPicPr>
          <p:cNvPr id="6" name="Audio 5">
            <a:hlinkClick r:id="" action="ppaction://media"/>
            <a:extLst>
              <a:ext uri="{FF2B5EF4-FFF2-40B4-BE49-F238E27FC236}">
                <a16:creationId xmlns:a16="http://schemas.microsoft.com/office/drawing/2014/main" id="{B09D9479-E959-4174-9E21-86F81F04AE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25F2DED-8057-43CC-B508-8478BD4F8DA8}"/>
              </a:ext>
            </a:extLst>
          </p:cNvPr>
          <p:cNvSpPr/>
          <p:nvPr/>
        </p:nvSpPr>
        <p:spPr>
          <a:xfrm>
            <a:off x="131196" y="5265623"/>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1BEBC85-A60C-49A9-AE42-7187E459FD6F}"/>
              </a:ext>
            </a:extLst>
          </p:cNvPr>
          <p:cNvSpPr/>
          <p:nvPr/>
        </p:nvSpPr>
        <p:spPr>
          <a:xfrm>
            <a:off x="10789012" y="52656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91360657"/>
      </p:ext>
    </p:extLst>
  </p:cSld>
  <p:clrMapOvr>
    <a:masterClrMapping/>
  </p:clrMapOvr>
  <mc:AlternateContent xmlns:mc="http://schemas.openxmlformats.org/markup-compatibility/2006" xmlns:p14="http://schemas.microsoft.com/office/powerpoint/2010/main">
    <mc:Choice Requires="p14">
      <p:transition spd="slow" p14:dur="2000" advTm="62373"/>
    </mc:Choice>
    <mc:Fallback xmlns="">
      <p:transition spd="slow" advTm="6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nvSpPr>
        <p:spPr bwMode="auto">
          <a:xfrm>
            <a:off x="3435179" y="1478943"/>
            <a:ext cx="4248090" cy="42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OVERALL</a:t>
            </a:r>
          </a:p>
          <a:p>
            <a:pPr marL="12700" marR="24130" algn="ctr">
              <a:lnSpc>
                <a:spcPts val="1445"/>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INTERNAL CONTROL WEAKNESSES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WERE RESPONSIBLE FOR NEARLY</a:t>
            </a:r>
          </a:p>
          <a:p>
            <a:pPr marL="42545" marR="24130" algn="ctr">
              <a:lnSpc>
                <a:spcPts val="1740"/>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HALF OF FRAUDS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nvSpPr>
        <p:spPr bwMode="auto">
          <a:xfrm>
            <a:off x="3966518" y="3033584"/>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en-US" dirty="0"/>
          </a:p>
        </p:txBody>
      </p:sp>
      <p:sp>
        <p:nvSpPr>
          <p:cNvPr id="4" name="Freeform 7630">
            <a:extLst>
              <a:ext uri="{FF2B5EF4-FFF2-40B4-BE49-F238E27FC236}">
                <a16:creationId xmlns:a16="http://schemas.microsoft.com/office/drawing/2014/main" id="{53E2C483-7900-4069-BA92-E1B539330719}"/>
              </a:ext>
            </a:extLst>
          </p:cNvPr>
          <p:cNvSpPr>
            <a:spLocks/>
          </p:cNvSpPr>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16</a:t>
            </a:r>
          </a:p>
        </p:txBody>
      </p:sp>
      <p:pic>
        <p:nvPicPr>
          <p:cNvPr id="8" name="Audio 7">
            <a:hlinkClick r:id="" action="ppaction://media"/>
            <a:extLst>
              <a:ext uri="{FF2B5EF4-FFF2-40B4-BE49-F238E27FC236}">
                <a16:creationId xmlns:a16="http://schemas.microsoft.com/office/drawing/2014/main" id="{ADC15E0E-0195-4262-9799-D4C773B0C7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D70E574-F4A5-4125-B3E7-00769361FBB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39E613FA-629E-4248-806A-54F47EE4E3E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39265219"/>
      </p:ext>
    </p:extLst>
  </p:cSld>
  <p:clrMapOvr>
    <a:masterClrMapping/>
  </p:clrMapOvr>
  <p:transition spd="med" advTm="21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3" name="Chart 2">
                <a:extLst>
                  <a:ext uri="{FF2B5EF4-FFF2-40B4-BE49-F238E27FC236}">
                    <a16:creationId xmlns:a16="http://schemas.microsoft.com/office/drawing/2014/main" id="{5ACA33E1-504D-4436-8082-7208978B0B23}"/>
                  </a:ext>
                </a:extLst>
              </p:cNvPr>
              <p:cNvGraphicFramePr/>
              <p:nvPr>
                <p:extLst>
                  <p:ext uri="{D42A27DB-BD31-4B8C-83A1-F6EECF244321}">
                    <p14:modId xmlns:p14="http://schemas.microsoft.com/office/powerpoint/2010/main" val="1416591180"/>
                  </p:ext>
                </p:extLst>
              </p:nvPr>
            </p:nvGraphicFramePr>
            <p:xfrm>
              <a:off x="208648" y="792956"/>
              <a:ext cx="10506076" cy="527208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3" name="Chart 2">
                <a:extLst>
                  <a:ext uri="{FF2B5EF4-FFF2-40B4-BE49-F238E27FC236}">
                    <a16:creationId xmlns:a16="http://schemas.microsoft.com/office/drawing/2014/main" xmlns="" xmlns:cx2="http://schemas.microsoft.com/office/drawing/2015/10/21/chartex" id="{5ACA33E1-504D-4436-8082-7208978B0B23}"/>
                  </a:ext>
                </a:extLst>
              </p:cNvPr>
              <p:cNvPicPr>
                <a:picLocks noGrp="1" noRot="1" noChangeAspect="1" noMove="1" noResize="1" noEditPoints="1" noAdjustHandles="1" noChangeArrowheads="1" noChangeShapeType="1"/>
              </p:cNvPicPr>
              <p:nvPr/>
            </p:nvPicPr>
            <p:blipFill>
              <a:blip r:embed="rId6"/>
              <a:stretch>
                <a:fillRect/>
              </a:stretch>
            </p:blipFill>
            <p:spPr>
              <a:xfrm>
                <a:off x="208648" y="792956"/>
                <a:ext cx="10506076" cy="5272088"/>
              </a:xfrm>
              <a:prstGeom prst="rect">
                <a:avLst/>
              </a:prstGeom>
            </p:spPr>
          </p:pic>
        </mc:Fallback>
      </mc:AlternateContent>
      <p:sp>
        <p:nvSpPr>
          <p:cNvPr id="4" name="Slide Number Placeholder 1">
            <a:extLst>
              <a:ext uri="{FF2B5EF4-FFF2-40B4-BE49-F238E27FC236}">
                <a16:creationId xmlns:a16="http://schemas.microsoft.com/office/drawing/2014/main" id="{EEE9C864-3949-4643-8A1C-9CCD610F3C51}"/>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17</a:t>
            </a:r>
          </a:p>
        </p:txBody>
      </p:sp>
      <p:pic>
        <p:nvPicPr>
          <p:cNvPr id="5" name="Audio 4">
            <a:hlinkClick r:id="" action="ppaction://media"/>
            <a:extLst>
              <a:ext uri="{FF2B5EF4-FFF2-40B4-BE49-F238E27FC236}">
                <a16:creationId xmlns:a16="http://schemas.microsoft.com/office/drawing/2014/main" id="{D9523F6F-3AC3-4E49-B687-87A9D28AAF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80496FC-A55E-477B-83AE-3CB6BB38AF83}"/>
              </a:ext>
            </a:extLst>
          </p:cNvPr>
          <p:cNvSpPr/>
          <p:nvPr/>
        </p:nvSpPr>
        <p:spPr>
          <a:xfrm>
            <a:off x="6758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D725D1D0-69CD-4650-8D43-50639B3772E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578474919"/>
      </p:ext>
    </p:extLst>
  </p:cSld>
  <p:clrMapOvr>
    <a:masterClrMapping/>
  </p:clrMapOvr>
  <mc:AlternateContent xmlns:mc="http://schemas.openxmlformats.org/markup-compatibility/2006" xmlns:p14="http://schemas.microsoft.com/office/powerpoint/2010/main">
    <mc:Choice Requires="p14">
      <p:transition spd="slow" p14:dur="2000" advTm="33893"/>
    </mc:Choice>
    <mc:Fallback xmlns="">
      <p:transition spd="slow" advTm="3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067395" y="785844"/>
            <a:ext cx="698269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Key Strategies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828799" y="1537855"/>
            <a:ext cx="9720650" cy="5302243"/>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Code of conduct </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Employee support programs</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Clear line of authority</a:t>
            </a:r>
          </a:p>
          <a:p>
            <a:pPr marL="1257300" lvl="2" indent="-342900" defTabSz="457200">
              <a:spcBef>
                <a:spcPts val="600"/>
              </a:spcBef>
              <a:spcAft>
                <a:spcPts val="600"/>
              </a:spcAft>
              <a:buFont typeface="Calibri" panose="020F0502020204030204" pitchFamily="34" charset="0"/>
              <a:buChar char="›"/>
              <a:defRPr/>
            </a:pPr>
            <a:r>
              <a:rPr lang="en-US" dirty="0">
                <a:solidFill>
                  <a:srgbClr val="000000"/>
                </a:solidFill>
                <a:ea typeface="Roboto" panose="02000000000000000000" pitchFamily="2" charset="0"/>
              </a:rPr>
              <a:t>Fraud program (policy, reporting, education)</a:t>
            </a:r>
          </a:p>
          <a:p>
            <a:pPr marL="1257300" lvl="2" indent="-342900" defTabSz="457200">
              <a:spcBef>
                <a:spcPts val="600"/>
              </a:spcBef>
              <a:spcAft>
                <a:spcPts val="600"/>
              </a:spcAft>
              <a:buFont typeface="Calibri" panose="020F0502020204030204" pitchFamily="34" charset="0"/>
              <a:buChar char="›"/>
              <a:defRPr/>
            </a:pPr>
            <a:r>
              <a:rPr lang="en-US" dirty="0">
                <a:solidFill>
                  <a:srgbClr val="000000"/>
                </a:solidFill>
                <a:ea typeface="Roboto" panose="02000000000000000000" pitchFamily="2" charset="0"/>
              </a:rPr>
              <a:t>R</a:t>
            </a:r>
            <a:r>
              <a:rPr lang="en-US" dirty="0">
                <a:solidFill>
                  <a:srgbClr val="000000"/>
                </a:solidFill>
              </a:rPr>
              <a:t>obust internal control system (independent reviews); and responses to internal control concerns monitored</a:t>
            </a: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Effective oversight and monitoring</a:t>
            </a:r>
          </a:p>
          <a:p>
            <a:pPr marL="1257300" lvl="2" indent="-342900" defTabSz="457200">
              <a:spcBef>
                <a:spcPts val="600"/>
              </a:spcBef>
              <a:spcAft>
                <a:spcPts val="600"/>
              </a:spcAft>
              <a:buFont typeface="Calibri" panose="020F0502020204030204" pitchFamily="34" charset="0"/>
              <a:buChar char="›"/>
              <a:defRPr/>
            </a:pPr>
            <a:r>
              <a:rPr lang="en-US" dirty="0">
                <a:solidFill>
                  <a:srgbClr val="000000"/>
                </a:solidFill>
              </a:rPr>
              <a:t>Requesting periodic updates from management on allegation/complaints</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en-US" b="0" i="0" u="none" strike="noStrike" kern="1200" cap="none" spc="0" normalizeH="0" baseline="0" noProof="0" dirty="0">
              <a:ln>
                <a:noFill/>
              </a:ln>
              <a:solidFill>
                <a:srgbClr val="000000"/>
              </a:solidFill>
              <a:effectLst/>
              <a:uLnTx/>
              <a:uFillTx/>
              <a:cs typeface="+mn-cs"/>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18</a:t>
            </a:r>
          </a:p>
        </p:txBody>
      </p:sp>
      <p:sp>
        <p:nvSpPr>
          <p:cNvPr id="5" name="Rectangle 4">
            <a:hlinkClick r:id="rId6" action="ppaction://hlinksldjump"/>
            <a:extLst>
              <a:ext uri="{FF2B5EF4-FFF2-40B4-BE49-F238E27FC236}">
                <a16:creationId xmlns:a16="http://schemas.microsoft.com/office/drawing/2014/main" id="{EA82F7D8-76A3-4FDA-BE92-7023CDB263AA}"/>
              </a:ext>
            </a:extLst>
          </p:cNvPr>
          <p:cNvSpPr/>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pic>
        <p:nvPicPr>
          <p:cNvPr id="10" name="Audio 9">
            <a:hlinkClick r:id="" action="ppaction://media"/>
            <a:extLst>
              <a:ext uri="{FF2B5EF4-FFF2-40B4-BE49-F238E27FC236}">
                <a16:creationId xmlns:a16="http://schemas.microsoft.com/office/drawing/2014/main" id="{F5E681E7-5A47-47F4-82A4-70F732E7B5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178CD48-9145-475E-BFE5-44B6CB4A77A9}"/>
              </a:ext>
            </a:extLst>
          </p:cNvPr>
          <p:cNvSpPr/>
          <p:nvPr/>
        </p:nvSpPr>
        <p:spPr>
          <a:xfrm>
            <a:off x="250068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FC09761-94EF-42E5-8EB3-CCBE607B8503}"/>
              </a:ext>
            </a:extLst>
          </p:cNvPr>
          <p:cNvSpPr/>
          <p:nvPr/>
        </p:nvSpPr>
        <p:spPr>
          <a:xfrm>
            <a:off x="10932133"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482573998"/>
      </p:ext>
    </p:extLst>
  </p:cSld>
  <p:clrMapOvr>
    <a:masterClrMapping/>
  </p:clrMapOvr>
  <mc:AlternateContent xmlns:mc="http://schemas.openxmlformats.org/markup-compatibility/2006" xmlns:p14="http://schemas.microsoft.com/office/powerpoint/2010/main">
    <mc:Choice Requires="p14">
      <p:transition spd="slow" p14:dur="2000" advTm="48852"/>
    </mc:Choice>
    <mc:Fallback xmlns="">
      <p:transition spd="slow" advTm="4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47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751"/>
                            </p:stCondLst>
                            <p:childTnLst>
                              <p:par>
                                <p:cTn id="11" presetID="1" presetClass="entr" presetSubtype="0" fill="hold" nodeType="afterEffect">
                                  <p:stCondLst>
                                    <p:cond delay="2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725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9251"/>
                            </p:stCondLst>
                            <p:childTnLst>
                              <p:par>
                                <p:cTn id="17" presetID="1" presetClass="entr" presetSubtype="0" fill="hold" nodeType="afterEffect">
                                  <p:stCondLst>
                                    <p:cond delay="3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2251"/>
                            </p:stCondLst>
                            <p:childTnLst>
                              <p:par>
                                <p:cTn id="20" presetID="1" presetClass="entr" presetSubtype="0" fill="hold" nodeType="afterEffect">
                                  <p:stCondLst>
                                    <p:cond delay="5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7251"/>
                            </p:stCondLst>
                            <p:childTnLst>
                              <p:par>
                                <p:cTn id="23" presetID="1" presetClass="entr" presetSubtype="0" fill="hold" nodeType="afterEffect">
                                  <p:stCondLst>
                                    <p:cond delay="11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28251"/>
                            </p:stCondLst>
                            <p:childTnLst>
                              <p:par>
                                <p:cTn id="26" presetID="1" presetClass="entr" presetSubtype="0" fill="hold" nodeType="afterEffect">
                                  <p:stCondLst>
                                    <p:cond delay="4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34841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118100" y="1456141"/>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118334" y="2580487"/>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124712" y="3186705"/>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543C4412-3F7E-4768-B05B-C06C02C6A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C15C406-25CE-42C3-AFC5-5A8546557425}"/>
              </a:ext>
            </a:extLst>
          </p:cNvPr>
          <p:cNvSpPr/>
          <p:nvPr/>
        </p:nvSpPr>
        <p:spPr>
          <a:xfrm>
            <a:off x="6150423" y="530708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81CDADD4-069B-4221-B503-EC1C3C7B8299}"/>
              </a:ext>
            </a:extLst>
          </p:cNvPr>
          <p:cNvSpPr/>
          <p:nvPr/>
        </p:nvSpPr>
        <p:spPr>
          <a:xfrm>
            <a:off x="10789012" y="5307086"/>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8FA553-0759-47A5-9422-72C5A4AAA249}"/>
              </a:ext>
            </a:extLst>
          </p:cNvPr>
          <p:cNvGraphicFramePr>
            <a:graphicFrameLocks/>
          </p:cNvGraphicFramePr>
          <p:nvPr/>
        </p:nvGraphicFramePr>
        <p:xfrm>
          <a:off x="643467" y="643466"/>
          <a:ext cx="10905066" cy="5571066"/>
        </p:xfrm>
        <a:graphic>
          <a:graphicData uri="http://schemas.openxmlformats.org/drawingml/2006/chart">
            <c:chart xmlns:c="http://schemas.openxmlformats.org/drawingml/2006/chart" xmlns:r="http://schemas.openxmlformats.org/officeDocument/2006/relationships" r:id="rId5"/>
          </a:graphicData>
        </a:graphic>
      </p:graphicFrame>
      <p:sp>
        <p:nvSpPr>
          <p:cNvPr id="16" name="Slide Number Placeholder 1">
            <a:extLst>
              <a:ext uri="{FF2B5EF4-FFF2-40B4-BE49-F238E27FC236}">
                <a16:creationId xmlns:a16="http://schemas.microsoft.com/office/drawing/2014/main" id="{C35AB8D9-9952-4DA3-8631-E045457C3AFA}"/>
              </a:ext>
            </a:extLst>
          </p:cNvPr>
          <p:cNvSpPr txBox="1">
            <a:spLocks/>
          </p:cNvSpPr>
          <p:nvPr/>
        </p:nvSpPr>
        <p:spPr>
          <a:xfrm>
            <a:off x="10861914" y="2596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19</a:t>
            </a:r>
          </a:p>
        </p:txBody>
      </p:sp>
      <p:pic>
        <p:nvPicPr>
          <p:cNvPr id="3" name="Audio 2">
            <a:hlinkClick r:id="" action="ppaction://media"/>
            <a:extLst>
              <a:ext uri="{FF2B5EF4-FFF2-40B4-BE49-F238E27FC236}">
                <a16:creationId xmlns:a16="http://schemas.microsoft.com/office/drawing/2014/main" id="{DAFC9BB6-1C85-4CA6-8D03-CE7FA7B404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F79DC2C4-D4C1-4EB4-970F-13CAD671DA5D}"/>
              </a:ext>
            </a:extLst>
          </p:cNvPr>
          <p:cNvSpPr/>
          <p:nvPr/>
        </p:nvSpPr>
        <p:spPr>
          <a:xfrm>
            <a:off x="719596" y="513045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45DC7770-CDD4-40EE-AA24-22FF8CC8FEDF}"/>
              </a:ext>
            </a:extLst>
          </p:cNvPr>
          <p:cNvSpPr/>
          <p:nvPr/>
        </p:nvSpPr>
        <p:spPr>
          <a:xfrm>
            <a:off x="10534571" y="513045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26309178"/>
      </p:ext>
    </p:extLst>
  </p:cSld>
  <p:clrMapOvr>
    <a:masterClrMapping/>
  </p:clrMapOvr>
  <mc:AlternateContent xmlns:mc="http://schemas.openxmlformats.org/markup-compatibility/2006" xmlns:p14="http://schemas.microsoft.com/office/powerpoint/2010/main">
    <mc:Choice Requires="p14">
      <p:transition spd="slow" p14:dur="2000" advTm="17356"/>
    </mc:Choice>
    <mc:Fallback xmlns="">
      <p:transition spd="slow" advTm="1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Your Role Regarding Alleged Wrong-doing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709350" y="1905555"/>
            <a:ext cx="9720650" cy="3457743"/>
          </a:xfrm>
          <a:prstGeom prst="rect">
            <a:avLst/>
          </a:prstGeom>
          <a:noFill/>
          <a:ln w="9525">
            <a:noFill/>
            <a:miter lim="800000"/>
            <a:headEnd/>
            <a:tailEnd/>
          </a:ln>
        </p:spPr>
        <p:txBody>
          <a:bodyPr lIns="0" tIns="0" rIns="0" bIns="0" anchor="ctr"/>
          <a:lstStyle/>
          <a:p>
            <a:pPr lvl="2">
              <a:spcBef>
                <a:spcPts val="600"/>
              </a:spcBef>
              <a:spcAft>
                <a:spcPts val="600"/>
              </a:spcAft>
            </a:pPr>
            <a:endParaRPr lang="en-US" sz="2400" dirty="0">
              <a:latin typeface="Lato" panose="020F0502020204030203"/>
            </a:endParaRPr>
          </a:p>
          <a:p>
            <a:pPr marL="1257300" lvl="2" indent="-342900">
              <a:spcBef>
                <a:spcPts val="600"/>
              </a:spcBef>
              <a:spcAft>
                <a:spcPts val="600"/>
              </a:spcAft>
              <a:buFont typeface="Century Gothic" panose="020B0502020202020204" pitchFamily="34" charset="0"/>
              <a:buChar char="›"/>
            </a:pPr>
            <a:r>
              <a:rPr lang="en-US" sz="1600" dirty="0">
                <a:ea typeface="Roboto" panose="02000000000000000000" pitchFamily="2" charset="0"/>
              </a:rPr>
              <a:t>Ensuring management implements </a:t>
            </a:r>
            <a:r>
              <a:rPr lang="en-US" sz="1600" dirty="0"/>
              <a:t>robust internal controls (independent reviews) and responds to internal control concerns noted.</a:t>
            </a:r>
          </a:p>
          <a:p>
            <a:pPr marL="1257300" lvl="2" indent="-342900">
              <a:spcBef>
                <a:spcPts val="600"/>
              </a:spcBef>
              <a:spcAft>
                <a:spcPts val="600"/>
              </a:spcAft>
              <a:buFont typeface="Century Gothic" panose="020B0502020202020204" pitchFamily="34" charset="0"/>
              <a:buChar char="›"/>
            </a:pPr>
            <a:r>
              <a:rPr lang="en-US" sz="1600" dirty="0">
                <a:ea typeface="Roboto" panose="02000000000000000000" pitchFamily="2" charset="0"/>
              </a:rPr>
              <a:t>Ensuring management maintains a fraud program (policy, reporting, education);</a:t>
            </a:r>
          </a:p>
          <a:p>
            <a:pPr marL="1371600" lvl="2" indent="-457200">
              <a:spcBef>
                <a:spcPts val="600"/>
              </a:spcBef>
              <a:spcAft>
                <a:spcPts val="600"/>
              </a:spcAft>
              <a:buFont typeface="Century Gothic" panose="020B0502020202020204" pitchFamily="34" charset="0"/>
              <a:buChar char="›"/>
            </a:pPr>
            <a:r>
              <a:rPr lang="en-US" sz="1600" dirty="0"/>
              <a:t>Requesting periodic updates from management on allegation/complaints:</a:t>
            </a:r>
          </a:p>
          <a:p>
            <a:pPr marL="1828800" lvl="3" indent="-457200">
              <a:spcBef>
                <a:spcPts val="600"/>
              </a:spcBef>
              <a:spcAft>
                <a:spcPts val="600"/>
              </a:spcAft>
              <a:buFont typeface="Courier New" panose="02070309020205020404" pitchFamily="49" charset="0"/>
              <a:buChar char="o"/>
            </a:pPr>
            <a:r>
              <a:rPr lang="en-US" sz="1600" dirty="0"/>
              <a:t>nature and volume of allegations/complaints reported; and</a:t>
            </a:r>
          </a:p>
          <a:p>
            <a:pPr marL="1828800" lvl="3" indent="-457200">
              <a:spcBef>
                <a:spcPts val="600"/>
              </a:spcBef>
              <a:spcAft>
                <a:spcPts val="600"/>
              </a:spcAft>
              <a:buFont typeface="Courier New" panose="02070309020205020404" pitchFamily="49" charset="0"/>
              <a:buChar char="o"/>
            </a:pPr>
            <a:r>
              <a:rPr lang="en-US" sz="1600" dirty="0"/>
              <a:t> responses </a:t>
            </a:r>
            <a:r>
              <a:rPr lang="en-US" sz="1600" dirty="0">
                <a:ea typeface="Roboto" panose="02000000000000000000" pitchFamily="2" charset="0"/>
              </a:rPr>
              <a:t>to </a:t>
            </a:r>
            <a:r>
              <a:rPr lang="en-US" sz="1600" dirty="0"/>
              <a:t>allegations/complaints.</a:t>
            </a:r>
            <a:endParaRPr lang="en-US" sz="1600" dirty="0">
              <a:ea typeface="Roboto" panose="02000000000000000000" pitchFamily="2" charset="0"/>
            </a:endParaRPr>
          </a:p>
          <a:p>
            <a:pPr marL="1371600" lvl="2" indent="-457200">
              <a:spcBef>
                <a:spcPts val="600"/>
              </a:spcBef>
              <a:spcAft>
                <a:spcPts val="600"/>
              </a:spcAft>
              <a:buFont typeface="Century Gothic" panose="020B0502020202020204" pitchFamily="34" charset="0"/>
              <a:buChar char="›"/>
            </a:pPr>
            <a:r>
              <a:rPr lang="en-US" sz="1600" dirty="0">
                <a:ea typeface="Roboto" panose="02000000000000000000" pitchFamily="2" charset="0"/>
              </a:rPr>
              <a:t>Support code of conduct</a:t>
            </a:r>
          </a:p>
          <a:p>
            <a:pPr lvl="2">
              <a:spcBef>
                <a:spcPts val="600"/>
              </a:spcBef>
              <a:spcAft>
                <a:spcPts val="600"/>
              </a:spcAft>
            </a:pPr>
            <a:endParaRPr lang="en-US" sz="2000" dirty="0">
              <a:ea typeface="Roboto" panose="02000000000000000000" pitchFamily="2" charset="0"/>
            </a:endParaRPr>
          </a:p>
          <a:p>
            <a:pPr marL="1257300" lvl="2" indent="-342900">
              <a:spcBef>
                <a:spcPts val="600"/>
              </a:spcBef>
              <a:spcAft>
                <a:spcPts val="600"/>
              </a:spcAft>
              <a:buFont typeface="Wingdings" panose="05000000000000000000" pitchFamily="2" charset="2"/>
              <a:buChar char="ü"/>
            </a:pPr>
            <a:endParaRPr lang="en-US" sz="2000" dirty="0">
              <a:solidFill>
                <a:srgbClr val="171717"/>
              </a:solidFill>
              <a:latin typeface="Lato"/>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20</a:t>
            </a:r>
          </a:p>
        </p:txBody>
      </p:sp>
      <p:sp>
        <p:nvSpPr>
          <p:cNvPr id="5" name="TextBox 4">
            <a:extLst>
              <a:ext uri="{FF2B5EF4-FFF2-40B4-BE49-F238E27FC236}">
                <a16:creationId xmlns:a16="http://schemas.microsoft.com/office/drawing/2014/main" id="{B2FABCBB-6D42-4A2A-9916-BAD21382AB45}"/>
              </a:ext>
            </a:extLst>
          </p:cNvPr>
          <p:cNvSpPr txBox="1"/>
          <p:nvPr/>
        </p:nvSpPr>
        <p:spPr>
          <a:xfrm>
            <a:off x="2398713" y="4952445"/>
            <a:ext cx="7422191" cy="1040285"/>
          </a:xfrm>
          <a:prstGeom prst="rect">
            <a:avLst/>
          </a:prstGeom>
          <a:solidFill>
            <a:schemeClr val="tx2"/>
          </a:solidFill>
        </p:spPr>
        <p:txBody>
          <a:bodyPr wrap="square" rtlCol="0">
            <a:spAutoFit/>
          </a:bodyPr>
          <a:lstStyle/>
          <a:p>
            <a:pPr marL="91440">
              <a:lnSpc>
                <a:spcPct val="114000"/>
              </a:lnSpc>
            </a:pPr>
            <a:r>
              <a:rPr lang="en-US" sz="2000" b="1" dirty="0">
                <a:solidFill>
                  <a:schemeClr val="bg1"/>
                </a:solidFill>
                <a:latin typeface="Lato" panose="020F0502020204030203"/>
              </a:rPr>
              <a:t>Module 5 will provide more information on the next steps regarding Internal Controls.</a:t>
            </a:r>
          </a:p>
          <a:p>
            <a:endParaRPr lang="en-US" sz="1600" dirty="0">
              <a:solidFill>
                <a:schemeClr val="bg1"/>
              </a:solidFill>
              <a:latin typeface="Lato" panose="020F0502020204030203"/>
            </a:endParaRPr>
          </a:p>
        </p:txBody>
      </p:sp>
      <p:pic>
        <p:nvPicPr>
          <p:cNvPr id="7" name="Audio 6">
            <a:hlinkClick r:id="" action="ppaction://media"/>
            <a:extLst>
              <a:ext uri="{FF2B5EF4-FFF2-40B4-BE49-F238E27FC236}">
                <a16:creationId xmlns:a16="http://schemas.microsoft.com/office/drawing/2014/main" id="{0BCBAFD5-9E38-47DD-A216-89C9C5D2EA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61C5837-6018-4A6D-B500-430110A0E5E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E3C324E6-D185-41AF-9C31-6DE4E2113CB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366626086"/>
      </p:ext>
    </p:extLst>
  </p:cSld>
  <p:clrMapOvr>
    <a:masterClrMapping/>
  </p:clrMapOvr>
  <mc:AlternateContent xmlns:mc="http://schemas.openxmlformats.org/markup-compatibility/2006" xmlns:p14="http://schemas.microsoft.com/office/powerpoint/2010/main">
    <mc:Choice Requires="p14">
      <p:transition spd="slow" p14:dur="2000" advTm="58555"/>
    </mc:Choice>
    <mc:Fallback xmlns="">
      <p:transition spd="slow" advTm="5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5000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C1678B9F-DA23-4FF2-8479-B26FA21A49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300B84E9-95BF-4AE1-981C-571E5E613D2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7BCB2F6-0BAC-4004-84BB-5C9BA535C634}"/>
              </a:ext>
            </a:extLst>
          </p:cNvPr>
          <p:cNvSpPr/>
          <p:nvPr/>
        </p:nvSpPr>
        <p:spPr>
          <a:xfrm>
            <a:off x="5572957"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22</a:t>
            </a:r>
          </a:p>
        </p:txBody>
      </p:sp>
      <p:sp>
        <p:nvSpPr>
          <p:cNvPr id="3" name="Rectangle 2"/>
          <p:cNvSpPr/>
          <p:nvPr/>
        </p:nvSpPr>
        <p:spPr>
          <a:xfrm>
            <a:off x="2992063" y="1771910"/>
            <a:ext cx="6782782" cy="344709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The Director of Finance exaggerates the funding claims for a government grant and claims more expenses than the municipality incurred.  Is this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Yes or No</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19C2E5F5-BDCF-43BE-AEB3-F00D4B537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D012DBF-9189-43FB-8C73-5987361A5F9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4236987-7A0F-4B06-95F5-3D81C3893E7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385"/>
    </mc:Choice>
    <mc:Fallback xmlns="">
      <p:transition spd="slow" advTm="1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23</a:t>
            </a:r>
          </a:p>
        </p:txBody>
      </p:sp>
      <p:sp>
        <p:nvSpPr>
          <p:cNvPr id="3" name="Rectangle 2"/>
          <p:cNvSpPr/>
          <p:nvPr/>
        </p:nvSpPr>
        <p:spPr>
          <a:xfrm>
            <a:off x="1763627" y="894456"/>
            <a:ext cx="5765339" cy="293695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latin typeface="Roboto" panose="02000000000000000000" pitchFamily="2" charset="0"/>
                <a:ea typeface="Roboto" panose="02000000000000000000" pitchFamily="2" charset="0"/>
              </a:rPr>
              <a:t>Yes</a:t>
            </a:r>
          </a:p>
          <a:p>
            <a:pPr marL="91440">
              <a:lnSpc>
                <a:spcPct val="150000"/>
              </a:lnSpc>
              <a:spcBef>
                <a:spcPts val="600"/>
              </a:spcBef>
              <a:spcAft>
                <a:spcPts val="600"/>
              </a:spcAft>
            </a:pPr>
            <a:r>
              <a:rPr lang="en-US" sz="2400" spc="20" dirty="0">
                <a:solidFill>
                  <a:srgbClr val="000000"/>
                </a:solidFill>
                <a:latin typeface="Lato"/>
              </a:rPr>
              <a:t>The Director of Finance is committing fraud against the government by falsifying claims.</a:t>
            </a:r>
            <a:endParaRPr lang="en-US" dirty="0">
              <a:solidFill>
                <a:srgbClr val="000000"/>
              </a:solidFill>
              <a:latin typeface="Roboto" panose="02000000000000000000" pitchFamily="2" charset="0"/>
            </a:endParaRPr>
          </a:p>
        </p:txBody>
      </p:sp>
      <p:pic>
        <p:nvPicPr>
          <p:cNvPr id="11" name="Audio 10">
            <a:hlinkClick r:id="" action="ppaction://media"/>
            <a:extLst>
              <a:ext uri="{FF2B5EF4-FFF2-40B4-BE49-F238E27FC236}">
                <a16:creationId xmlns:a16="http://schemas.microsoft.com/office/drawing/2014/main" id="{108070F9-6F2D-4106-84A1-DA28CF2A8B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90587A-1775-4710-B50B-A0F93D6B086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432C0C10-98EB-4971-9E36-594E66DA582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24</a:t>
            </a:r>
          </a:p>
        </p:txBody>
      </p:sp>
      <p:sp>
        <p:nvSpPr>
          <p:cNvPr id="3" name="Rectangle 2"/>
          <p:cNvSpPr/>
          <p:nvPr/>
        </p:nvSpPr>
        <p:spPr>
          <a:xfrm>
            <a:off x="2992063" y="1771910"/>
            <a:ext cx="6782782" cy="344709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Jane is responsible for the purchasing and receiving for the municipality.  In her last order, she included extra items which she took home for her family to use.  Is this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Yes or No</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B1C272D-6EFC-4201-963F-88E8610658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2AC9CB7-0AD9-4ACB-B0E2-38ABDB5A86F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16E6389-848E-4F48-9E28-5388EB2724A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29859179"/>
      </p:ext>
    </p:extLst>
  </p:cSld>
  <p:clrMapOvr>
    <a:masterClrMapping/>
  </p:clrMapOvr>
  <mc:AlternateContent xmlns:mc="http://schemas.openxmlformats.org/markup-compatibility/2006" xmlns:p14="http://schemas.microsoft.com/office/powerpoint/2010/main">
    <mc:Choice Requires="p14">
      <p:transition spd="slow" p14:dur="2000" advTm="12788"/>
    </mc:Choice>
    <mc:Fallback xmlns="">
      <p:transition spd="slow" advTm="1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25</a:t>
            </a:r>
          </a:p>
        </p:txBody>
      </p:sp>
      <p:sp>
        <p:nvSpPr>
          <p:cNvPr id="3" name="Rectangle 2"/>
          <p:cNvSpPr/>
          <p:nvPr/>
        </p:nvSpPr>
        <p:spPr>
          <a:xfrm>
            <a:off x="1763627" y="894456"/>
            <a:ext cx="5765339" cy="293695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ea typeface="Roboto" panose="02000000000000000000" pitchFamily="2" charset="0"/>
              </a:rPr>
              <a:t>Yes</a:t>
            </a:r>
          </a:p>
          <a:p>
            <a:pPr marL="91440">
              <a:lnSpc>
                <a:spcPct val="150000"/>
              </a:lnSpc>
              <a:spcBef>
                <a:spcPts val="600"/>
              </a:spcBef>
              <a:spcAft>
                <a:spcPts val="600"/>
              </a:spcAft>
            </a:pPr>
            <a:r>
              <a:rPr lang="en-US" sz="2400" spc="20" dirty="0">
                <a:solidFill>
                  <a:srgbClr val="000000"/>
                </a:solidFill>
              </a:rPr>
              <a:t>Jane is committing occupational fraud. She is stealing assets from her employer. </a:t>
            </a:r>
            <a:endParaRPr lang="en-US" dirty="0">
              <a:solidFill>
                <a:srgbClr val="000000"/>
              </a:solidFill>
            </a:endParaRPr>
          </a:p>
        </p:txBody>
      </p:sp>
      <p:pic>
        <p:nvPicPr>
          <p:cNvPr id="7" name="Audio 6">
            <a:hlinkClick r:id="" action="ppaction://media"/>
            <a:extLst>
              <a:ext uri="{FF2B5EF4-FFF2-40B4-BE49-F238E27FC236}">
                <a16:creationId xmlns:a16="http://schemas.microsoft.com/office/drawing/2014/main" id="{3BE75B58-2219-4130-BBD0-E11F957BB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92C7FF5-AE30-44FC-BA1E-6BE606DAF6B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F7807B42-7881-480F-B50F-99B45E98A05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22706608"/>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26</a:t>
            </a:r>
          </a:p>
        </p:txBody>
      </p:sp>
      <p:sp>
        <p:nvSpPr>
          <p:cNvPr id="3" name="Rectangle 2"/>
          <p:cNvSpPr/>
          <p:nvPr/>
        </p:nvSpPr>
        <p:spPr>
          <a:xfrm>
            <a:off x="2992063" y="1771910"/>
            <a:ext cx="6782782" cy="2985433"/>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Henry, the Manager of Finance,  records a higher revenue amount in the financial statements due to an incorrect adjusting entry. Is this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Yes or No</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3ADF6E8E-45CB-4D0E-850D-43D3FB64F3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27F71A41-4B91-48BE-94C5-E9C92BA3478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83A4CB9-6C5B-4AC2-A507-BB0D9C6F1FC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6737364"/>
      </p:ext>
    </p:extLst>
  </p:cSld>
  <p:clrMapOvr>
    <a:masterClrMapping/>
  </p:clrMapOvr>
  <mc:AlternateContent xmlns:mc="http://schemas.openxmlformats.org/markup-compatibility/2006" xmlns:p14="http://schemas.microsoft.com/office/powerpoint/2010/main">
    <mc:Choice Requires="p14">
      <p:transition spd="slow" p14:dur="2000" advTm="13478"/>
    </mc:Choice>
    <mc:Fallback xmlns="">
      <p:transition spd="slow" advTm="1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27</a:t>
            </a:r>
          </a:p>
        </p:txBody>
      </p:sp>
      <p:sp>
        <p:nvSpPr>
          <p:cNvPr id="3" name="Rectangle 2"/>
          <p:cNvSpPr/>
          <p:nvPr/>
        </p:nvSpPr>
        <p:spPr>
          <a:xfrm>
            <a:off x="1776706" y="870252"/>
            <a:ext cx="5765339" cy="400109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400" b="1" spc="20" dirty="0">
                <a:solidFill>
                  <a:srgbClr val="000000"/>
                </a:solidFill>
                <a:latin typeface="+mj-lt"/>
                <a:ea typeface="Roboto" panose="02000000000000000000" pitchFamily="2" charset="0"/>
              </a:rPr>
              <a:t>No</a:t>
            </a:r>
          </a:p>
          <a:p>
            <a:pPr marL="91440">
              <a:lnSpc>
                <a:spcPct val="150000"/>
              </a:lnSpc>
              <a:spcBef>
                <a:spcPts val="600"/>
              </a:spcBef>
              <a:spcAft>
                <a:spcPts val="600"/>
              </a:spcAft>
            </a:pPr>
            <a:r>
              <a:rPr lang="en-US" spc="20" dirty="0">
                <a:solidFill>
                  <a:srgbClr val="000000"/>
                </a:solidFill>
                <a:latin typeface="+mj-lt"/>
              </a:rPr>
              <a:t>For the action to be considered financial statement fraud, it would have to be a d</a:t>
            </a:r>
            <a:r>
              <a:rPr lang="en-US" dirty="0">
                <a:latin typeface="+mj-lt"/>
              </a:rPr>
              <a:t>eliberate misrepresentation of an organization’s financial condition by intentionally causing a misstatement or omission of material information in the financial statement. This was an error.</a:t>
            </a:r>
            <a:endParaRPr lang="en-US" spc="20" dirty="0">
              <a:latin typeface="+mj-lt"/>
              <a:ea typeface="Roboto" panose="02000000000000000000" pitchFamily="2" charset="0"/>
            </a:endParaRPr>
          </a:p>
          <a:p>
            <a:endParaRPr lang="en-US"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58D19F9F-1697-4499-8910-AC50809EA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425B1FE-2A82-436C-AFFC-BBFCF889A91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68A75540-F9CA-4B72-BA81-9F9EEAA270F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622873602"/>
      </p:ext>
    </p:extLst>
  </p:cSld>
  <p:clrMapOvr>
    <a:masterClrMapping/>
  </p:clrMapOvr>
  <mc:AlternateContent xmlns:mc="http://schemas.openxmlformats.org/markup-compatibility/2006" xmlns:p14="http://schemas.microsoft.com/office/powerpoint/2010/main">
    <mc:Choice Requires="p14">
      <p:transition spd="slow" p14:dur="2000" advTm="22994"/>
    </mc:Choice>
    <mc:Fallback xmlns="">
      <p:transition spd="slow" advTm="2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28</a:t>
            </a:r>
          </a:p>
        </p:txBody>
      </p:sp>
      <p:sp>
        <p:nvSpPr>
          <p:cNvPr id="3" name="Rectangle 2"/>
          <p:cNvSpPr/>
          <p:nvPr/>
        </p:nvSpPr>
        <p:spPr>
          <a:xfrm>
            <a:off x="2992063" y="1771910"/>
            <a:ext cx="6782782" cy="2523768"/>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A municipality’s annual financial statement audit will uncover any fraud.</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True or False</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03B2350E-A257-4ED0-9463-10BE1D347D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0659D0B-4BA1-468E-8BBA-6EF112278DD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EDD0B2B-7323-4DFA-A863-63DE61BF5C9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624793867"/>
      </p:ext>
    </p:extLst>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Fraud</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08" y="1750047"/>
            <a:ext cx="4834211"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700" dirty="0">
                <a:ea typeface="Roboto" panose="02000000000000000000" pitchFamily="2" charset="0"/>
              </a:rPr>
              <a:t>What is fraud? </a:t>
            </a:r>
          </a:p>
          <a:p>
            <a:pPr marL="1371600" lvl="2" indent="-457200">
              <a:spcBef>
                <a:spcPts val="600"/>
              </a:spcBef>
              <a:spcAft>
                <a:spcPts val="600"/>
              </a:spcAft>
              <a:buFont typeface="Arial Black" panose="020B0A04020102020204" pitchFamily="34" charset="0"/>
              <a:buChar char="›"/>
            </a:pPr>
            <a:r>
              <a:rPr lang="en-US" sz="1700" dirty="0"/>
              <a:t>What is the impact?</a:t>
            </a:r>
          </a:p>
          <a:p>
            <a:pPr marL="1371600" lvl="2" indent="-457200">
              <a:spcBef>
                <a:spcPts val="600"/>
              </a:spcBef>
              <a:spcAft>
                <a:spcPts val="600"/>
              </a:spcAft>
              <a:buFont typeface="Arial Black" panose="020B0A04020102020204" pitchFamily="34" charset="0"/>
              <a:buChar char="›"/>
            </a:pPr>
            <a:r>
              <a:rPr lang="en-US" sz="1700" dirty="0"/>
              <a:t>What is the key strategy to prevent fraud?</a:t>
            </a:r>
          </a:p>
          <a:p>
            <a:pPr marL="1371600" lvl="2" indent="-457200">
              <a:spcBef>
                <a:spcPts val="600"/>
              </a:spcBef>
              <a:spcAft>
                <a:spcPts val="600"/>
              </a:spcAft>
              <a:buFont typeface="Arial Black" panose="020B0A04020102020204" pitchFamily="34" charset="0"/>
              <a:buChar char="›"/>
            </a:pPr>
            <a:r>
              <a:rPr lang="en-US" sz="1700" dirty="0"/>
              <a:t>What is the Committee’s role?</a:t>
            </a: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30897"/>
            <a:ext cx="3323285" cy="2244417"/>
          </a:xfrm>
          <a:ln>
            <a:solidFill>
              <a:schemeClr val="accent1"/>
            </a:solidFill>
          </a:ln>
        </p:spPr>
      </p:pic>
      <p:pic>
        <p:nvPicPr>
          <p:cNvPr id="2" name="Audio 1">
            <a:hlinkClick r:id="" action="ppaction://media"/>
            <a:extLst>
              <a:ext uri="{FF2B5EF4-FFF2-40B4-BE49-F238E27FC236}">
                <a16:creationId xmlns:a16="http://schemas.microsoft.com/office/drawing/2014/main" id="{3028E3DF-F788-41C3-AB1F-478912A62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7446790F-44E1-4045-8F15-C430D2E31A9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55EF2293-64B4-4D19-9730-C40D04F3BC62}"/>
              </a:ext>
            </a:extLst>
          </p:cNvPr>
          <p:cNvSpPr/>
          <p:nvPr/>
        </p:nvSpPr>
        <p:spPr>
          <a:xfrm>
            <a:off x="534606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13960349"/>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29</a:t>
            </a:r>
          </a:p>
        </p:txBody>
      </p:sp>
      <p:sp>
        <p:nvSpPr>
          <p:cNvPr id="3" name="Rectangle 2"/>
          <p:cNvSpPr/>
          <p:nvPr/>
        </p:nvSpPr>
        <p:spPr>
          <a:xfrm>
            <a:off x="1763627" y="894456"/>
            <a:ext cx="5765339" cy="2800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ea typeface="Roboto" panose="02000000000000000000" pitchFamily="2" charset="0"/>
              </a:rPr>
              <a:t>False</a:t>
            </a:r>
          </a:p>
          <a:p>
            <a:pPr marL="91440">
              <a:lnSpc>
                <a:spcPct val="150000"/>
              </a:lnSpc>
              <a:spcBef>
                <a:spcPts val="600"/>
              </a:spcBef>
              <a:spcAft>
                <a:spcPts val="600"/>
              </a:spcAft>
            </a:pPr>
            <a:r>
              <a:rPr lang="en-US" sz="2400" spc="20" dirty="0">
                <a:solidFill>
                  <a:srgbClr val="000000"/>
                </a:solidFill>
                <a:ea typeface="Roboto" panose="02000000000000000000" pitchFamily="2" charset="0"/>
              </a:rPr>
              <a:t>Only 6% of frauds are detected by an external audit.  </a:t>
            </a:r>
            <a:endParaRPr lang="en-US" sz="2400"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1D7FBA29-5A40-4811-9BB1-EE4CCFCCBD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F590C3E-D751-4ECF-B61E-EF481BE7258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A89EA8A-1BFD-4062-98AD-3C71E209560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3478266"/>
      </p:ext>
    </p:extLst>
  </p:cSld>
  <p:clrMapOvr>
    <a:masterClrMapping/>
  </p:clrMapOvr>
  <mc:AlternateContent xmlns:mc="http://schemas.openxmlformats.org/markup-compatibility/2006" xmlns:p14="http://schemas.microsoft.com/office/powerpoint/2010/main">
    <mc:Choice Requires="p14">
      <p:transition spd="slow" p14:dur="2000" advTm="7504"/>
    </mc:Choice>
    <mc:Fallback xmlns="">
      <p:transition spd="slow" advTm="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30</a:t>
            </a:r>
          </a:p>
        </p:txBody>
      </p:sp>
      <p:sp>
        <p:nvSpPr>
          <p:cNvPr id="3" name="Rectangle 2"/>
          <p:cNvSpPr/>
          <p:nvPr/>
        </p:nvSpPr>
        <p:spPr>
          <a:xfrm>
            <a:off x="3075189" y="782696"/>
            <a:ext cx="7797857" cy="4354269"/>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pc="20" dirty="0">
                <a:solidFill>
                  <a:srgbClr val="000000"/>
                </a:solidFill>
                <a:ea typeface="Roboto" panose="02000000000000000000" pitchFamily="2" charset="0"/>
              </a:rPr>
              <a:t>Entities should have several controls to help prevent and detect fraud. Which one would not be considered a control?</a:t>
            </a:r>
            <a:endParaRPr lang="en-US" spc="20" dirty="0">
              <a:ea typeface="Roboto" panose="02000000000000000000" pitchFamily="2" charset="0"/>
            </a:endParaRPr>
          </a:p>
          <a:p>
            <a:pPr marL="342900" indent="-342900">
              <a:lnSpc>
                <a:spcPct val="150000"/>
              </a:lnSpc>
              <a:buAutoNum type="alphaLcParenR"/>
            </a:pPr>
            <a:r>
              <a:rPr lang="en-US" dirty="0">
                <a:solidFill>
                  <a:srgbClr val="000000"/>
                </a:solidFill>
              </a:rPr>
              <a:t>Code of conduct</a:t>
            </a:r>
          </a:p>
          <a:p>
            <a:pPr marL="342900" indent="-342900">
              <a:lnSpc>
                <a:spcPct val="150000"/>
              </a:lnSpc>
              <a:buFontTx/>
              <a:buAutoNum type="alphaLcParenR"/>
            </a:pPr>
            <a:r>
              <a:rPr lang="en-US" dirty="0">
                <a:solidFill>
                  <a:srgbClr val="000000"/>
                </a:solidFill>
              </a:rPr>
              <a:t>Hotline</a:t>
            </a:r>
          </a:p>
          <a:p>
            <a:pPr marL="342900" indent="-342900">
              <a:lnSpc>
                <a:spcPct val="150000"/>
              </a:lnSpc>
              <a:buAutoNum type="alphaLcParenR"/>
            </a:pPr>
            <a:r>
              <a:rPr lang="en-US" dirty="0">
                <a:solidFill>
                  <a:srgbClr val="000000"/>
                </a:solidFill>
              </a:rPr>
              <a:t>External audit of internal controls </a:t>
            </a:r>
          </a:p>
          <a:p>
            <a:pPr marL="342900" indent="-342900">
              <a:lnSpc>
                <a:spcPct val="150000"/>
              </a:lnSpc>
              <a:buAutoNum type="alphaLcParenR"/>
            </a:pPr>
            <a:r>
              <a:rPr lang="en-US" dirty="0">
                <a:solidFill>
                  <a:srgbClr val="000000"/>
                </a:solidFill>
              </a:rPr>
              <a:t>Surprise audits</a:t>
            </a:r>
          </a:p>
          <a:p>
            <a:pPr marL="342900" indent="-342900">
              <a:lnSpc>
                <a:spcPct val="150000"/>
              </a:lnSpc>
              <a:buAutoNum type="alphaLcParenR"/>
            </a:pPr>
            <a:r>
              <a:rPr lang="en-US" dirty="0"/>
              <a:t>Anti-fraud policy</a:t>
            </a:r>
          </a:p>
          <a:p>
            <a:pPr marL="342900" indent="-342900">
              <a:lnSpc>
                <a:spcPct val="150000"/>
              </a:lnSpc>
              <a:buFontTx/>
              <a:buAutoNum type="alphaLcParenR"/>
            </a:pPr>
            <a:r>
              <a:rPr lang="en-US" dirty="0"/>
              <a:t>Employee support programs</a:t>
            </a:r>
          </a:p>
          <a:p>
            <a:pPr marL="342900" indent="-342900">
              <a:lnSpc>
                <a:spcPct val="150000"/>
              </a:lnSpc>
              <a:buFontTx/>
              <a:buAutoNum type="alphaLcParenR"/>
            </a:pPr>
            <a:r>
              <a:rPr lang="en-US" dirty="0"/>
              <a:t>Formal fraud risk assessments</a:t>
            </a:r>
          </a:p>
          <a:p>
            <a:pPr>
              <a:lnSpc>
                <a:spcPct val="150000"/>
              </a:lnSpc>
            </a:pPr>
            <a:endParaRPr lang="en-US"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B3457048-0671-4C49-A264-0B04A6009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6C75749-976D-4AC4-BA2B-409A4FFD128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7C4140E-F860-4006-AB7A-BF5F6D2CAEB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31</a:t>
            </a:r>
          </a:p>
        </p:txBody>
      </p:sp>
      <p:sp>
        <p:nvSpPr>
          <p:cNvPr id="3" name="Rectangle 2"/>
          <p:cNvSpPr/>
          <p:nvPr/>
        </p:nvSpPr>
        <p:spPr>
          <a:xfrm>
            <a:off x="1763627" y="894456"/>
            <a:ext cx="5765339" cy="4462760"/>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spc="20" dirty="0">
                <a:solidFill>
                  <a:srgbClr val="000000"/>
                </a:solidFill>
                <a:ea typeface="Roboto" panose="02000000000000000000" pitchFamily="2" charset="0"/>
              </a:rPr>
              <a:t>All would</a:t>
            </a:r>
          </a:p>
          <a:p>
            <a:pPr marL="91440">
              <a:lnSpc>
                <a:spcPct val="150000"/>
              </a:lnSpc>
              <a:spcBef>
                <a:spcPts val="600"/>
              </a:spcBef>
              <a:spcAft>
                <a:spcPts val="600"/>
              </a:spcAft>
            </a:pPr>
            <a:r>
              <a:rPr lang="en-US" sz="2400" spc="20" dirty="0">
                <a:solidFill>
                  <a:srgbClr val="000000"/>
                </a:solidFill>
              </a:rPr>
              <a:t>Each item may have a different level of impact.  It is important for organizations to have several controls in place to help prevent and detect fraud.</a:t>
            </a:r>
            <a:endParaRPr lang="en-US" sz="2400"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74944BC5-DA99-40DF-B6B1-A44EC7A401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86C8FA5B-E9A6-4A33-B7D5-680836A72EA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C381868-9A15-49FE-A47B-650B968ADC7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941545673"/>
      </p:ext>
    </p:extLst>
  </p:cSld>
  <p:clrMapOvr>
    <a:masterClrMapping/>
  </p:clrMapOvr>
  <mc:AlternateContent xmlns:mc="http://schemas.openxmlformats.org/markup-compatibility/2006" xmlns:p14="http://schemas.microsoft.com/office/powerpoint/2010/main">
    <mc:Choice Requires="p14">
      <p:transition spd="slow" p14:dur="2000" advTm="15316"/>
    </mc:Choice>
    <mc:Fallback xmlns="">
      <p:transition spd="slow" advTm="1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32</a:t>
            </a:r>
          </a:p>
        </p:txBody>
      </p:sp>
      <p:sp>
        <p:nvSpPr>
          <p:cNvPr id="4" name="Rectangle 3"/>
          <p:cNvSpPr/>
          <p:nvPr/>
        </p:nvSpPr>
        <p:spPr>
          <a:xfrm>
            <a:off x="3492269" y="2943051"/>
            <a:ext cx="6012873" cy="492443"/>
          </a:xfrm>
          <a:prstGeom prst="rect">
            <a:avLst/>
          </a:prstGeom>
        </p:spPr>
        <p:txBody>
          <a:bodyPr wrap="square">
            <a:spAutoFit/>
          </a:bodyPr>
          <a:lstStyle/>
          <a:p>
            <a:r>
              <a:rPr lang="en-US" dirty="0">
                <a:solidFill>
                  <a:srgbClr val="000000"/>
                </a:solidFill>
              </a:rPr>
              <a:t>You can now proceed to the final Module 5.</a:t>
            </a:r>
            <a:endParaRPr lang="en-US"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5" name="Rectangle 4"/>
          <p:cNvSpPr/>
          <p:nvPr/>
        </p:nvSpPr>
        <p:spPr>
          <a:xfrm>
            <a:off x="3589251" y="1677803"/>
            <a:ext cx="6012873" cy="492443"/>
          </a:xfrm>
          <a:prstGeom prst="rect">
            <a:avLst/>
          </a:prstGeom>
        </p:spPr>
        <p:txBody>
          <a:bodyPr wrap="square">
            <a:spAutoFit/>
          </a:bodyPr>
          <a:lstStyle/>
          <a:p>
            <a:r>
              <a:rPr lang="en-US" dirty="0">
                <a:solidFill>
                  <a:srgbClr val="000000"/>
                </a:solidFill>
              </a:rPr>
              <a:t>You have successfully completed Module 4.</a:t>
            </a:r>
            <a:endParaRPr lang="en-US"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3FF8C76D-D0BB-4DFE-8D56-E96DC32D2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CBEE1B54-5772-48EC-9234-70E518BE080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9328EE2C-EC66-4B04-B818-8D59BBBE85B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582040" y="112320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Definition of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614213" y="2303500"/>
            <a:ext cx="8197016" cy="137158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Act or course of deception; an intentional concealment; omission and perversion of the truth.</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3</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Rectangle 4"/>
          <p:cNvSpPr/>
          <p:nvPr/>
        </p:nvSpPr>
        <p:spPr>
          <a:xfrm>
            <a:off x="3164088" y="3738699"/>
            <a:ext cx="7350089" cy="1569660"/>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Intentional</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Violates the fiduciary duties</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Purpose is for</a:t>
            </a:r>
            <a:r>
              <a:rPr kumimoji="0" lang="en-US" sz="2400" b="0" i="0" u="none" strike="noStrike" kern="1200" cap="none" spc="0" normalizeH="0" noProof="0" dirty="0">
                <a:ln>
                  <a:noFill/>
                </a:ln>
                <a:solidFill>
                  <a:srgbClr val="000000"/>
                </a:solidFill>
                <a:effectLst/>
                <a:uLnTx/>
                <a:uFillTx/>
                <a:ea typeface="+mn-ea"/>
                <a:cs typeface="+mn-cs"/>
              </a:rPr>
              <a:t> a </a:t>
            </a:r>
            <a:r>
              <a:rPr kumimoji="0" lang="en-US" sz="2400" b="0" i="0" u="none" strike="noStrike" kern="1200" cap="none" spc="0" normalizeH="0" baseline="0" noProof="0" dirty="0">
                <a:ln>
                  <a:noFill/>
                </a:ln>
                <a:solidFill>
                  <a:srgbClr val="000000"/>
                </a:solidFill>
                <a:effectLst/>
                <a:uLnTx/>
                <a:uFillTx/>
                <a:ea typeface="+mn-ea"/>
                <a:cs typeface="+mn-cs"/>
              </a:rPr>
              <a:t>direct or indirect financial gain</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Costs (assets, revenues or reserves)</a:t>
            </a:r>
          </a:p>
        </p:txBody>
      </p:sp>
      <p:pic>
        <p:nvPicPr>
          <p:cNvPr id="9" name="Audio 8">
            <a:hlinkClick r:id="" action="ppaction://media"/>
            <a:extLst>
              <a:ext uri="{FF2B5EF4-FFF2-40B4-BE49-F238E27FC236}">
                <a16:creationId xmlns:a16="http://schemas.microsoft.com/office/drawing/2014/main" id="{D2A07212-4067-409F-B490-833A88B1B0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74B13C6-542B-4293-8DAD-02547785457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FC31C4F-60C1-4092-B251-048D5B85FCF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522214576"/>
      </p:ext>
    </p:extLst>
  </p:cSld>
  <p:clrMapOvr>
    <a:masterClrMapping/>
  </p:clrMapOvr>
  <mc:AlternateContent xmlns:mc="http://schemas.openxmlformats.org/markup-compatibility/2006" xmlns:p14="http://schemas.microsoft.com/office/powerpoint/2010/main">
    <mc:Choice Requires="p14">
      <p:transition spd="slow" p14:dur="2000" advTm="24588"/>
    </mc:Choice>
    <mc:Fallback xmlns="">
      <p:transition spd="slow" advTm="2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925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4</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5" name="Diagram 4"/>
          <p:cNvGraphicFramePr/>
          <p:nvPr>
            <p:extLst>
              <p:ext uri="{D42A27DB-BD31-4B8C-83A1-F6EECF244321}">
                <p14:modId xmlns:p14="http://schemas.microsoft.com/office/powerpoint/2010/main" val="3999501173"/>
              </p:ext>
            </p:extLst>
          </p:nvPr>
        </p:nvGraphicFramePr>
        <p:xfrm>
          <a:off x="1470082" y="410747"/>
          <a:ext cx="928853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42B7249B-F865-4B15-8716-D94BE1BFE7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A19CFBE-E428-485F-8389-A5FFF5A3CD5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3B50592D-5B07-4FFF-BD14-7648D97EF64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73956"/>
    </mc:Choice>
    <mc:Fallback xmlns="">
      <p:transition spd="slow" advTm="7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100328" y="1455465"/>
            <a:ext cx="7912780" cy="1457551"/>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Why do people commit fraud?</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5</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6831E20E-5D74-4652-AE59-28AA18519A24}"/>
              </a:ext>
            </a:extLst>
          </p:cNvPr>
          <p:cNvSpPr txBox="1"/>
          <p:nvPr/>
        </p:nvSpPr>
        <p:spPr>
          <a:xfrm>
            <a:off x="1937762" y="3106446"/>
            <a:ext cx="8237913" cy="1847814"/>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HGSGothicE" panose="020B0900000000000000" pitchFamily="34" charset="-128"/>
                <a:cs typeface="+mn-cs"/>
              </a:rPr>
              <a:t>Fraud is likely to happen when there is opportunity, internal/external pressure (motivation), and the ability to rationalize one’s actions.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endParaRPr>
          </a:p>
        </p:txBody>
      </p:sp>
      <p:pic>
        <p:nvPicPr>
          <p:cNvPr id="5" name="Audio 4">
            <a:hlinkClick r:id="" action="ppaction://media"/>
            <a:extLst>
              <a:ext uri="{FF2B5EF4-FFF2-40B4-BE49-F238E27FC236}">
                <a16:creationId xmlns:a16="http://schemas.microsoft.com/office/drawing/2014/main" id="{04B5622F-80D9-4B5E-B5CA-DF369A4FBC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0F4C490-EB18-4024-92CC-CF60495102C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CEDFC291-2D34-40C2-B366-EDFD77D3DA6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104546341"/>
      </p:ext>
    </p:extLst>
  </p:cSld>
  <p:clrMapOvr>
    <a:masterClrMapping/>
  </p:clrMapOvr>
  <mc:AlternateContent xmlns:mc="http://schemas.openxmlformats.org/markup-compatibility/2006" xmlns:p14="http://schemas.microsoft.com/office/powerpoint/2010/main">
    <mc:Choice Requires="p14">
      <p:transition spd="slow" p14:dur="2000" advTm="13615"/>
    </mc:Choice>
    <mc:Fallback xmlns="">
      <p:transition spd="slow" advTm="1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42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3DCDD8E9-BA28-4DEF-8AF2-DD90A632AE24}"/>
              </a:ext>
            </a:extLst>
          </p:cNvPr>
          <p:cNvSpPr txBox="1">
            <a:spLocks/>
          </p:cNvSpPr>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800" noProof="0" dirty="0">
                <a:solidFill>
                  <a:srgbClr val="FFFFFF"/>
                </a:solidFill>
                <a:latin typeface="Century Gothic" panose="020B0502020202020204"/>
              </a:rPr>
              <a:t>6</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6" name="Diagram 5"/>
          <p:cNvGraphicFramePr/>
          <p:nvPr/>
        </p:nvGraphicFramePr>
        <p:xfrm>
          <a:off x="1399212" y="191552"/>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6171431" y="1753382"/>
            <a:ext cx="15279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Opportunity</a:t>
            </a:r>
          </a:p>
        </p:txBody>
      </p:sp>
      <p:sp>
        <p:nvSpPr>
          <p:cNvPr id="8" name="TextBox 7"/>
          <p:cNvSpPr txBox="1"/>
          <p:nvPr/>
        </p:nvSpPr>
        <p:spPr>
          <a:xfrm>
            <a:off x="2090057" y="1799548"/>
            <a:ext cx="15512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Pressures </a:t>
            </a:r>
          </a:p>
        </p:txBody>
      </p:sp>
      <p:sp>
        <p:nvSpPr>
          <p:cNvPr id="9" name="TextBox 8"/>
          <p:cNvSpPr txBox="1"/>
          <p:nvPr/>
        </p:nvSpPr>
        <p:spPr>
          <a:xfrm>
            <a:off x="4444093" y="3846556"/>
            <a:ext cx="18197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Rationalization</a:t>
            </a:r>
          </a:p>
        </p:txBody>
      </p:sp>
      <p:sp>
        <p:nvSpPr>
          <p:cNvPr id="10" name="TextBox 9"/>
          <p:cNvSpPr txBox="1"/>
          <p:nvPr/>
        </p:nvSpPr>
        <p:spPr>
          <a:xfrm>
            <a:off x="6676052" y="2187835"/>
            <a:ext cx="41167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Know a way to use their position to commit fraud and believe there is a low risk of getting caught.</a:t>
            </a:r>
          </a:p>
        </p:txBody>
      </p:sp>
      <p:sp>
        <p:nvSpPr>
          <p:cNvPr id="11" name="TextBox 10"/>
          <p:cNvSpPr txBox="1"/>
          <p:nvPr/>
        </p:nvSpPr>
        <p:spPr>
          <a:xfrm>
            <a:off x="924247" y="2122714"/>
            <a:ext cx="318855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Internal/External Pressures </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Addiction (drugs, gambling)</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Financial pressures </a:t>
            </a:r>
          </a:p>
        </p:txBody>
      </p:sp>
      <p:sp>
        <p:nvSpPr>
          <p:cNvPr id="12" name="TextBox 11"/>
          <p:cNvSpPr txBox="1"/>
          <p:nvPr/>
        </p:nvSpPr>
        <p:spPr>
          <a:xfrm>
            <a:off x="3467362" y="4534495"/>
            <a:ext cx="537448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Fail to see the criminal nature,</a:t>
            </a:r>
            <a:r>
              <a:rPr kumimoji="0" lang="en-US" sz="1600" b="0" i="0" u="none" strike="noStrike" kern="1200" cap="none" spc="0" normalizeH="0" noProof="0" dirty="0">
                <a:ln>
                  <a:noFill/>
                </a:ln>
                <a:solidFill>
                  <a:srgbClr val="000000"/>
                </a:solidFill>
                <a:effectLst/>
                <a:uLnTx/>
                <a:uFillTx/>
                <a:ea typeface="+mn-ea"/>
                <a:cs typeface="+mn-cs"/>
              </a:rPr>
              <a:t> feels </a:t>
            </a:r>
            <a:r>
              <a:rPr kumimoji="0" lang="en-US" sz="1600" b="0" i="0" u="none" strike="noStrike" kern="1200" cap="none" spc="0" normalizeH="0" baseline="0" noProof="0" dirty="0">
                <a:ln>
                  <a:noFill/>
                </a:ln>
                <a:solidFill>
                  <a:srgbClr val="000000"/>
                </a:solidFill>
                <a:effectLst/>
                <a:uLnTx/>
                <a:uFillTx/>
                <a:ea typeface="+mn-ea"/>
                <a:cs typeface="+mn-cs"/>
              </a:rPr>
              <a:t>it is justified.</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Just borrowing; I planning to pay it back.</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The organization I work for is under-paying me.</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Everyone is doing it.</a:t>
            </a:r>
          </a:p>
        </p:txBody>
      </p:sp>
      <p:pic>
        <p:nvPicPr>
          <p:cNvPr id="3" name="Audio 2">
            <a:hlinkClick r:id="" action="ppaction://media"/>
            <a:extLst>
              <a:ext uri="{FF2B5EF4-FFF2-40B4-BE49-F238E27FC236}">
                <a16:creationId xmlns:a16="http://schemas.microsoft.com/office/drawing/2014/main" id="{492E9F21-87B7-456C-8F84-875E4E2A5EA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A316B738-4F65-456D-B857-5E6CDF0A2D9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4" name="Action Button: Go Forward or Next 13">
            <a:hlinkClick r:id="" action="ppaction://hlinkshowjump?jump=nextslide" highlightClick="1"/>
            <a:extLst>
              <a:ext uri="{FF2B5EF4-FFF2-40B4-BE49-F238E27FC236}">
                <a16:creationId xmlns:a16="http://schemas.microsoft.com/office/drawing/2014/main" id="{5E859A58-5684-4431-B760-57656809BCD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4242211111"/>
      </p:ext>
    </p:extLst>
  </p:cSld>
  <p:clrMapOvr>
    <a:masterClrMapping/>
  </p:clrMapOvr>
  <p:transition spd="med" advTm="40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6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6501"/>
                            </p:stCondLst>
                            <p:childTnLst>
                              <p:par>
                                <p:cTn id="11" presetID="1" presetClass="entr" presetSubtype="0" fill="hold" grpId="0" nodeType="afterEffect">
                                  <p:stCondLst>
                                    <p:cond delay="1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501"/>
                            </p:stCondLst>
                            <p:childTnLst>
                              <p:par>
                                <p:cTn id="14" presetID="1" presetClass="entr" presetSubtype="0" fill="hold" grpId="0" nodeType="afterEffect">
                                  <p:stCondLst>
                                    <p:cond delay="8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77">
            <a:extLst>
              <a:ext uri="{FF2B5EF4-FFF2-40B4-BE49-F238E27FC236}">
                <a16:creationId xmlns:a16="http://schemas.microsoft.com/office/drawing/2014/main" id="{9F53F878-0D56-4883-AA74-4435BB846B9E}"/>
              </a:ext>
            </a:extLst>
          </p:cNvPr>
          <p:cNvSpPr txBox="1">
            <a:spLocks noChangeArrowheads="1"/>
          </p:cNvSpPr>
          <p:nvPr/>
        </p:nvSpPr>
        <p:spPr bwMode="auto">
          <a:xfrm>
            <a:off x="5988026" y="790366"/>
            <a:ext cx="4229973" cy="206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1430" lvl="0" indent="0" algn="ctr" defTabSz="457200" rtl="0" eaLnBrk="1" fontAlgn="auto" latinLnBrk="0" hangingPunct="1">
              <a:lnSpc>
                <a:spcPts val="143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Owners/executives</a:t>
            </a:r>
            <a:endParaRPr kumimoji="0" lang="en-US"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a:p>
            <a:pPr marL="0" marR="11430" lvl="0" indent="0" algn="ctr" defTabSz="457200" rtl="0" eaLnBrk="1" fontAlgn="auto" latinLnBrk="0" hangingPunct="1">
              <a:lnSpc>
                <a:spcPts val="2000"/>
              </a:lnSpc>
              <a:spcBef>
                <a:spcPts val="165"/>
              </a:spcBef>
              <a:spcAft>
                <a:spcPts val="0"/>
              </a:spcAft>
              <a:buClrTx/>
              <a:buSzTx/>
              <a:buFontTx/>
              <a:buNone/>
              <a:tabLst/>
              <a:defRPr/>
            </a:pP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are</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more</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25" normalizeH="0" baseline="0" noProof="0" dirty="0">
                <a:ln>
                  <a:noFill/>
                </a:ln>
                <a:solidFill>
                  <a:srgbClr val="3CB6AD"/>
                </a:solidFill>
                <a:effectLst/>
                <a:uLnTx/>
                <a:uFillTx/>
                <a:ea typeface="Calibri" panose="020F0502020204030204" pitchFamily="34" charset="0"/>
                <a:cs typeface="Calibri" panose="020F0502020204030204" pitchFamily="34" charset="0"/>
              </a:rPr>
              <a:t>likely</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to</a:t>
            </a:r>
            <a:r>
              <a:rPr kumimoji="0" lang="en-US" sz="2000" i="0" u="none" strike="noStrike" kern="1200" cap="none" spc="-330" normalizeH="0" baseline="0" noProof="0" dirty="0">
                <a:ln>
                  <a:noFill/>
                </a:ln>
                <a:solidFill>
                  <a:srgbClr val="3CB6AD"/>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3CB6AD"/>
                </a:solidFill>
                <a:effectLst/>
                <a:uLnTx/>
                <a:uFillTx/>
                <a:ea typeface="Calibri" panose="020F0502020204030204" pitchFamily="34" charset="0"/>
                <a:cs typeface="Calibri" panose="020F0502020204030204" pitchFamily="34" charset="0"/>
              </a:rPr>
              <a:t>collude with others</a:t>
            </a:r>
            <a:endParaRPr kumimoji="0" lang="en-US"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a:p>
            <a:pPr marL="111760" marR="121285" lvl="0" indent="-635" algn="ctr" defTabSz="457200" rtl="0" eaLnBrk="1" fontAlgn="auto" latinLnBrk="0" hangingPunct="1">
              <a:lnSpc>
                <a:spcPts val="1600"/>
              </a:lnSpc>
              <a:spcBef>
                <a:spcPts val="1680"/>
              </a:spcBef>
              <a:spcAft>
                <a:spcPts val="0"/>
              </a:spcAft>
              <a:buClrTx/>
              <a:buSzTx/>
              <a:buFontTx/>
              <a:buNone/>
              <a:tabLst/>
              <a:defRPr/>
            </a:pPr>
            <a:r>
              <a:rPr kumimoji="0" lang="en-US" sz="2000" i="0" u="none" strike="noStrike" kern="1200" cap="none" spc="0" normalizeH="0" baseline="0" noProof="0" dirty="0">
                <a:ln>
                  <a:noFill/>
                </a:ln>
                <a:solidFill>
                  <a:srgbClr val="95BD9E"/>
                </a:solidFill>
                <a:effectLst/>
                <a:uLnTx/>
                <a:uFillTx/>
                <a:ea typeface="Calibri" panose="020F0502020204030204" pitchFamily="34" charset="0"/>
                <a:cs typeface="Calibri" panose="020F0502020204030204" pitchFamily="34" charset="0"/>
              </a:rPr>
              <a:t>Collusion schemes tend to be more costly  than  single-perpetrator</a:t>
            </a:r>
            <a:r>
              <a:rPr kumimoji="0" lang="en-US" sz="2000" i="0" u="none" strike="noStrike" kern="1200" cap="none" spc="-115" normalizeH="0" baseline="0" noProof="0" dirty="0">
                <a:ln>
                  <a:noFill/>
                </a:ln>
                <a:solidFill>
                  <a:srgbClr val="95BD9E"/>
                </a:solidFill>
                <a:effectLst/>
                <a:uLnTx/>
                <a:uFillTx/>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srgbClr val="95BD9E"/>
                </a:solidFill>
                <a:effectLst/>
                <a:uLnTx/>
                <a:uFillTx/>
                <a:ea typeface="Calibri" panose="020F0502020204030204" pitchFamily="34" charset="0"/>
                <a:cs typeface="Calibri" panose="020F0502020204030204" pitchFamily="34" charset="0"/>
              </a:rPr>
              <a:t>frauds.</a:t>
            </a:r>
            <a:endParaRPr kumimoji="0" lang="en-US"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p:txBody>
      </p:sp>
      <p:sp>
        <p:nvSpPr>
          <p:cNvPr id="3" name="AutoShape 5250">
            <a:extLst>
              <a:ext uri="{FF2B5EF4-FFF2-40B4-BE49-F238E27FC236}">
                <a16:creationId xmlns:a16="http://schemas.microsoft.com/office/drawing/2014/main" id="{DB58676F-CADF-4B0C-8BAC-EA03DC806A92}"/>
              </a:ext>
            </a:extLst>
          </p:cNvPr>
          <p:cNvSpPr>
            <a:spLocks/>
          </p:cNvSpPr>
          <p:nvPr/>
        </p:nvSpPr>
        <p:spPr bwMode="auto">
          <a:xfrm>
            <a:off x="1974001" y="912607"/>
            <a:ext cx="2658745" cy="2162810"/>
          </a:xfrm>
          <a:custGeom>
            <a:avLst/>
            <a:gdLst>
              <a:gd name="T0" fmla="+- 0 6631 6033"/>
              <a:gd name="T1" fmla="*/ T0 w 4187"/>
              <a:gd name="T2" fmla="+- 0 6992 6992"/>
              <a:gd name="T3" fmla="*/ 6992 h 3406"/>
              <a:gd name="T4" fmla="+- 0 6033 6033"/>
              <a:gd name="T5" fmla="*/ T4 w 4187"/>
              <a:gd name="T6" fmla="+- 0 6992 6992"/>
              <a:gd name="T7" fmla="*/ 6992 h 3406"/>
              <a:gd name="T8" fmla="+- 0 6033 6033"/>
              <a:gd name="T9" fmla="*/ T8 w 4187"/>
              <a:gd name="T10" fmla="+- 0 10398 6992"/>
              <a:gd name="T11" fmla="*/ 10398 h 3406"/>
              <a:gd name="T12" fmla="+- 0 6631 6033"/>
              <a:gd name="T13" fmla="*/ T12 w 4187"/>
              <a:gd name="T14" fmla="+- 0 10398 6992"/>
              <a:gd name="T15" fmla="*/ 10398 h 3406"/>
              <a:gd name="T16" fmla="+- 0 6631 6033"/>
              <a:gd name="T17" fmla="*/ T16 w 4187"/>
              <a:gd name="T18" fmla="+- 0 6992 6992"/>
              <a:gd name="T19" fmla="*/ 6992 h 3406"/>
              <a:gd name="T20" fmla="+- 0 7827 6033"/>
              <a:gd name="T21" fmla="*/ T20 w 4187"/>
              <a:gd name="T22" fmla="+- 0 7766 6992"/>
              <a:gd name="T23" fmla="*/ 7766 h 3406"/>
              <a:gd name="T24" fmla="+- 0 7229 6033"/>
              <a:gd name="T25" fmla="*/ T24 w 4187"/>
              <a:gd name="T26" fmla="+- 0 7766 6992"/>
              <a:gd name="T27" fmla="*/ 7766 h 3406"/>
              <a:gd name="T28" fmla="+- 0 7229 6033"/>
              <a:gd name="T29" fmla="*/ T28 w 4187"/>
              <a:gd name="T30" fmla="+- 0 10398 6992"/>
              <a:gd name="T31" fmla="*/ 10398 h 3406"/>
              <a:gd name="T32" fmla="+- 0 7827 6033"/>
              <a:gd name="T33" fmla="*/ T32 w 4187"/>
              <a:gd name="T34" fmla="+- 0 10398 6992"/>
              <a:gd name="T35" fmla="*/ 10398 h 3406"/>
              <a:gd name="T36" fmla="+- 0 7827 6033"/>
              <a:gd name="T37" fmla="*/ T36 w 4187"/>
              <a:gd name="T38" fmla="+- 0 7766 6992"/>
              <a:gd name="T39" fmla="*/ 7766 h 3406"/>
              <a:gd name="T40" fmla="+- 0 9023 6033"/>
              <a:gd name="T41" fmla="*/ T40 w 4187"/>
              <a:gd name="T42" fmla="+- 0 8927 6992"/>
              <a:gd name="T43" fmla="*/ 8927 h 3406"/>
              <a:gd name="T44" fmla="+- 0 8425 6033"/>
              <a:gd name="T45" fmla="*/ T44 w 4187"/>
              <a:gd name="T46" fmla="+- 0 8927 6992"/>
              <a:gd name="T47" fmla="*/ 8927 h 3406"/>
              <a:gd name="T48" fmla="+- 0 8425 6033"/>
              <a:gd name="T49" fmla="*/ T48 w 4187"/>
              <a:gd name="T50" fmla="+- 0 10398 6992"/>
              <a:gd name="T51" fmla="*/ 10398 h 3406"/>
              <a:gd name="T52" fmla="+- 0 9023 6033"/>
              <a:gd name="T53" fmla="*/ T52 w 4187"/>
              <a:gd name="T54" fmla="+- 0 10398 6992"/>
              <a:gd name="T55" fmla="*/ 10398 h 3406"/>
              <a:gd name="T56" fmla="+- 0 9023 6033"/>
              <a:gd name="T57" fmla="*/ T56 w 4187"/>
              <a:gd name="T58" fmla="+- 0 8927 6992"/>
              <a:gd name="T59" fmla="*/ 8927 h 3406"/>
              <a:gd name="T60" fmla="+- 0 10219 6033"/>
              <a:gd name="T61" fmla="*/ T60 w 4187"/>
              <a:gd name="T62" fmla="+- 0 10165 6992"/>
              <a:gd name="T63" fmla="*/ 10165 h 3406"/>
              <a:gd name="T64" fmla="+- 0 9621 6033"/>
              <a:gd name="T65" fmla="*/ T64 w 4187"/>
              <a:gd name="T66" fmla="+- 0 10165 6992"/>
              <a:gd name="T67" fmla="*/ 10165 h 3406"/>
              <a:gd name="T68" fmla="+- 0 9621 6033"/>
              <a:gd name="T69" fmla="*/ T68 w 4187"/>
              <a:gd name="T70" fmla="+- 0 10398 6992"/>
              <a:gd name="T71" fmla="*/ 10398 h 3406"/>
              <a:gd name="T72" fmla="+- 0 10219 6033"/>
              <a:gd name="T73" fmla="*/ T72 w 4187"/>
              <a:gd name="T74" fmla="+- 0 10398 6992"/>
              <a:gd name="T75" fmla="*/ 10398 h 3406"/>
              <a:gd name="T76" fmla="+- 0 10219 6033"/>
              <a:gd name="T77" fmla="*/ T76 w 4187"/>
              <a:gd name="T78" fmla="+- 0 10165 6992"/>
              <a:gd name="T79" fmla="*/ 10165 h 3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87" h="3406">
                <a:moveTo>
                  <a:pt x="598" y="0"/>
                </a:moveTo>
                <a:lnTo>
                  <a:pt x="0" y="0"/>
                </a:lnTo>
                <a:lnTo>
                  <a:pt x="0" y="3406"/>
                </a:lnTo>
                <a:lnTo>
                  <a:pt x="598" y="3406"/>
                </a:lnTo>
                <a:lnTo>
                  <a:pt x="598" y="0"/>
                </a:lnTo>
                <a:moveTo>
                  <a:pt x="1794" y="774"/>
                </a:moveTo>
                <a:lnTo>
                  <a:pt x="1196" y="774"/>
                </a:lnTo>
                <a:lnTo>
                  <a:pt x="1196" y="3406"/>
                </a:lnTo>
                <a:lnTo>
                  <a:pt x="1794" y="3406"/>
                </a:lnTo>
                <a:lnTo>
                  <a:pt x="1794" y="774"/>
                </a:lnTo>
                <a:moveTo>
                  <a:pt x="2990" y="1935"/>
                </a:moveTo>
                <a:lnTo>
                  <a:pt x="2392" y="1935"/>
                </a:lnTo>
                <a:lnTo>
                  <a:pt x="2392" y="3406"/>
                </a:lnTo>
                <a:lnTo>
                  <a:pt x="2990" y="3406"/>
                </a:lnTo>
                <a:lnTo>
                  <a:pt x="2990" y="1935"/>
                </a:lnTo>
                <a:moveTo>
                  <a:pt x="4186" y="3173"/>
                </a:moveTo>
                <a:lnTo>
                  <a:pt x="3588" y="3173"/>
                </a:lnTo>
                <a:lnTo>
                  <a:pt x="3588" y="3406"/>
                </a:lnTo>
                <a:lnTo>
                  <a:pt x="4186" y="3406"/>
                </a:lnTo>
                <a:lnTo>
                  <a:pt x="4186" y="3173"/>
                </a:lnTo>
              </a:path>
            </a:pathLst>
          </a:custGeom>
          <a:solidFill>
            <a:srgbClr val="9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4" name="AutoShape 5248">
            <a:extLst>
              <a:ext uri="{FF2B5EF4-FFF2-40B4-BE49-F238E27FC236}">
                <a16:creationId xmlns:a16="http://schemas.microsoft.com/office/drawing/2014/main" id="{C0B19C45-9441-4D04-9357-8608FF04D0BC}"/>
              </a:ext>
            </a:extLst>
          </p:cNvPr>
          <p:cNvSpPr>
            <a:spLocks/>
          </p:cNvSpPr>
          <p:nvPr/>
        </p:nvSpPr>
        <p:spPr bwMode="auto">
          <a:xfrm>
            <a:off x="1974001" y="3453525"/>
            <a:ext cx="2661285" cy="2223135"/>
          </a:xfrm>
          <a:custGeom>
            <a:avLst/>
            <a:gdLst>
              <a:gd name="T0" fmla="+- 0 6605 6006"/>
              <a:gd name="T1" fmla="*/ T0 w 4191"/>
              <a:gd name="T2" fmla="+- 0 10859 10859"/>
              <a:gd name="T3" fmla="*/ 10859 h 3501"/>
              <a:gd name="T4" fmla="+- 0 6006 6006"/>
              <a:gd name="T5" fmla="*/ T4 w 4191"/>
              <a:gd name="T6" fmla="+- 0 10859 10859"/>
              <a:gd name="T7" fmla="*/ 10859 h 3501"/>
              <a:gd name="T8" fmla="+- 0 6006 6006"/>
              <a:gd name="T9" fmla="*/ T8 w 4191"/>
              <a:gd name="T10" fmla="+- 0 11065 10859"/>
              <a:gd name="T11" fmla="*/ 11065 h 3501"/>
              <a:gd name="T12" fmla="+- 0 6605 6006"/>
              <a:gd name="T13" fmla="*/ T12 w 4191"/>
              <a:gd name="T14" fmla="+- 0 11065 10859"/>
              <a:gd name="T15" fmla="*/ 11065 h 3501"/>
              <a:gd name="T16" fmla="+- 0 6605 6006"/>
              <a:gd name="T17" fmla="*/ T16 w 4191"/>
              <a:gd name="T18" fmla="+- 0 10859 10859"/>
              <a:gd name="T19" fmla="*/ 10859 h 3501"/>
              <a:gd name="T20" fmla="+- 0 7802 6006"/>
              <a:gd name="T21" fmla="*/ T20 w 4191"/>
              <a:gd name="T22" fmla="+- 0 10859 10859"/>
              <a:gd name="T23" fmla="*/ 10859 h 3501"/>
              <a:gd name="T24" fmla="+- 0 7203 6006"/>
              <a:gd name="T25" fmla="*/ T24 w 4191"/>
              <a:gd name="T26" fmla="+- 0 10859 10859"/>
              <a:gd name="T27" fmla="*/ 10859 h 3501"/>
              <a:gd name="T28" fmla="+- 0 7203 6006"/>
              <a:gd name="T29" fmla="*/ T28 w 4191"/>
              <a:gd name="T30" fmla="+- 0 11477 10859"/>
              <a:gd name="T31" fmla="*/ 11477 h 3501"/>
              <a:gd name="T32" fmla="+- 0 7802 6006"/>
              <a:gd name="T33" fmla="*/ T32 w 4191"/>
              <a:gd name="T34" fmla="+- 0 11477 10859"/>
              <a:gd name="T35" fmla="*/ 11477 h 3501"/>
              <a:gd name="T36" fmla="+- 0 7802 6006"/>
              <a:gd name="T37" fmla="*/ T36 w 4191"/>
              <a:gd name="T38" fmla="+- 0 10859 10859"/>
              <a:gd name="T39" fmla="*/ 10859 h 3501"/>
              <a:gd name="T40" fmla="+- 0 8999 6006"/>
              <a:gd name="T41" fmla="*/ T40 w 4191"/>
              <a:gd name="T42" fmla="+- 0 10859 10859"/>
              <a:gd name="T43" fmla="*/ 10859 h 3501"/>
              <a:gd name="T44" fmla="+- 0 8400 6006"/>
              <a:gd name="T45" fmla="*/ T44 w 4191"/>
              <a:gd name="T46" fmla="+- 0 10859 10859"/>
              <a:gd name="T47" fmla="*/ 10859 h 3501"/>
              <a:gd name="T48" fmla="+- 0 8400 6006"/>
              <a:gd name="T49" fmla="*/ T48 w 4191"/>
              <a:gd name="T50" fmla="+- 0 14360 10859"/>
              <a:gd name="T51" fmla="*/ 14360 h 3501"/>
              <a:gd name="T52" fmla="+- 0 8999 6006"/>
              <a:gd name="T53" fmla="*/ T52 w 4191"/>
              <a:gd name="T54" fmla="+- 0 14360 10859"/>
              <a:gd name="T55" fmla="*/ 14360 h 3501"/>
              <a:gd name="T56" fmla="+- 0 8999 6006"/>
              <a:gd name="T57" fmla="*/ T56 w 4191"/>
              <a:gd name="T58" fmla="+- 0 10859 10859"/>
              <a:gd name="T59" fmla="*/ 10859 h 3501"/>
              <a:gd name="T60" fmla="+- 0 10196 6006"/>
              <a:gd name="T61" fmla="*/ T60 w 4191"/>
              <a:gd name="T62" fmla="+- 0 10859 10859"/>
              <a:gd name="T63" fmla="*/ 10859 h 3501"/>
              <a:gd name="T64" fmla="+- 0 9598 6006"/>
              <a:gd name="T65" fmla="*/ T64 w 4191"/>
              <a:gd name="T66" fmla="+- 0 10859 10859"/>
              <a:gd name="T67" fmla="*/ 10859 h 3501"/>
              <a:gd name="T68" fmla="+- 0 9598 6006"/>
              <a:gd name="T69" fmla="*/ T68 w 4191"/>
              <a:gd name="T70" fmla="+- 0 11637 10859"/>
              <a:gd name="T71" fmla="*/ 11637 h 3501"/>
              <a:gd name="T72" fmla="+- 0 10196 6006"/>
              <a:gd name="T73" fmla="*/ T72 w 4191"/>
              <a:gd name="T74" fmla="+- 0 11637 10859"/>
              <a:gd name="T75" fmla="*/ 11637 h 3501"/>
              <a:gd name="T76" fmla="+- 0 10196 6006"/>
              <a:gd name="T77" fmla="*/ T76 w 4191"/>
              <a:gd name="T78" fmla="+- 0 10859 10859"/>
              <a:gd name="T79" fmla="*/ 10859 h 35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91" h="3501">
                <a:moveTo>
                  <a:pt x="599" y="0"/>
                </a:moveTo>
                <a:lnTo>
                  <a:pt x="0" y="0"/>
                </a:lnTo>
                <a:lnTo>
                  <a:pt x="0" y="206"/>
                </a:lnTo>
                <a:lnTo>
                  <a:pt x="599" y="206"/>
                </a:lnTo>
                <a:lnTo>
                  <a:pt x="599" y="0"/>
                </a:lnTo>
                <a:moveTo>
                  <a:pt x="1796" y="0"/>
                </a:moveTo>
                <a:lnTo>
                  <a:pt x="1197" y="0"/>
                </a:lnTo>
                <a:lnTo>
                  <a:pt x="1197" y="618"/>
                </a:lnTo>
                <a:lnTo>
                  <a:pt x="1796" y="618"/>
                </a:lnTo>
                <a:lnTo>
                  <a:pt x="1796" y="0"/>
                </a:lnTo>
                <a:moveTo>
                  <a:pt x="2993" y="0"/>
                </a:moveTo>
                <a:lnTo>
                  <a:pt x="2394" y="0"/>
                </a:lnTo>
                <a:lnTo>
                  <a:pt x="2394" y="3501"/>
                </a:lnTo>
                <a:lnTo>
                  <a:pt x="2993" y="3501"/>
                </a:lnTo>
                <a:lnTo>
                  <a:pt x="2993" y="0"/>
                </a:lnTo>
                <a:moveTo>
                  <a:pt x="4190" y="0"/>
                </a:moveTo>
                <a:lnTo>
                  <a:pt x="3592" y="0"/>
                </a:lnTo>
                <a:lnTo>
                  <a:pt x="3592" y="778"/>
                </a:lnTo>
                <a:lnTo>
                  <a:pt x="4190" y="778"/>
                </a:lnTo>
                <a:lnTo>
                  <a:pt x="4190" y="0"/>
                </a:lnTo>
              </a:path>
            </a:pathLst>
          </a:custGeom>
          <a:solidFill>
            <a:srgbClr val="207D7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5" name="Text Box 5243">
            <a:extLst>
              <a:ext uri="{FF2B5EF4-FFF2-40B4-BE49-F238E27FC236}">
                <a16:creationId xmlns:a16="http://schemas.microsoft.com/office/drawing/2014/main" id="{F5683E41-980C-41E5-8A39-7006BB687AC5}"/>
              </a:ext>
            </a:extLst>
          </p:cNvPr>
          <p:cNvSpPr txBox="1">
            <a:spLocks noChangeArrowheads="1"/>
          </p:cNvSpPr>
          <p:nvPr/>
        </p:nvSpPr>
        <p:spPr bwMode="auto">
          <a:xfrm>
            <a:off x="1974002" y="3129215"/>
            <a:ext cx="480986" cy="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Employee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 Box 5242">
            <a:extLst>
              <a:ext uri="{FF2B5EF4-FFF2-40B4-BE49-F238E27FC236}">
                <a16:creationId xmlns:a16="http://schemas.microsoft.com/office/drawing/2014/main" id="{01DC9F3A-3E12-403A-A001-47241C60907E}"/>
              </a:ext>
            </a:extLst>
          </p:cNvPr>
          <p:cNvSpPr txBox="1">
            <a:spLocks noChangeArrowheads="1"/>
          </p:cNvSpPr>
          <p:nvPr/>
        </p:nvSpPr>
        <p:spPr bwMode="auto">
          <a:xfrm>
            <a:off x="2696870" y="3129215"/>
            <a:ext cx="480986" cy="17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Manager</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 Box 5241">
            <a:extLst>
              <a:ext uri="{FF2B5EF4-FFF2-40B4-BE49-F238E27FC236}">
                <a16:creationId xmlns:a16="http://schemas.microsoft.com/office/drawing/2014/main" id="{3733D30A-D697-4469-BB7E-DB23EF4641B6}"/>
              </a:ext>
            </a:extLst>
          </p:cNvPr>
          <p:cNvSpPr txBox="1">
            <a:spLocks noChangeArrowheads="1"/>
          </p:cNvSpPr>
          <p:nvPr/>
        </p:nvSpPr>
        <p:spPr bwMode="auto">
          <a:xfrm>
            <a:off x="3279695" y="3158503"/>
            <a:ext cx="905127" cy="1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Owner/executive</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 Box 5239">
            <a:extLst>
              <a:ext uri="{FF2B5EF4-FFF2-40B4-BE49-F238E27FC236}">
                <a16:creationId xmlns:a16="http://schemas.microsoft.com/office/drawing/2014/main" id="{A0C2C627-931A-4C7B-B4FF-C4815F899707}"/>
              </a:ext>
            </a:extLst>
          </p:cNvPr>
          <p:cNvSpPr txBox="1">
            <a:spLocks noChangeArrowheads="1"/>
          </p:cNvSpPr>
          <p:nvPr/>
        </p:nvSpPr>
        <p:spPr bwMode="auto">
          <a:xfrm>
            <a:off x="1974001" y="3658269"/>
            <a:ext cx="363855"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$50,000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5239">
            <a:extLst>
              <a:ext uri="{FF2B5EF4-FFF2-40B4-BE49-F238E27FC236}">
                <a16:creationId xmlns:a16="http://schemas.microsoft.com/office/drawing/2014/main" id="{C12206C4-3581-41B6-B291-E57BD7F312A3}"/>
              </a:ext>
            </a:extLst>
          </p:cNvPr>
          <p:cNvSpPr txBox="1">
            <a:spLocks noChangeArrowheads="1"/>
          </p:cNvSpPr>
          <p:nvPr/>
        </p:nvSpPr>
        <p:spPr bwMode="auto">
          <a:xfrm>
            <a:off x="2707289" y="3933233"/>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$150,000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 Box 5239">
            <a:extLst>
              <a:ext uri="{FF2B5EF4-FFF2-40B4-BE49-F238E27FC236}">
                <a16:creationId xmlns:a16="http://schemas.microsoft.com/office/drawing/2014/main" id="{2D0B5508-75D9-44C8-AFBF-6CF80EFC1C95}"/>
              </a:ext>
            </a:extLst>
          </p:cNvPr>
          <p:cNvSpPr txBox="1">
            <a:spLocks noChangeArrowheads="1"/>
          </p:cNvSpPr>
          <p:nvPr/>
        </p:nvSpPr>
        <p:spPr bwMode="auto">
          <a:xfrm>
            <a:off x="3475672" y="5730459"/>
            <a:ext cx="420825" cy="11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$850,000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5239">
            <a:extLst>
              <a:ext uri="{FF2B5EF4-FFF2-40B4-BE49-F238E27FC236}">
                <a16:creationId xmlns:a16="http://schemas.microsoft.com/office/drawing/2014/main" id="{59E954BA-EA99-43EB-9C8D-311C636C5E42}"/>
              </a:ext>
            </a:extLst>
          </p:cNvPr>
          <p:cNvSpPr txBox="1">
            <a:spLocks noChangeArrowheads="1"/>
          </p:cNvSpPr>
          <p:nvPr/>
        </p:nvSpPr>
        <p:spPr bwMode="auto">
          <a:xfrm>
            <a:off x="4189927" y="3981991"/>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$189,000</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5239">
            <a:extLst>
              <a:ext uri="{FF2B5EF4-FFF2-40B4-BE49-F238E27FC236}">
                <a16:creationId xmlns:a16="http://schemas.microsoft.com/office/drawing/2014/main" id="{90BFD533-BEE1-4CEC-BEAB-F44C16DED7D2}"/>
              </a:ext>
            </a:extLst>
          </p:cNvPr>
          <p:cNvSpPr txBox="1">
            <a:spLocks noChangeArrowheads="1"/>
          </p:cNvSpPr>
          <p:nvPr/>
        </p:nvSpPr>
        <p:spPr bwMode="auto">
          <a:xfrm>
            <a:off x="4286661" y="3150866"/>
            <a:ext cx="363855"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Other</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5246">
            <a:extLst>
              <a:ext uri="{FF2B5EF4-FFF2-40B4-BE49-F238E27FC236}">
                <a16:creationId xmlns:a16="http://schemas.microsoft.com/office/drawing/2014/main" id="{2614574B-6A2D-4B41-BA62-C96CE0F3788A}"/>
              </a:ext>
            </a:extLst>
          </p:cNvPr>
          <p:cNvSpPr txBox="1">
            <a:spLocks noChangeArrowheads="1"/>
          </p:cNvSpPr>
          <p:nvPr/>
        </p:nvSpPr>
        <p:spPr bwMode="auto">
          <a:xfrm>
            <a:off x="2004017" y="778634"/>
            <a:ext cx="333839" cy="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44%</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5246">
            <a:extLst>
              <a:ext uri="{FF2B5EF4-FFF2-40B4-BE49-F238E27FC236}">
                <a16:creationId xmlns:a16="http://schemas.microsoft.com/office/drawing/2014/main" id="{4CD35D2B-0BBF-438D-9E40-ED064996BD8F}"/>
              </a:ext>
            </a:extLst>
          </p:cNvPr>
          <p:cNvSpPr txBox="1">
            <a:spLocks noChangeArrowheads="1"/>
          </p:cNvSpPr>
          <p:nvPr/>
        </p:nvSpPr>
        <p:spPr bwMode="auto">
          <a:xfrm>
            <a:off x="2820164" y="1181340"/>
            <a:ext cx="264942" cy="1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34%</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 Box 5246">
            <a:extLst>
              <a:ext uri="{FF2B5EF4-FFF2-40B4-BE49-F238E27FC236}">
                <a16:creationId xmlns:a16="http://schemas.microsoft.com/office/drawing/2014/main" id="{93F5483B-7D05-42B6-846E-A4F72345B9FB}"/>
              </a:ext>
            </a:extLst>
          </p:cNvPr>
          <p:cNvSpPr txBox="1">
            <a:spLocks noChangeArrowheads="1"/>
          </p:cNvSpPr>
          <p:nvPr/>
        </p:nvSpPr>
        <p:spPr bwMode="auto">
          <a:xfrm>
            <a:off x="3592739" y="1926384"/>
            <a:ext cx="186690"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19%</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 Box 5246">
            <a:extLst>
              <a:ext uri="{FF2B5EF4-FFF2-40B4-BE49-F238E27FC236}">
                <a16:creationId xmlns:a16="http://schemas.microsoft.com/office/drawing/2014/main" id="{C7578ED3-0350-490E-A322-C0597BB93480}"/>
              </a:ext>
            </a:extLst>
          </p:cNvPr>
          <p:cNvSpPr txBox="1">
            <a:spLocks noChangeArrowheads="1"/>
          </p:cNvSpPr>
          <p:nvPr/>
        </p:nvSpPr>
        <p:spPr bwMode="auto">
          <a:xfrm>
            <a:off x="4375243" y="2771286"/>
            <a:ext cx="186690"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 3%</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7" name="Chart 16">
            <a:extLst>
              <a:ext uri="{FF2B5EF4-FFF2-40B4-BE49-F238E27FC236}">
                <a16:creationId xmlns:a16="http://schemas.microsoft.com/office/drawing/2014/main" id="{8E4A51DA-67C3-4687-8A47-52DD01D8ECFC}"/>
              </a:ext>
            </a:extLst>
          </p:cNvPr>
          <p:cNvGraphicFramePr>
            <a:graphicFrameLocks/>
          </p:cNvGraphicFramePr>
          <p:nvPr>
            <p:extLst>
              <p:ext uri="{D42A27DB-BD31-4B8C-83A1-F6EECF244321}">
                <p14:modId xmlns:p14="http://schemas.microsoft.com/office/powerpoint/2010/main" val="415577084"/>
              </p:ext>
            </p:extLst>
          </p:nvPr>
        </p:nvGraphicFramePr>
        <p:xfrm>
          <a:off x="5558062" y="2819635"/>
          <a:ext cx="5848350" cy="3490913"/>
        </p:xfrm>
        <a:graphic>
          <a:graphicData uri="http://schemas.openxmlformats.org/drawingml/2006/chart">
            <c:chart xmlns:c="http://schemas.openxmlformats.org/drawingml/2006/chart" xmlns:r="http://schemas.openxmlformats.org/officeDocument/2006/relationships" r:id="rId5"/>
          </a:graphicData>
        </a:graphic>
      </p:graphicFrame>
      <p:sp>
        <p:nvSpPr>
          <p:cNvPr id="18" name="Slide Number Placeholder 1">
            <a:extLst>
              <a:ext uri="{FF2B5EF4-FFF2-40B4-BE49-F238E27FC236}">
                <a16:creationId xmlns:a16="http://schemas.microsoft.com/office/drawing/2014/main" id="{5B43084B-A665-4031-87F9-A7DFFCBE7690}"/>
              </a:ext>
            </a:extLst>
          </p:cNvPr>
          <p:cNvSpPr txBox="1">
            <a:spLocks/>
          </p:cNvSpPr>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800" noProof="0" dirty="0">
                <a:solidFill>
                  <a:srgbClr val="FFFFFF"/>
                </a:solidFill>
                <a:latin typeface="Century Gothic" panose="020B0502020202020204"/>
              </a:rPr>
              <a:t>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3" name="Audio 22">
            <a:hlinkClick r:id="" action="ppaction://media"/>
            <a:extLst>
              <a:ext uri="{FF2B5EF4-FFF2-40B4-BE49-F238E27FC236}">
                <a16:creationId xmlns:a16="http://schemas.microsoft.com/office/drawing/2014/main" id="{52ADF19A-379C-415D-BE9C-78C4D0A407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0" name="Action Button: Go Back or Previous 19">
            <a:hlinkClick r:id="" action="ppaction://hlinkshowjump?jump=previousslide" highlightClick="1"/>
            <a:extLst>
              <a:ext uri="{FF2B5EF4-FFF2-40B4-BE49-F238E27FC236}">
                <a16:creationId xmlns:a16="http://schemas.microsoft.com/office/drawing/2014/main" id="{D1DB8742-05A8-4F14-8B5E-5526D49D4B6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21" name="Action Button: Go Forward or Next 20">
            <a:hlinkClick r:id="" action="ppaction://hlinkshowjump?jump=nextslide" highlightClick="1"/>
            <a:extLst>
              <a:ext uri="{FF2B5EF4-FFF2-40B4-BE49-F238E27FC236}">
                <a16:creationId xmlns:a16="http://schemas.microsoft.com/office/drawing/2014/main" id="{5F3AD58F-F2F8-4F0B-8859-2FA2B3466FE4}"/>
              </a:ext>
            </a:extLst>
          </p:cNvPr>
          <p:cNvSpPr/>
          <p:nvPr/>
        </p:nvSpPr>
        <p:spPr>
          <a:xfrm>
            <a:off x="44685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09333985"/>
      </p:ext>
    </p:extLst>
  </p:cSld>
  <p:clrMapOvr>
    <a:masterClrMapping/>
  </p:clrMapOvr>
  <p:transition spd="med" advTm="819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1" presetClass="entr" presetSubtype="0" fill="hold" grpId="0" nodeType="afterEffect">
                                  <p:stCondLst>
                                    <p:cond delay="12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2001"/>
                            </p:stCondLst>
                            <p:childTnLst>
                              <p:par>
                                <p:cTn id="11" presetID="1" presetClass="entr" presetSubtype="0" fill="hold" grpId="0" nodeType="afterEffect">
                                  <p:stCondLst>
                                    <p:cond delay="4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3"/>
                </p:tgtEl>
              </p:cMediaNode>
            </p:audio>
          </p:childTnLst>
        </p:cTn>
      </p:par>
    </p:tnLst>
    <p:bldLst>
      <p:bldP spid="2" grpId="0"/>
      <p:bldGraphic spid="1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757941" y="1481592"/>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Occupational Fraud</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820563" y="2106932"/>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Lato"/>
              <a:ea typeface="Roboto" panose="02000000000000000000" pitchFamily="2" charset="0"/>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Roboto" panose="02000000000000000000" pitchFamily="2" charset="0"/>
                <a:cs typeface="+mn-cs"/>
              </a:rPr>
              <a:t>Internal Fraud - Occupational Fraud – fraud that is committed against an employer by an employee or management</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R="0" lvl="0" algn="l" defTabSz="801688"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rPr>
              <a: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8</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315DB3F1-EC8A-4F68-A53C-168C56997B0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A6BCF26-6984-43DD-8BAD-976DA46E00D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254C8C7D-1EAB-4995-B80E-F0F1D20D888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837681591"/>
      </p:ext>
    </p:extLst>
  </p:cSld>
  <p:clrMapOvr>
    <a:masterClrMapping/>
  </p:clrMapOvr>
  <mc:AlternateContent xmlns:mc="http://schemas.openxmlformats.org/markup-compatibility/2006" xmlns:p14="http://schemas.microsoft.com/office/powerpoint/2010/main">
    <mc:Choice Requires="p14">
      <p:transition spd="slow" p14:dur="2000" advTm="37988"/>
    </mc:Choice>
    <mc:Fallback xmlns="">
      <p:transition spd="slow" advTm="3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5.4|1.1"/>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5|12.2|9.2"/>
</p:tagLst>
</file>

<file path=ppt/tags/tag4.xml><?xml version="1.0" encoding="utf-8"?>
<p:tagLst xmlns:a="http://schemas.openxmlformats.org/drawingml/2006/main" xmlns:r="http://schemas.openxmlformats.org/officeDocument/2006/relationships" xmlns:p="http://schemas.openxmlformats.org/presentationml/2006/main">
  <p:tag name="TIMING" val="|1.8|1.9"/>
</p:tagLst>
</file>

<file path=ppt/tags/tag5.xml><?xml version="1.0" encoding="utf-8"?>
<p:tagLst xmlns:a="http://schemas.openxmlformats.org/drawingml/2006/main" xmlns:r="http://schemas.openxmlformats.org/officeDocument/2006/relationships" xmlns:p="http://schemas.openxmlformats.org/presentationml/2006/main">
  <p:tag name="TIMING" val="|9.3|2.2|1.3"/>
</p:tagLst>
</file>

<file path=ppt/tags/tag6.xml><?xml version="1.0" encoding="utf-8"?>
<p:tagLst xmlns:a="http://schemas.openxmlformats.org/drawingml/2006/main" xmlns:r="http://schemas.openxmlformats.org/officeDocument/2006/relationships" xmlns:p="http://schemas.openxmlformats.org/presentationml/2006/main">
  <p:tag name="TIMING" val="|4.8|1.8|2.7|2.8|5.1|10.6|4"/>
</p:tagLst>
</file>

<file path=ppt/tags/tag7.xml><?xml version="1.0" encoding="utf-8"?>
<p:tagLst xmlns:a="http://schemas.openxmlformats.org/drawingml/2006/main" xmlns:r="http://schemas.openxmlformats.org/officeDocument/2006/relationships" xmlns:p="http://schemas.openxmlformats.org/presentationml/2006/main">
  <p:tag name="TIMING" val="|49.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2505</Words>
  <Application>Microsoft Office PowerPoint</Application>
  <PresentationFormat>Widescreen</PresentationFormat>
  <Paragraphs>384</Paragraphs>
  <Slides>33</Slides>
  <Notes>33</Notes>
  <HiddenSlides>0</HiddenSlides>
  <MMClips>33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Arial Black</vt:lpstr>
      <vt:lpstr>Calibri</vt:lpstr>
      <vt:lpstr>Century Gothic</vt:lpstr>
      <vt:lpstr>Courier New</vt:lpstr>
      <vt:lpstr>Lato</vt:lpstr>
      <vt:lpstr>Roboto</vt:lpstr>
      <vt:lpstr>Roboto Condensed Light</vt:lpstr>
      <vt:lpstr>Times New Roman</vt:lpstr>
      <vt:lpstr>Wingdings</vt:lpstr>
      <vt:lpstr>Wingdings 3</vt:lpstr>
      <vt:lpstr>Ion Boardroom</vt:lpstr>
      <vt:lpstr>Module 4</vt:lpstr>
      <vt:lpstr>Five Modules</vt:lpstr>
      <vt:lpstr>Fraud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Occupational Fraud</vt:lpstr>
      <vt:lpstr>Types of Occupational Fraud</vt:lpstr>
      <vt:lpstr>Types of Occupational Fraud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DeBaie, Blair L</cp:lastModifiedBy>
  <cp:revision>70</cp:revision>
  <cp:lastPrinted>2019-10-08T14:00:06Z</cp:lastPrinted>
  <dcterms:created xsi:type="dcterms:W3CDTF">2019-07-03T17:48:24Z</dcterms:created>
  <dcterms:modified xsi:type="dcterms:W3CDTF">2019-11-05T12:36:51Z</dcterms:modified>
</cp:coreProperties>
</file>