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92" r:id="rId2"/>
    <p:sldId id="364" r:id="rId3"/>
    <p:sldId id="297" r:id="rId4"/>
    <p:sldId id="393" r:id="rId5"/>
    <p:sldId id="260" r:id="rId6"/>
    <p:sldId id="363" r:id="rId7"/>
    <p:sldId id="262" r:id="rId8"/>
    <p:sldId id="390" r:id="rId9"/>
    <p:sldId id="356" r:id="rId10"/>
    <p:sldId id="355" r:id="rId11"/>
    <p:sldId id="261" r:id="rId12"/>
    <p:sldId id="362" r:id="rId13"/>
    <p:sldId id="394" r:id="rId14"/>
    <p:sldId id="265" r:id="rId15"/>
    <p:sldId id="322" r:id="rId16"/>
    <p:sldId id="354" r:id="rId17"/>
    <p:sldId id="365" r:id="rId18"/>
    <p:sldId id="367" r:id="rId19"/>
    <p:sldId id="395" r:id="rId20"/>
    <p:sldId id="375" r:id="rId21"/>
    <p:sldId id="376" r:id="rId22"/>
    <p:sldId id="366" r:id="rId23"/>
    <p:sldId id="378" r:id="rId24"/>
    <p:sldId id="374" r:id="rId25"/>
    <p:sldId id="377" r:id="rId26"/>
    <p:sldId id="3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60"/>
  </p:normalViewPr>
  <p:slideViewPr>
    <p:cSldViewPr snapToGrid="0">
      <p:cViewPr varScale="1">
        <p:scale>
          <a:sx n="70" d="100"/>
          <a:sy n="70" d="100"/>
        </p:scale>
        <p:origin x="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83F62-1CEA-4272-96E6-B99C4A3A0D93}" type="datetimeFigureOut">
              <a:rPr lang="en-US" smtClean="0"/>
              <a:t>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FBAE-D2FB-4994-B033-E07222B53DC8}" type="slidenum">
              <a:rPr lang="en-US" smtClean="0"/>
              <a:t>‹#›</a:t>
            </a:fld>
            <a:endParaRPr lang="en-US"/>
          </a:p>
        </p:txBody>
      </p:sp>
    </p:spTree>
    <p:extLst>
      <p:ext uri="{BB962C8B-B14F-4D97-AF65-F5344CB8AC3E}">
        <p14:creationId xmlns:p14="http://schemas.microsoft.com/office/powerpoint/2010/main" val="307368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965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75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Roboto" panose="02000000000000000000" pitchFamily="2" charset="0"/>
              </a:rPr>
              <a:t>The audit committee has responsibilities related to:</a:t>
            </a:r>
          </a:p>
          <a:p>
            <a:pPr marL="377190" indent="-285750">
              <a:lnSpc>
                <a:spcPct val="150000"/>
              </a:lnSpc>
              <a:spcBef>
                <a:spcPts val="600"/>
              </a:spcBef>
              <a:spcAft>
                <a:spcPts val="600"/>
              </a:spcAft>
              <a:buFont typeface="Wingdings" panose="05000000000000000000" pitchFamily="2" charset="2"/>
              <a:buChar char="q"/>
            </a:pPr>
            <a:r>
              <a:rPr lang="en-US" dirty="0">
                <a:latin typeface="Roboto" panose="02000000000000000000" pitchFamily="2" charset="0"/>
                <a:ea typeface="Roboto" panose="02000000000000000000" pitchFamily="2" charset="0"/>
              </a:rPr>
              <a:t>internal and external audit;</a:t>
            </a:r>
            <a:endParaRPr lang="en-US" dirty="0">
              <a:solidFill>
                <a:srgbClr val="000000"/>
              </a:solidFill>
              <a:latin typeface="Roboto" panose="02000000000000000000" pitchFamily="2" charset="0"/>
              <a:ea typeface="Roboto" panose="02000000000000000000" pitchFamily="2" charset="0"/>
            </a:endParaRP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system of internal controls;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financial reporting process and financial statements;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compliance with statutory and regulations;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fraud, alleged wrongdoing and material misstatements; and</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Other general such as meeting and reporting requirements.</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12</a:t>
            </a:fld>
            <a:endParaRPr lang="en-US" dirty="0"/>
          </a:p>
        </p:txBody>
      </p:sp>
    </p:spTree>
    <p:extLst>
      <p:ext uri="{BB962C8B-B14F-4D97-AF65-F5344CB8AC3E}">
        <p14:creationId xmlns:p14="http://schemas.microsoft.com/office/powerpoint/2010/main" val="110259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32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a:t>
            </a:r>
            <a:r>
              <a:rPr lang="en-US" dirty="0" err="1"/>
              <a:t>alot</a:t>
            </a:r>
            <a:r>
              <a:rPr lang="en-US" dirty="0"/>
              <a:t> of talking to you.  There is time if you  some updates or just have some general questions.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A8ED9-A90F-43A0-A471-4F79F54F8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439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14000"/>
              </a:lnSpc>
              <a:spcBef>
                <a:spcPts val="600"/>
              </a:spcBef>
              <a:spcAft>
                <a:spcPts val="600"/>
              </a:spcAft>
              <a:buClrTx/>
              <a:buSzTx/>
              <a:buFontTx/>
              <a:buNone/>
              <a:tabLst/>
              <a:defRPr/>
            </a:pPr>
            <a:r>
              <a:rPr lang="en-US" b="1" dirty="0">
                <a:latin typeface="Lato" panose="020F0502020204030203" pitchFamily="34" charset="0"/>
              </a:rPr>
              <a:t>What happens if there is a disagreement between the auditor and management?</a:t>
            </a:r>
          </a:p>
          <a:p>
            <a:pPr>
              <a:lnSpc>
                <a:spcPct val="114000"/>
              </a:lnSpc>
              <a:spcBef>
                <a:spcPts val="600"/>
              </a:spcBef>
              <a:spcAft>
                <a:spcPts val="600"/>
              </a:spcAft>
            </a:pPr>
            <a:r>
              <a:rPr lang="en-US" sz="1200" dirty="0">
                <a:latin typeface="Lato" panose="020F0502020204030203"/>
              </a:rPr>
              <a:t>As noted in module 1, the Audit Committee shall review any problems and restrictions encountered by the auditor and degree of cooperation received.</a:t>
            </a:r>
          </a:p>
          <a:p>
            <a:pPr>
              <a:lnSpc>
                <a:spcPct val="114000"/>
              </a:lnSpc>
              <a:spcBef>
                <a:spcPts val="600"/>
              </a:spcBef>
              <a:spcAft>
                <a:spcPts val="600"/>
              </a:spcAft>
            </a:pPr>
            <a:r>
              <a:rPr lang="en-US" sz="1200" dirty="0">
                <a:latin typeface="Lato" panose="020F0502020204030203"/>
              </a:rPr>
              <a:t>The Committee also needs to review the problems and issues encountered by management</a:t>
            </a:r>
          </a:p>
          <a:p>
            <a:pPr>
              <a:lnSpc>
                <a:spcPct val="114000"/>
              </a:lnSpc>
              <a:spcBef>
                <a:spcPts val="600"/>
              </a:spcBef>
              <a:spcAft>
                <a:spcPts val="600"/>
              </a:spcAft>
            </a:pPr>
            <a:r>
              <a:rPr lang="en-US" sz="1200" dirty="0">
                <a:latin typeface="Lato" panose="020F0502020204030203"/>
              </a:rPr>
              <a:t>The key is to promote cooperation between the management and the auditor. </a:t>
            </a:r>
          </a:p>
          <a:p>
            <a:endParaRPr lang="en-US" sz="1200" b="0" i="0" baseline="0" dirty="0">
              <a:latin typeface="+mn-lt"/>
            </a:endParaRPr>
          </a:p>
        </p:txBody>
      </p:sp>
      <p:sp>
        <p:nvSpPr>
          <p:cNvPr id="6" name="Slide Image Placeholder 5"/>
          <p:cNvSpPr>
            <a:spLocks noGrp="1" noRot="1" noChangeAspect="1"/>
          </p:cNvSpPr>
          <p:nvPr>
            <p:ph type="sldImg"/>
          </p:nvPr>
        </p:nvSpPr>
        <p:spPr>
          <a:xfrm>
            <a:off x="9525" y="460375"/>
            <a:ext cx="4192588" cy="2359025"/>
          </a:xfrm>
        </p:spPr>
      </p:sp>
    </p:spTree>
    <p:extLst>
      <p:ext uri="{BB962C8B-B14F-4D97-AF65-F5344CB8AC3E}">
        <p14:creationId xmlns:p14="http://schemas.microsoft.com/office/powerpoint/2010/main" val="1145766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16</a:t>
            </a:fld>
            <a:endParaRPr lang="en-US" dirty="0"/>
          </a:p>
        </p:txBody>
      </p:sp>
    </p:spTree>
    <p:extLst>
      <p:ext uri="{BB962C8B-B14F-4D97-AF65-F5344CB8AC3E}">
        <p14:creationId xmlns:p14="http://schemas.microsoft.com/office/powerpoint/2010/main" val="2632837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17</a:t>
            </a:fld>
            <a:endParaRPr lang="en-US" dirty="0"/>
          </a:p>
        </p:txBody>
      </p:sp>
    </p:spTree>
    <p:extLst>
      <p:ext uri="{BB962C8B-B14F-4D97-AF65-F5344CB8AC3E}">
        <p14:creationId xmlns:p14="http://schemas.microsoft.com/office/powerpoint/2010/main" val="1119233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Fram  xxx - </a:t>
            </a:r>
            <a:r>
              <a:rPr lang="en-US" dirty="0">
                <a:latin typeface="Roboto" panose="02000000000000000000" pitchFamily="2" charset="0"/>
                <a:ea typeface="Roboto" panose="02000000000000000000" pitchFamily="2" charset="0"/>
              </a:rPr>
              <a:t>The audit committee should have unrestricted and complete authority to delve into any affair of the municipality, with full access to the management and auditor.</a:t>
            </a:r>
            <a:endParaRPr lang="en-US" spc="20" dirty="0">
              <a:latin typeface="Roboto" panose="02000000000000000000" pitchFamily="2" charset="0"/>
              <a:ea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18</a:t>
            </a:fld>
            <a:endParaRPr lang="en-US" dirty="0"/>
          </a:p>
        </p:txBody>
      </p:sp>
    </p:spTree>
    <p:extLst>
      <p:ext uri="{BB962C8B-B14F-4D97-AF65-F5344CB8AC3E}">
        <p14:creationId xmlns:p14="http://schemas.microsoft.com/office/powerpoint/2010/main" val="390540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A4B952-DAF1-5E4E-93F1-8F986E329F0C}" type="slidenum">
              <a:rPr lang="en-US" smtClean="0"/>
              <a:t>20</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 agenda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defines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composition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General audit meeting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Highlight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responsibilities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Challenges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Dependence on expertise and integrity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Quality of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programs and communication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Role and Relationship with External Auditor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Know the legislative audit deadlines and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Identify items to consider when recommending an external auditor and plan</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Gain an awareness of what the external auditor will provide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Evaluating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Statement Review</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Building knowledge of financial statements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analysis and questions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Potential red flags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analyses linkage to Financial Condition Indicators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Risk, Fraud and Internal Control</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fraud?</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impact on an organization?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Does the organization have weak controls?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How does the audit committee obtain assurance?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effective internal control system?</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Tone at the top</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internal control?</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risk?</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role regarding internal control letters?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 </a:t>
            </a: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and Ethics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Responsibilities for ethical behavior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Culture of Compliance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Other legislative compliance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Reports and Assessments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are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reporting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Why do an audit committee self-assessment?</a:t>
            </a:r>
            <a:endParaRPr kumimoji="0" lang="en-US" altLang="en-US" sz="1050" b="0" i="0"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spcAft>
                <a:spcPts val="600"/>
              </a:spcAft>
            </a:pPr>
            <a:r>
              <a:rPr lang="en-US" spc="20" dirty="0">
                <a:solidFill>
                  <a:srgbClr val="000000"/>
                </a:solidFill>
                <a:latin typeface="Roboto" panose="02000000000000000000" pitchFamily="2" charset="0"/>
              </a:rPr>
              <a:t>Per the “</a:t>
            </a:r>
            <a:r>
              <a:rPr lang="en-US" i="1" spc="20" dirty="0">
                <a:solidFill>
                  <a:srgbClr val="000000"/>
                </a:solidFill>
                <a:latin typeface="Roboto" panose="02000000000000000000" pitchFamily="2" charset="0"/>
              </a:rPr>
              <a:t>Municipal Government Act</a:t>
            </a:r>
            <a:r>
              <a:rPr lang="en-US" spc="20" dirty="0">
                <a:solidFill>
                  <a:srgbClr val="000000"/>
                </a:solidFill>
                <a:latin typeface="Roboto" panose="02000000000000000000" pitchFamily="2" charset="0"/>
              </a:rPr>
              <a:t>” regulations an audit committee must include a minimum of one person who is not a member of council or an employee of the municipality/village.  </a:t>
            </a:r>
          </a:p>
          <a:p>
            <a:pPr marL="91440">
              <a:lnSpc>
                <a:spcPct val="150000"/>
              </a:lnSpc>
              <a:spcBef>
                <a:spcPts val="600"/>
              </a:spcBef>
              <a:spcAft>
                <a:spcPts val="600"/>
              </a:spcAft>
            </a:pPr>
            <a:r>
              <a:rPr lang="en-US" spc="20" dirty="0">
                <a:solidFill>
                  <a:srgbClr val="000000"/>
                </a:solidFill>
                <a:latin typeface="Roboto" panose="02000000000000000000" pitchFamily="2" charset="0"/>
              </a:rPr>
              <a:t>This would be considered an independent member.</a:t>
            </a:r>
          </a:p>
          <a:p>
            <a:pPr marL="91440">
              <a:lnSpc>
                <a:spcPct val="150000"/>
              </a:lnSpc>
              <a:spcBef>
                <a:spcPts val="600"/>
              </a:spcBef>
              <a:spcAft>
                <a:spcPts val="600"/>
              </a:spcAft>
            </a:pPr>
            <a:r>
              <a:rPr lang="en-US" spc="20" dirty="0">
                <a:solidFill>
                  <a:srgbClr val="000000"/>
                </a:solidFill>
                <a:latin typeface="Roboto" panose="02000000000000000000" pitchFamily="2" charset="0"/>
              </a:rPr>
              <a:t>If there is no independent member, the municipality shall advertise to recruit a person who is not a member of council or an employee of the municipality at least once every six months until the requirement is met.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22</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1398209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pPr>
            <a:r>
              <a:rPr lang="en-US" sz="1200" spc="20" dirty="0">
                <a:solidFill>
                  <a:srgbClr val="000000"/>
                </a:solidFill>
                <a:latin typeface="Roboto" panose="02000000000000000000" pitchFamily="2" charset="0"/>
              </a:rPr>
              <a:t>It is recommended that at least one </a:t>
            </a:r>
          </a:p>
          <a:p>
            <a:pPr marL="91440">
              <a:lnSpc>
                <a:spcPct val="150000"/>
              </a:lnSpc>
              <a:spcBef>
                <a:spcPts val="600"/>
              </a:spcBef>
            </a:pPr>
            <a:r>
              <a:rPr lang="en-US" sz="1200" spc="20" dirty="0">
                <a:solidFill>
                  <a:srgbClr val="000000"/>
                </a:solidFill>
                <a:latin typeface="Roboto" panose="02000000000000000000" pitchFamily="2" charset="0"/>
              </a:rPr>
              <a:t>have a financial designation or relevant financial management expertise.</a:t>
            </a:r>
          </a:p>
          <a:p>
            <a:pPr marL="91440">
              <a:lnSpc>
                <a:spcPct val="150000"/>
              </a:lnSpc>
              <a:spcBef>
                <a:spcPts val="600"/>
              </a:spcBef>
            </a:pPr>
            <a:endParaRPr lang="en-US" sz="1200" spc="20" dirty="0">
              <a:solidFill>
                <a:srgbClr val="000000"/>
              </a:solidFill>
              <a:latin typeface="Roboto" panose="02000000000000000000" pitchFamily="2" charset="0"/>
            </a:endParaRPr>
          </a:p>
          <a:p>
            <a:pPr marL="91440">
              <a:lnSpc>
                <a:spcPct val="150000"/>
              </a:lnSpc>
              <a:spcBef>
                <a:spcPts val="600"/>
              </a:spcBef>
            </a:pPr>
            <a:r>
              <a:rPr lang="en-US" sz="1200" spc="20" dirty="0">
                <a:solidFill>
                  <a:srgbClr val="000000"/>
                </a:solidFill>
                <a:latin typeface="Roboto" panose="02000000000000000000" pitchFamily="2" charset="0"/>
              </a:rPr>
              <a:t>All members should be financially literate.</a:t>
            </a:r>
          </a:p>
          <a:p>
            <a:r>
              <a:rPr lang="en-US" sz="1200" spc="20" dirty="0">
                <a:solidFill>
                  <a:srgbClr val="000000"/>
                </a:solidFill>
                <a:latin typeface="Roboto" panose="02000000000000000000" pitchFamily="2" charset="0"/>
              </a:rPr>
              <a:t>Financially literate means ability to understand:</a:t>
            </a:r>
          </a:p>
          <a:p>
            <a:endParaRPr lang="en-US" sz="1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1200" spc="20" dirty="0">
                <a:solidFill>
                  <a:srgbClr val="000000"/>
                </a:solidFill>
                <a:latin typeface="Roboto" panose="02000000000000000000" pitchFamily="2" charset="0"/>
              </a:rPr>
              <a:t> financial statements </a:t>
            </a:r>
          </a:p>
          <a:p>
            <a:pPr marL="285750" indent="-285750">
              <a:buFont typeface="Wingdings" panose="05000000000000000000" pitchFamily="2" charset="2"/>
              <a:buChar char="§"/>
            </a:pPr>
            <a:endParaRPr lang="en-US" sz="1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1200" spc="20" dirty="0">
                <a:solidFill>
                  <a:srgbClr val="000000"/>
                </a:solidFill>
                <a:latin typeface="Roboto" panose="02000000000000000000" pitchFamily="2" charset="0"/>
              </a:rPr>
              <a:t> financial issues</a:t>
            </a:r>
            <a:endParaRPr lang="en-US" sz="1200" spc="20" dirty="0"/>
          </a:p>
          <a:p>
            <a:pPr marL="91440">
              <a:lnSpc>
                <a:spcPct val="150000"/>
              </a:lnSpc>
              <a:spcBef>
                <a:spcPts val="600"/>
              </a:spcBef>
            </a:pPr>
            <a:endParaRPr lang="en-US" sz="1200" spc="20" dirty="0">
              <a:solidFill>
                <a:srgbClr val="000000"/>
              </a:solidFill>
              <a:latin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26</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r>
              <a:rPr lang="en-US" sz="1050" b="1" spc="20" dirty="0">
                <a:solidFill>
                  <a:srgbClr val="000000"/>
                </a:solidFill>
                <a:latin typeface="Roboto Black" panose="02000000000000000000" pitchFamily="2" charset="0"/>
              </a:rPr>
              <a:t>Per the </a:t>
            </a:r>
            <a:r>
              <a:rPr lang="en-US" sz="1050" b="1" i="1" spc="20" dirty="0">
                <a:solidFill>
                  <a:srgbClr val="000000"/>
                </a:solidFill>
                <a:latin typeface="Roboto Black" panose="02000000000000000000" pitchFamily="2" charset="0"/>
              </a:rPr>
              <a:t>“Municipal Government Act’” </a:t>
            </a:r>
            <a:r>
              <a:rPr lang="en-US" sz="1050" b="1" spc="20" dirty="0">
                <a:solidFill>
                  <a:srgbClr val="000000"/>
                </a:solidFill>
                <a:latin typeface="Roboto Black" panose="02000000000000000000" pitchFamily="2" charset="0"/>
              </a:rPr>
              <a:t>FRAM Regulation -</a:t>
            </a:r>
            <a:endParaRPr lang="en-US" sz="1050" spc="20" dirty="0">
              <a:solidFill>
                <a:srgbClr val="000000"/>
              </a:solidFill>
              <a:latin typeface="Roboto Black" panose="02000000000000000000" pitchFamily="2" charset="0"/>
            </a:endParaRPr>
          </a:p>
          <a:p>
            <a:pPr marL="91440">
              <a:lnSpc>
                <a:spcPct val="150000"/>
              </a:lnSpc>
              <a:spcBef>
                <a:spcPts val="600"/>
              </a:spcBef>
              <a:spcAft>
                <a:spcPts val="600"/>
              </a:spcAft>
            </a:pPr>
            <a:r>
              <a:rPr lang="en-US" sz="1200" kern="1300" spc="20" dirty="0">
                <a:solidFill>
                  <a:srgbClr val="000000"/>
                </a:solidFill>
                <a:latin typeface="Roboto" panose="02000000000000000000" pitchFamily="2" charset="0"/>
              </a:rPr>
              <a:t>All municipalities and villages must establish an audit committee. </a:t>
            </a:r>
            <a:endParaRPr lang="en-US" sz="1200" kern="1300" spc="20" dirty="0"/>
          </a:p>
          <a:p>
            <a:endParaRPr lang="en-US" dirty="0"/>
          </a:p>
          <a:p>
            <a:r>
              <a:rPr lang="en-US" dirty="0"/>
              <a:t>We are going to cover in this section: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defines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composition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General audit meeting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Highlight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responsibilities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3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a:t>
            </a:r>
            <a:r>
              <a:rPr lang="en-US" baseline="0" dirty="0"/>
              <a:t> years, greater demand on audit committees to oversee an increasing range of compliance and risk management responsibilities have placed them in even more critical role.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audit committee acts as an advisory board carrying out critical review functions on behalf of council/commission.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primary function of the audit committee is to assist council or village commission in fulfilling their oversight responsibilities related to quality and integrity of financial reporting along with ensuring the appropriate systems and controls for the proper recording of transaction and protection of assets are in place.</a:t>
            </a:r>
            <a:endParaRPr lang="en-US" sz="2800" b="0" i="0" u="none" strike="noStrike" kern="1200" baseline="0" dirty="0">
              <a:solidFill>
                <a:schemeClr val="bg1"/>
              </a:solidFill>
              <a:latin typeface="OpenSans-Light"/>
              <a:ea typeface="+mn-ea"/>
              <a:cs typeface="+mn-cs"/>
            </a:endParaRPr>
          </a:p>
          <a:p>
            <a:r>
              <a:rPr lang="en-US" dirty="0"/>
              <a:t>In recent</a:t>
            </a:r>
            <a:r>
              <a:rPr lang="en-US" baseline="0" dirty="0"/>
              <a:t> years, greater demand on audit committees to oversee an increasing range of compliance and risk management responsibilities have placed them in even more critical role.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audit committee acts as an advisory board carrying out critical review functions on behalf of council/commission.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primary function of the audit committee is to assist council or village commission in fulfilling their oversight responsibilities related to quality and integrity of financial reporting along with ensuring the appropriate systems and controls for the proper recording of transaction and protection of assets are in place.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32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spcAft>
                <a:spcPts val="600"/>
              </a:spcAft>
            </a:pPr>
            <a:r>
              <a:rPr lang="en-US" sz="1600" b="1" dirty="0">
                <a:solidFill>
                  <a:srgbClr val="000000"/>
                </a:solidFill>
                <a:latin typeface="Roboto Black" panose="02000000000000000000" pitchFamily="2" charset="0"/>
              </a:rPr>
              <a:t>The  </a:t>
            </a:r>
            <a:r>
              <a:rPr lang="en-US" sz="1600" b="1" i="1" dirty="0">
                <a:solidFill>
                  <a:srgbClr val="000000"/>
                </a:solidFill>
                <a:latin typeface="Roboto Black" panose="02000000000000000000" pitchFamily="2" charset="0"/>
              </a:rPr>
              <a:t>“Municipal Government Act” outlines in the </a:t>
            </a:r>
            <a:r>
              <a:rPr lang="en-US" sz="1600" b="1" dirty="0">
                <a:solidFill>
                  <a:srgbClr val="000000"/>
                </a:solidFill>
                <a:latin typeface="Roboto Black" panose="02000000000000000000" pitchFamily="2" charset="0"/>
              </a:rPr>
              <a:t>FRAM Regulation the policy requirement:</a:t>
            </a:r>
            <a:endParaRPr lang="en-US" sz="1600" dirty="0">
              <a:solidFill>
                <a:srgbClr val="000000"/>
              </a:solidFill>
              <a:latin typeface="Roboto Black" panose="02000000000000000000" pitchFamily="2" charset="0"/>
            </a:endParaRPr>
          </a:p>
          <a:p>
            <a:pPr marL="91440">
              <a:lnSpc>
                <a:spcPct val="150000"/>
              </a:lnSpc>
              <a:spcBef>
                <a:spcPts val="600"/>
              </a:spcBef>
              <a:spcAft>
                <a:spcPts val="600"/>
              </a:spcAft>
            </a:pPr>
            <a:r>
              <a:rPr lang="en-US" dirty="0">
                <a:solidFill>
                  <a:srgbClr val="000000"/>
                </a:solidFill>
                <a:latin typeface="Roboto" panose="02000000000000000000" pitchFamily="2" charset="0"/>
              </a:rPr>
              <a:t>The  audit committee shall be constituted by a policy of council, which would provide the terms of reference of its responsibilities and functions. </a:t>
            </a:r>
            <a:endParaRPr lang="en-US" dirty="0"/>
          </a:p>
          <a:p>
            <a:endParaRPr lang="en-US" b="1" dirty="0"/>
          </a:p>
          <a:p>
            <a:r>
              <a:rPr lang="en-US" b="1" dirty="0"/>
              <a:t>5(3)(a) </a:t>
            </a:r>
            <a:r>
              <a:rPr lang="en-US" sz="1600" dirty="0">
                <a:solidFill>
                  <a:srgbClr val="000000"/>
                </a:solidFill>
                <a:latin typeface="Roboto" panose="02000000000000000000" pitchFamily="2" charset="0"/>
              </a:rPr>
              <a:t>(iii)</a:t>
            </a:r>
            <a:r>
              <a:rPr lang="en-US" b="1" dirty="0">
                <a:solidFill>
                  <a:srgbClr val="000000"/>
                </a:solidFill>
                <a:latin typeface="Roboto" panose="02000000000000000000" pitchFamily="2" charset="0"/>
              </a:rPr>
              <a:t>Policy Requirement –</a:t>
            </a:r>
            <a:r>
              <a:rPr lang="en-US" dirty="0">
                <a:solidFill>
                  <a:srgbClr val="000000"/>
                </a:solidFill>
                <a:latin typeface="Roboto" panose="02000000000000000000" pitchFamily="2" charset="0"/>
              </a:rPr>
              <a:t>The committee shall be constituted by a policy of council, which would provide the terms of reference of its responsibilities and functions. Please refer 3(5)(c) for required policy content</a:t>
            </a:r>
            <a:endParaRPr lang="en-US" dirty="0"/>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The municipality and village audit committee policy must:</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(a)	define the purpose and role of the audit committee and the audit committee’s purpose, responsibilities and functions must comply with Section 5(3)(b) and 5(3)(e);</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(b)	outline the composition of the audit committee and the audit committee composition must comply with Section 5(3)(c);</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(c)	identify membership terms for independent members;</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(d)	establish meeting requirements and quorum, and the meeting requirements must comply with Section 5(3)(d);</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(e)	require terms of reference or engagement terms for every audit or special purpose engagement;</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(f)	outline the required training for audit committee members;</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(g)	the required audit committee training must comply with Section 5(3)(c)(v); and</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(h)	outline reporting requirements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20" dirty="0">
                <a:solidFill>
                  <a:srgbClr val="000000"/>
                </a:solidFill>
                <a:latin typeface="Roboto Black" panose="02000000000000000000" pitchFamily="2" charset="0"/>
              </a:rPr>
              <a:t>Per the </a:t>
            </a:r>
            <a:r>
              <a:rPr lang="en-US" sz="1600" b="1" i="1" spc="20" dirty="0">
                <a:solidFill>
                  <a:srgbClr val="000000"/>
                </a:solidFill>
                <a:latin typeface="Roboto Black" panose="02000000000000000000" pitchFamily="2" charset="0"/>
              </a:rPr>
              <a:t>“Municipal Government Act” ‘s </a:t>
            </a:r>
            <a:r>
              <a:rPr lang="en-US" sz="1600" b="1" spc="20" dirty="0">
                <a:solidFill>
                  <a:srgbClr val="000000"/>
                </a:solidFill>
                <a:latin typeface="Roboto Black" panose="02000000000000000000" pitchFamily="2" charset="0"/>
              </a:rPr>
              <a:t>FRAM</a:t>
            </a:r>
            <a:r>
              <a:rPr lang="en-US" sz="1600" b="1" i="1" spc="20" dirty="0">
                <a:solidFill>
                  <a:srgbClr val="000000"/>
                </a:solidFill>
                <a:latin typeface="Roboto Black" panose="02000000000000000000" pitchFamily="2" charset="0"/>
              </a:rPr>
              <a:t> </a:t>
            </a:r>
            <a:r>
              <a:rPr lang="en-US" sz="1600" b="1" spc="20" dirty="0">
                <a:solidFill>
                  <a:srgbClr val="000000"/>
                </a:solidFill>
                <a:latin typeface="Roboto Black" panose="02000000000000000000" pitchFamily="2" charset="0"/>
              </a:rPr>
              <a:t>Regulation -</a:t>
            </a:r>
            <a:r>
              <a:rPr lang="en-US" spc="20" dirty="0">
                <a:latin typeface="Roboto" panose="02000000000000000000" pitchFamily="2" charset="0"/>
                <a:ea typeface="Roboto" panose="02000000000000000000" pitchFamily="2" charset="0"/>
              </a:rPr>
              <a:t>The audit committee composition must comply with FRAM Section 5(3)(c).</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Generally, an audit committee member should possess certain attributes such as: • integrity and high ethical standards; • strong interpersonal skills; • sound judgement; • the ability and willingness to challenge and probe; and • the time and personal commitment to perform effectively </a:t>
            </a:r>
          </a:p>
          <a:p>
            <a:r>
              <a:rPr lang="en-US" sz="1200" b="0" i="0" u="none" strike="noStrike" kern="1200" baseline="0" dirty="0">
                <a:solidFill>
                  <a:schemeClr val="tx1"/>
                </a:solidFill>
                <a:latin typeface="+mn-lt"/>
                <a:ea typeface="+mn-ea"/>
                <a:cs typeface="+mn-cs"/>
              </a:rPr>
              <a:t>Ensure the skills, knowledge and experience of committee audit committee chairmanship 	</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1. Get the committee </a:t>
            </a:r>
            <a:r>
              <a:rPr lang="en-US" sz="1200" b="0" i="0" u="none" strike="noStrike" kern="1200" baseline="0" dirty="0">
                <a:solidFill>
                  <a:schemeClr val="tx1"/>
                </a:solidFill>
                <a:latin typeface="+mn-lt"/>
                <a:ea typeface="+mn-ea"/>
                <a:cs typeface="+mn-cs"/>
              </a:rPr>
              <a:t>	</a:t>
            </a:r>
          </a:p>
          <a:p>
            <a:r>
              <a:rPr lang="en-US" sz="1200" b="1" i="0" u="none" strike="noStrike" kern="1200" baseline="0" dirty="0">
                <a:solidFill>
                  <a:schemeClr val="tx1"/>
                </a:solidFill>
                <a:latin typeface="+mn-lt"/>
                <a:ea typeface="+mn-ea"/>
                <a:cs typeface="+mn-cs"/>
              </a:rPr>
              <a:t>membership ‘right’ </a:t>
            </a:r>
            <a:r>
              <a:rPr lang="en-US" sz="1200" b="0" i="0" u="none" strike="noStrike" kern="1200" baseline="0" dirty="0">
                <a:solidFill>
                  <a:schemeClr val="tx1"/>
                </a:solidFill>
                <a:latin typeface="+mn-lt"/>
                <a:ea typeface="+mn-ea"/>
                <a:cs typeface="+mn-cs"/>
              </a:rPr>
              <a:t>	members is appropriately diverse and up to the task. • Don’t dismiss so-called soft skills. • Ensure appropriate succession plans are in place for the chair and committee members. • Ensure appropriate succession plans are in place for the chair and committee members.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pc="20" dirty="0">
                <a:solidFill>
                  <a:srgbClr val="000000"/>
                </a:solidFill>
                <a:latin typeface="Roboto" panose="02000000000000000000" pitchFamily="2" charset="0"/>
              </a:rPr>
              <a:t>Financially literate means:</a:t>
            </a: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ability to read and understand a set of financial statements and financial issues </a:t>
            </a:r>
          </a:p>
          <a:p>
            <a:pPr marL="285750" indent="-285750">
              <a:buFont typeface="Wingdings" panose="05000000000000000000" pitchFamily="2" charset="2"/>
              <a:buChar char="§"/>
            </a:pPr>
            <a:endParaRPr lang="en-US"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that a reasonable level that can be expected to be raised by a municipal or village financial statemen</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04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pc="20" dirty="0">
                <a:solidFill>
                  <a:srgbClr val="000000"/>
                </a:solidFill>
                <a:latin typeface="Roboto" panose="02000000000000000000" pitchFamily="2" charset="0"/>
              </a:rPr>
              <a:t>Financially literate means:</a:t>
            </a: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ability to read and understand a set of financial statements and financial issues </a:t>
            </a:r>
          </a:p>
          <a:p>
            <a:pPr marL="285750" indent="-285750">
              <a:buFont typeface="Wingdings" panose="05000000000000000000" pitchFamily="2" charset="2"/>
              <a:buChar char="§"/>
            </a:pPr>
            <a:endParaRPr lang="en-US"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that a reasonable level that can be expected to be raised by a municipal or village financial statemen</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8</a:t>
            </a:fld>
            <a:endParaRPr lang="en-US" dirty="0"/>
          </a:p>
        </p:txBody>
      </p:sp>
    </p:spTree>
    <p:extLst>
      <p:ext uri="{BB962C8B-B14F-4D97-AF65-F5344CB8AC3E}">
        <p14:creationId xmlns:p14="http://schemas.microsoft.com/office/powerpoint/2010/main" val="3650806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role and responsibilities of the auditor;</a:t>
            </a:r>
          </a:p>
          <a:p>
            <a:r>
              <a:rPr lang="en-US" sz="1200" b="0" i="0" u="none" strike="noStrike" kern="1200" baseline="0" dirty="0">
                <a:solidFill>
                  <a:schemeClr val="tx1"/>
                </a:solidFill>
                <a:latin typeface="+mn-lt"/>
                <a:ea typeface="+mn-ea"/>
                <a:cs typeface="+mn-cs"/>
              </a:rPr>
              <a:t>b. review of the roles and responsibility of the audit committee;</a:t>
            </a:r>
          </a:p>
          <a:p>
            <a:r>
              <a:rPr lang="en-US" sz="1200" b="0" i="0" u="none" strike="noStrike" kern="1200" baseline="0" dirty="0">
                <a:solidFill>
                  <a:schemeClr val="tx1"/>
                </a:solidFill>
                <a:latin typeface="+mn-lt"/>
                <a:ea typeface="+mn-ea"/>
                <a:cs typeface="+mn-cs"/>
              </a:rPr>
              <a:t>c. appointment of municipal auditor;</a:t>
            </a:r>
          </a:p>
          <a:p>
            <a:r>
              <a:rPr lang="en-US" sz="1200" b="0" i="0" u="none" strike="noStrike" kern="1200" baseline="0" dirty="0">
                <a:solidFill>
                  <a:schemeClr val="tx1"/>
                </a:solidFill>
                <a:latin typeface="+mn-lt"/>
                <a:ea typeface="+mn-ea"/>
                <a:cs typeface="+mn-cs"/>
              </a:rPr>
              <a:t>d. quarterly financial information;</a:t>
            </a:r>
          </a:p>
          <a:p>
            <a:r>
              <a:rPr lang="en-US" sz="1200" b="0" i="0" u="none" strike="noStrike" kern="1200" baseline="0" dirty="0">
                <a:solidFill>
                  <a:schemeClr val="tx1"/>
                </a:solidFill>
                <a:latin typeface="+mn-lt"/>
                <a:ea typeface="+mn-ea"/>
                <a:cs typeface="+mn-cs"/>
              </a:rPr>
              <a:t>e. audited Financial Statements and auditor’s work;</a:t>
            </a:r>
          </a:p>
          <a:p>
            <a:r>
              <a:rPr lang="en-US" sz="1200" b="0" i="0" u="none" strike="noStrike" kern="1200" baseline="0" dirty="0">
                <a:solidFill>
                  <a:schemeClr val="tx1"/>
                </a:solidFill>
                <a:latin typeface="+mn-lt"/>
                <a:ea typeface="+mn-ea"/>
                <a:cs typeface="+mn-cs"/>
              </a:rPr>
              <a:t>f. management or Internal Control letter and management’s response;</a:t>
            </a:r>
          </a:p>
          <a:p>
            <a:r>
              <a:rPr lang="en-US" sz="1200" b="0" i="0" u="none" strike="noStrike" kern="1200" baseline="0" dirty="0">
                <a:solidFill>
                  <a:schemeClr val="tx1"/>
                </a:solidFill>
                <a:latin typeface="+mn-lt"/>
                <a:ea typeface="+mn-ea"/>
                <a:cs typeface="+mn-cs"/>
              </a:rPr>
              <a:t>g. adequacy and effectiveness of internal controls;</a:t>
            </a:r>
          </a:p>
          <a:p>
            <a:r>
              <a:rPr lang="en-US" sz="1200" b="0" i="0" u="none" strike="noStrike" kern="1200" baseline="0" dirty="0">
                <a:solidFill>
                  <a:schemeClr val="tx1"/>
                </a:solidFill>
                <a:latin typeface="+mn-lt"/>
                <a:ea typeface="+mn-ea"/>
                <a:cs typeface="+mn-cs"/>
              </a:rPr>
              <a:t>h. financial condition indicators; and</a:t>
            </a:r>
          </a:p>
          <a:p>
            <a:r>
              <a:rPr lang="en-US" sz="1200" b="0" i="0" u="none" strike="noStrike" kern="1200" baseline="0" dirty="0">
                <a:solidFill>
                  <a:schemeClr val="tx1"/>
                </a:solidFill>
                <a:latin typeface="+mn-lt"/>
                <a:ea typeface="+mn-ea"/>
                <a:cs typeface="+mn-cs"/>
              </a:rPr>
              <a:t>I. financial risk management.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453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role and responsibilities of the auditor;</a:t>
            </a:r>
          </a:p>
          <a:p>
            <a:r>
              <a:rPr lang="en-US" sz="1200" b="0" i="0" u="none" strike="noStrike" kern="1200" baseline="0" dirty="0">
                <a:solidFill>
                  <a:schemeClr val="tx1"/>
                </a:solidFill>
                <a:latin typeface="+mn-lt"/>
                <a:ea typeface="+mn-ea"/>
                <a:cs typeface="+mn-cs"/>
              </a:rPr>
              <a:t>b. review of the roles and responsibility of the audit committee;</a:t>
            </a:r>
          </a:p>
          <a:p>
            <a:r>
              <a:rPr lang="en-US" sz="1200" b="0" i="0" u="none" strike="noStrike" kern="1200" baseline="0" dirty="0">
                <a:solidFill>
                  <a:schemeClr val="tx1"/>
                </a:solidFill>
                <a:latin typeface="+mn-lt"/>
                <a:ea typeface="+mn-ea"/>
                <a:cs typeface="+mn-cs"/>
              </a:rPr>
              <a:t>c. appointment of municipal auditor;</a:t>
            </a:r>
          </a:p>
          <a:p>
            <a:r>
              <a:rPr lang="en-US" sz="1200" b="0" i="0" u="none" strike="noStrike" kern="1200" baseline="0" dirty="0">
                <a:solidFill>
                  <a:schemeClr val="tx1"/>
                </a:solidFill>
                <a:latin typeface="+mn-lt"/>
                <a:ea typeface="+mn-ea"/>
                <a:cs typeface="+mn-cs"/>
              </a:rPr>
              <a:t>d. quarterly financial information;</a:t>
            </a:r>
          </a:p>
          <a:p>
            <a:r>
              <a:rPr lang="en-US" sz="1200" b="0" i="0" u="none" strike="noStrike" kern="1200" baseline="0" dirty="0">
                <a:solidFill>
                  <a:schemeClr val="tx1"/>
                </a:solidFill>
                <a:latin typeface="+mn-lt"/>
                <a:ea typeface="+mn-ea"/>
                <a:cs typeface="+mn-cs"/>
              </a:rPr>
              <a:t>e. audited Financial Statements and auditor’s work;</a:t>
            </a:r>
          </a:p>
          <a:p>
            <a:r>
              <a:rPr lang="en-US" sz="1200" b="0" i="0" u="none" strike="noStrike" kern="1200" baseline="0" dirty="0">
                <a:solidFill>
                  <a:schemeClr val="tx1"/>
                </a:solidFill>
                <a:latin typeface="+mn-lt"/>
                <a:ea typeface="+mn-ea"/>
                <a:cs typeface="+mn-cs"/>
              </a:rPr>
              <a:t>f. management or Internal Control letter and management’s response;</a:t>
            </a:r>
          </a:p>
          <a:p>
            <a:r>
              <a:rPr lang="en-US" sz="1200" b="0" i="0" u="none" strike="noStrike" kern="1200" baseline="0" dirty="0">
                <a:solidFill>
                  <a:schemeClr val="tx1"/>
                </a:solidFill>
                <a:latin typeface="+mn-lt"/>
                <a:ea typeface="+mn-ea"/>
                <a:cs typeface="+mn-cs"/>
              </a:rPr>
              <a:t>g. adequacy and effectiveness of internal controls;</a:t>
            </a:r>
          </a:p>
          <a:p>
            <a:r>
              <a:rPr lang="en-US" sz="1200" b="0" i="0" u="none" strike="noStrike" kern="1200" baseline="0" dirty="0">
                <a:solidFill>
                  <a:schemeClr val="tx1"/>
                </a:solidFill>
                <a:latin typeface="+mn-lt"/>
                <a:ea typeface="+mn-ea"/>
                <a:cs typeface="+mn-cs"/>
              </a:rPr>
              <a:t>h. financial condition indicators; and</a:t>
            </a:r>
          </a:p>
          <a:p>
            <a:r>
              <a:rPr lang="en-US" sz="1200" b="0" i="0" u="none" strike="noStrike" kern="1200" baseline="0" dirty="0">
                <a:solidFill>
                  <a:schemeClr val="tx1"/>
                </a:solidFill>
                <a:latin typeface="+mn-lt"/>
                <a:ea typeface="+mn-ea"/>
                <a:cs typeface="+mn-cs"/>
              </a:rPr>
              <a:t>I. financial risk management.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060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320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Tree>
    <p:extLst>
      <p:ext uri="{BB962C8B-B14F-4D97-AF65-F5344CB8AC3E}">
        <p14:creationId xmlns:p14="http://schemas.microsoft.com/office/powerpoint/2010/main" val="177552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17981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5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59044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5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45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95066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64430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16420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149551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3584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11/4/2019</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178079885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631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674" r:id="rId11"/>
    <p:sldLayoutId id="2147483675" r:id="rId12"/>
    <p:sldLayoutId id="2147483676"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audio" Target="../media/media11.m4a"/><Relationship Id="rId7" Type="http://schemas.openxmlformats.org/officeDocument/2006/relationships/image" Target="../media/image20.svg"/><Relationship Id="rId12" Type="http://schemas.openxmlformats.org/officeDocument/2006/relationships/image" Target="../media/image25.png"/><Relationship Id="rId2" Type="http://schemas.microsoft.com/office/2007/relationships/media" Target="../media/media11.m4a"/><Relationship Id="rId16" Type="http://schemas.openxmlformats.org/officeDocument/2006/relationships/image" Target="../media/image5.png"/><Relationship Id="rId1" Type="http://schemas.openxmlformats.org/officeDocument/2006/relationships/tags" Target="../tags/tag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notesSlide" Target="../notesSlides/notesSlide10.xml"/><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slideLayout" Target="../slideLayouts/slideLayout8.xml"/><Relationship Id="rId9" Type="http://schemas.openxmlformats.org/officeDocument/2006/relationships/image" Target="../media/image22.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9.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30.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png"/><Relationship Id="rId11" Type="http://schemas.openxmlformats.org/officeDocument/2006/relationships/image" Target="../media/image5.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notesSlide" Target="../notesSlides/notesSlide13.xml"/><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4.xml"/><Relationship Id="rId4"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37.jp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38.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39.jp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7.m4a"/><Relationship Id="rId7" Type="http://schemas.openxmlformats.org/officeDocument/2006/relationships/image" Target="../media/image12.svg"/><Relationship Id="rId12"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notesSlide" Target="../notesSlides/notesSlide6.xml"/><Relationship Id="rId10" Type="http://schemas.openxmlformats.org/officeDocument/2006/relationships/image" Target="../media/image15.png"/><Relationship Id="rId4" Type="http://schemas.openxmlformats.org/officeDocument/2006/relationships/slideLayout" Target="../slideLayouts/slideLayout7.xml"/><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8.jp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0" y="0"/>
            <a:ext cx="6500553" cy="6371351"/>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302202" y="2526633"/>
            <a:ext cx="5956300" cy="1963382"/>
          </a:xfrm>
        </p:spPr>
        <p:txBody>
          <a:bodyPr/>
          <a:lstStyle/>
          <a:p>
            <a:r>
              <a:rPr lang="en-US" sz="5400" dirty="0"/>
              <a:t>Module 1</a:t>
            </a:r>
            <a:br>
              <a:rPr lang="en-US" sz="5400" dirty="0"/>
            </a:br>
            <a:r>
              <a:rPr lang="en-US" sz="5400" dirty="0"/>
              <a:t>Audit Committee</a:t>
            </a:r>
            <a:endParaRPr lang="en-US" dirty="0"/>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a:xfrm>
            <a:off x="6235700" y="4490014"/>
            <a:ext cx="5956300" cy="763969"/>
          </a:xfrm>
        </p:spPr>
        <p:txBody>
          <a:bodyPr/>
          <a:lstStyle/>
          <a:p>
            <a:r>
              <a:rPr lang="en-US" dirty="0"/>
              <a:t>General Purpose and Function</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a:t>
            </a:r>
          </a:p>
        </p:txBody>
      </p:sp>
      <p:pic>
        <p:nvPicPr>
          <p:cNvPr id="2" name="Audio 1">
            <a:hlinkClick r:id="" action="ppaction://media"/>
            <a:extLst>
              <a:ext uri="{FF2B5EF4-FFF2-40B4-BE49-F238E27FC236}">
                <a16:creationId xmlns:a16="http://schemas.microsoft.com/office/drawing/2014/main" id="{4E88D71C-2FDC-4CEE-ABAB-CD24F5595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Action Button: Go Forward or Next 7">
            <a:hlinkClick r:id="" action="ppaction://hlinkshowjump?jump=nextslide" highlightClick="1"/>
            <a:extLst>
              <a:ext uri="{FF2B5EF4-FFF2-40B4-BE49-F238E27FC236}">
                <a16:creationId xmlns:a16="http://schemas.microsoft.com/office/drawing/2014/main" id="{D9F31C81-B53D-4123-87E5-C4AB7F8E4E8F}"/>
              </a:ext>
            </a:extLst>
          </p:cNvPr>
          <p:cNvSpPr/>
          <p:nvPr/>
        </p:nvSpPr>
        <p:spPr>
          <a:xfrm>
            <a:off x="9769721" y="532893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091674644"/>
      </p:ext>
    </p:extLst>
  </p:cSld>
  <p:clrMapOvr>
    <a:masterClrMapping/>
  </p:clrMapOvr>
  <mc:AlternateContent xmlns:mc="http://schemas.openxmlformats.org/markup-compatibility/2006" xmlns:p14="http://schemas.microsoft.com/office/powerpoint/2010/main">
    <mc:Choice Requires="p14">
      <p:transition spd="slow" p14:dur="2000" advTm="12535"/>
    </mc:Choice>
    <mc:Fallback xmlns="">
      <p:transition spd="slow" advTm="1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10</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3" name="Rectangle 2"/>
          <p:cNvSpPr/>
          <p:nvPr/>
        </p:nvSpPr>
        <p:spPr>
          <a:xfrm>
            <a:off x="2784764" y="447173"/>
            <a:ext cx="8003552" cy="6140142"/>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0"/>
              </a:spcAft>
              <a:buClrTx/>
              <a:buSzTx/>
              <a:buFontTx/>
              <a:buNone/>
              <a:tabLst/>
              <a:defRPr/>
            </a:pPr>
            <a:r>
              <a:rPr lang="en-US" spc="20" dirty="0">
                <a:solidFill>
                  <a:srgbClr val="000000"/>
                </a:solidFill>
              </a:rPr>
              <a:t>It is r</a:t>
            </a:r>
            <a:r>
              <a:rPr kumimoji="0" lang="en-US" sz="1800" b="0" i="0" u="none" strike="noStrike" kern="1200" cap="none" spc="20" normalizeH="0" baseline="0" noProof="0" dirty="0" err="1">
                <a:ln>
                  <a:noFill/>
                </a:ln>
                <a:solidFill>
                  <a:srgbClr val="000000"/>
                </a:solidFill>
                <a:effectLst/>
                <a:uLnTx/>
                <a:uFillTx/>
                <a:ea typeface="+mn-ea"/>
                <a:cs typeface="+mn-cs"/>
              </a:rPr>
              <a:t>ecommended</a:t>
            </a:r>
            <a:r>
              <a:rPr kumimoji="0" lang="en-US" sz="1800" b="0" i="0" u="none" strike="noStrike" kern="1200" cap="none" spc="20" normalizeH="0" baseline="0" noProof="0" dirty="0">
                <a:ln>
                  <a:noFill/>
                </a:ln>
                <a:solidFill>
                  <a:srgbClr val="000000"/>
                </a:solidFill>
                <a:effectLst/>
                <a:uLnTx/>
                <a:uFillTx/>
                <a:ea typeface="+mn-ea"/>
                <a:cs typeface="+mn-cs"/>
              </a:rPr>
              <a:t> that the following topics be included on the audit committee’s agendas:</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role and responsibilities of the auditor;</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review of the roles and responsibilities of the audit committee;</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appointment of municipal auditor;</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quarterly financial information;</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audited Financial Statements and auditor’s work;</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management or internal control letter, along with management’s response;</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adequacy and effectiveness of internal controls;</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financial condition indicators; and</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20" normalizeH="0" baseline="0" noProof="0" dirty="0">
                <a:ln>
                  <a:noFill/>
                </a:ln>
                <a:solidFill>
                  <a:srgbClr val="000000"/>
                </a:solidFill>
                <a:effectLst/>
                <a:uLnTx/>
                <a:uFillTx/>
                <a:ea typeface="+mn-ea"/>
                <a:cs typeface="+mn-cs"/>
              </a:rPr>
              <a:t>financial risk management.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pic>
        <p:nvPicPr>
          <p:cNvPr id="4" name="Audio 3">
            <a:hlinkClick r:id="" action="ppaction://media"/>
            <a:extLst>
              <a:ext uri="{FF2B5EF4-FFF2-40B4-BE49-F238E27FC236}">
                <a16:creationId xmlns:a16="http://schemas.microsoft.com/office/drawing/2014/main" id="{F47A9638-DCDC-4EC1-B3B4-DECB8CB7716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7109488E-53C4-42A9-B5F2-0B516588A8EE}"/>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6" name="Action Button: Go Forward or Next 5">
            <a:hlinkClick r:id="" action="ppaction://hlinkshowjump?jump=nextslide" highlightClick="1"/>
            <a:extLst>
              <a:ext uri="{FF2B5EF4-FFF2-40B4-BE49-F238E27FC236}">
                <a16:creationId xmlns:a16="http://schemas.microsoft.com/office/drawing/2014/main" id="{887CA0BC-EF2B-4B0B-A1E6-3F05E2CE744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700554112"/>
      </p:ext>
    </p:extLst>
  </p:cSld>
  <p:clrMapOvr>
    <a:masterClrMapping/>
  </p:clrMapOvr>
  <mc:AlternateContent xmlns:mc="http://schemas.openxmlformats.org/markup-compatibility/2006" xmlns:p14="http://schemas.microsoft.com/office/powerpoint/2010/main">
    <mc:Choice Requires="p14">
      <p:transition spd="slow" p14:dur="2000" advTm="39151"/>
    </mc:Choice>
    <mc:Fallback xmlns="">
      <p:transition spd="slow" advTm="3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nvPr>
        </p:nvSpPr>
        <p:spPr/>
        <p:txBody>
          <a:bodyPr/>
          <a:lstStyle/>
          <a:p>
            <a:r>
              <a:rPr lang="en-US" dirty="0"/>
              <a:t>Overall Role</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nvPr>
        </p:nvSpPr>
        <p:spPr/>
        <p:txBody>
          <a:bodyPr>
            <a:noAutofit/>
          </a:bodyPr>
          <a:lstStyle/>
          <a:p>
            <a:r>
              <a:rPr lang="en-US" dirty="0"/>
              <a:t>External Auditor</a:t>
            </a:r>
          </a:p>
        </p:txBody>
      </p:sp>
      <p:pic>
        <p:nvPicPr>
          <p:cNvPr id="43" name="Picture Placeholder 42" descr="Coins">
            <a:extLst>
              <a:ext uri="{FF2B5EF4-FFF2-40B4-BE49-F238E27FC236}">
                <a16:creationId xmlns:a16="http://schemas.microsoft.com/office/drawing/2014/main" id="{869A15CA-3DF8-417D-B9D8-F994D15851BB}"/>
              </a:ext>
            </a:extLst>
          </p:cNvPr>
          <p:cNvPicPr>
            <a:picLocks noGrp="1" noChangeAspect="1"/>
          </p:cNvPicPr>
          <p:nvPr>
            <p:ph type="pic" sz="quarter" idx="47"/>
          </p:nvPr>
        </p:nvPicPr>
        <p:blipFill>
          <a:blip r:embed="rId6" cstate="screen">
            <a:biLevel thresh="25000"/>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p:pic>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nvPr>
        </p:nvSpPr>
        <p:spPr>
          <a:xfrm>
            <a:off x="3126113" y="3950114"/>
            <a:ext cx="1620000" cy="621791"/>
          </a:xfrm>
        </p:spPr>
        <p:txBody>
          <a:bodyPr>
            <a:noAutofit/>
          </a:bodyPr>
          <a:lstStyle/>
          <a:p>
            <a:r>
              <a:rPr lang="en-US" dirty="0"/>
              <a:t>Financial Reporting</a:t>
            </a:r>
          </a:p>
        </p:txBody>
      </p:sp>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nvPr>
        </p:nvSpPr>
        <p:spPr>
          <a:xfrm>
            <a:off x="5256971" y="3950115"/>
            <a:ext cx="2024977" cy="621790"/>
          </a:xfrm>
        </p:spPr>
        <p:txBody>
          <a:bodyPr>
            <a:noAutofit/>
          </a:bodyPr>
          <a:lstStyle/>
          <a:p>
            <a:r>
              <a:rPr lang="en-US" dirty="0"/>
              <a:t>Risk and Internal Control Function</a:t>
            </a: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nvPr>
        </p:nvSpPr>
        <p:spPr>
          <a:xfrm>
            <a:off x="7387830" y="3950114"/>
            <a:ext cx="2130857" cy="1170525"/>
          </a:xfrm>
        </p:spPr>
        <p:txBody>
          <a:bodyPr>
            <a:noAutofit/>
          </a:bodyPr>
          <a:lstStyle/>
          <a:p>
            <a:r>
              <a:rPr lang="en-US" dirty="0"/>
              <a:t>Alleged Wrong-doing function</a:t>
            </a:r>
          </a:p>
        </p:txBody>
      </p:sp>
      <p:sp>
        <p:nvSpPr>
          <p:cNvPr id="18" name="Text Placeholder 17">
            <a:extLst>
              <a:ext uri="{FF2B5EF4-FFF2-40B4-BE49-F238E27FC236}">
                <a16:creationId xmlns:a16="http://schemas.microsoft.com/office/drawing/2014/main" id="{448350F0-9CCA-4F7C-98E8-BC7969FD399D}"/>
              </a:ext>
            </a:extLst>
          </p:cNvPr>
          <p:cNvSpPr>
            <a:spLocks noGrp="1"/>
          </p:cNvSpPr>
          <p:nvPr>
            <p:ph type="body" sz="quarter" idx="39"/>
          </p:nvPr>
        </p:nvSpPr>
        <p:spPr>
          <a:xfrm>
            <a:off x="9518688" y="3950115"/>
            <a:ext cx="2498260" cy="621790"/>
          </a:xfrm>
        </p:spPr>
        <p:txBody>
          <a:bodyPr>
            <a:noAutofit/>
          </a:bodyPr>
          <a:lstStyle/>
          <a:p>
            <a:r>
              <a:rPr lang="en-US" dirty="0"/>
              <a:t>Statutory/Regulatory Function</a:t>
            </a:r>
          </a:p>
        </p:txBody>
      </p:sp>
      <p:sp>
        <p:nvSpPr>
          <p:cNvPr id="32" name="Slide Number Placeholder 31">
            <a:extLst>
              <a:ext uri="{FF2B5EF4-FFF2-40B4-BE49-F238E27FC236}">
                <a16:creationId xmlns:a16="http://schemas.microsoft.com/office/drawing/2014/main" id="{E612258B-809C-4937-88CC-45880B3C8264}"/>
              </a:ext>
            </a:extLst>
          </p:cNvPr>
          <p:cNvSpPr>
            <a:spLocks noGrp="1"/>
          </p:cNvSpPr>
          <p:nvPr>
            <p:ph type="sldNum" sz="quarter" idx="5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6" name="Graphic 25" descr="Lock">
            <a:extLst>
              <a:ext uri="{FF2B5EF4-FFF2-40B4-BE49-F238E27FC236}">
                <a16:creationId xmlns:a16="http://schemas.microsoft.com/office/drawing/2014/main" id="{886EE660-C0CC-4B91-9542-7C3B629D4D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56074" y="2610644"/>
            <a:ext cx="797125" cy="797125"/>
          </a:xfrm>
          <a:prstGeom prst="rect">
            <a:avLst/>
          </a:prstGeom>
        </p:spPr>
      </p:pic>
      <p:pic>
        <p:nvPicPr>
          <p:cNvPr id="46" name="Graphic 45" descr="Research">
            <a:extLst>
              <a:ext uri="{FF2B5EF4-FFF2-40B4-BE49-F238E27FC236}">
                <a16:creationId xmlns:a16="http://schemas.microsoft.com/office/drawing/2014/main" id="{10F302B0-1670-4B7F-91AB-D13BE97E4B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48054" y="2552006"/>
            <a:ext cx="914400" cy="914400"/>
          </a:xfrm>
          <a:prstGeom prst="rect">
            <a:avLst/>
          </a:prstGeom>
        </p:spPr>
      </p:pic>
      <p:pic>
        <p:nvPicPr>
          <p:cNvPr id="52" name="Graphic 51" descr="Contract">
            <a:extLst>
              <a:ext uri="{FF2B5EF4-FFF2-40B4-BE49-F238E27FC236}">
                <a16:creationId xmlns:a16="http://schemas.microsoft.com/office/drawing/2014/main" id="{D2E9147E-AF3C-4CE3-82E7-3EB7E4AB62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49389" y="2573509"/>
            <a:ext cx="914400" cy="914400"/>
          </a:xfrm>
          <a:prstGeom prst="rect">
            <a:avLst/>
          </a:prstGeom>
        </p:spPr>
      </p:pic>
      <p:pic>
        <p:nvPicPr>
          <p:cNvPr id="56" name="Graphic 55" descr="Robber">
            <a:extLst>
              <a:ext uri="{FF2B5EF4-FFF2-40B4-BE49-F238E27FC236}">
                <a16:creationId xmlns:a16="http://schemas.microsoft.com/office/drawing/2014/main" id="{24D8CDC8-3032-47A0-AA22-EBB0FC87A65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11368" y="2614800"/>
            <a:ext cx="797125" cy="797125"/>
          </a:xfrm>
          <a:prstGeom prst="rect">
            <a:avLst/>
          </a:prstGeom>
        </p:spPr>
      </p:pic>
      <p:sp>
        <p:nvSpPr>
          <p:cNvPr id="14" name="Slide Number Placeholder 1">
            <a:extLst>
              <a:ext uri="{FF2B5EF4-FFF2-40B4-BE49-F238E27FC236}">
                <a16:creationId xmlns:a16="http://schemas.microsoft.com/office/drawing/2014/main" id="{4F7DAE8F-D69E-48E1-A9BD-A0AB3416FDE1}"/>
              </a:ext>
            </a:extLst>
          </p:cNvPr>
          <p:cNvSpPr txBox="1">
            <a:spLocks/>
          </p:cNvSpPr>
          <p:nvPr/>
        </p:nvSpPr>
        <p:spPr>
          <a:xfrm>
            <a:off x="10715509" y="295729"/>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11</a:t>
            </a:r>
          </a:p>
        </p:txBody>
      </p:sp>
      <p:pic>
        <p:nvPicPr>
          <p:cNvPr id="2" name="Audio 1">
            <a:hlinkClick r:id="" action="ppaction://media"/>
            <a:extLst>
              <a:ext uri="{FF2B5EF4-FFF2-40B4-BE49-F238E27FC236}">
                <a16:creationId xmlns:a16="http://schemas.microsoft.com/office/drawing/2014/main" id="{CC3835D7-9A4C-40E9-9F6C-CC5140C3E293}"/>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DFC86CE5-130B-474C-9D0C-5A1A6825082D}"/>
              </a:ext>
            </a:extLst>
          </p:cNvPr>
          <p:cNvSpPr/>
          <p:nvPr/>
        </p:nvSpPr>
        <p:spPr>
          <a:xfrm>
            <a:off x="457200" y="5241770"/>
            <a:ext cx="946800" cy="1042416"/>
          </a:xfrm>
          <a:prstGeom prst="actionButtonBackPrevious">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7" name="Action Button: Go Forward or Next 16">
            <a:hlinkClick r:id="" action="ppaction://hlinkshowjump?jump=nextslide" highlightClick="1"/>
            <a:extLst>
              <a:ext uri="{FF2B5EF4-FFF2-40B4-BE49-F238E27FC236}">
                <a16:creationId xmlns:a16="http://schemas.microsoft.com/office/drawing/2014/main" id="{1FACBA4A-7CFF-49FC-915A-7966F710EF5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7126498"/>
      </p:ext>
    </p:extLst>
  </p:cSld>
  <p:clrMapOvr>
    <a:masterClrMapping/>
  </p:clrMapOvr>
  <mc:AlternateContent xmlns:mc="http://schemas.openxmlformats.org/markup-compatibility/2006" xmlns:p14="http://schemas.microsoft.com/office/powerpoint/2010/main">
    <mc:Choice Requires="p14">
      <p:transition spd="slow" p14:dur="2000" advTm="18267"/>
    </mc:Choice>
    <mc:Fallback xmlns="">
      <p:transition spd="slow" advTm="18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46"/>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5001"/>
                            </p:stCondLst>
                            <p:childTnLst>
                              <p:par>
                                <p:cTn id="13" presetID="1" presetClass="entr" presetSubtype="0" fill="hold" nodeType="afterEffect">
                                  <p:stCondLst>
                                    <p:cond delay="2500"/>
                                  </p:stCondLst>
                                  <p:childTnLst>
                                    <p:set>
                                      <p:cBhvr>
                                        <p:cTn id="14" dur="1" fill="hold">
                                          <p:stCondLst>
                                            <p:cond delay="0"/>
                                          </p:stCondLst>
                                        </p:cTn>
                                        <p:tgtEl>
                                          <p:spTgt spid="43"/>
                                        </p:tgtEl>
                                        <p:attrNameLst>
                                          <p:attrName>style.visibility</p:attrName>
                                        </p:attrNameLst>
                                      </p:cBhvr>
                                      <p:to>
                                        <p:strVal val="visible"/>
                                      </p:to>
                                    </p:set>
                                  </p:childTnLst>
                                </p:cTn>
                              </p:par>
                            </p:childTnLst>
                          </p:cTn>
                        </p:par>
                        <p:par>
                          <p:cTn id="15" fill="hold">
                            <p:stCondLst>
                              <p:cond delay="7501"/>
                            </p:stCondLst>
                            <p:childTnLst>
                              <p:par>
                                <p:cTn id="16" presetID="1" presetClass="entr" presetSubtype="0" fill="hold" grpId="0"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par>
                          <p:cTn id="18" fill="hold">
                            <p:stCondLst>
                              <p:cond delay="7501"/>
                            </p:stCondLst>
                            <p:childTnLst>
                              <p:par>
                                <p:cTn id="19" presetID="1" presetClass="entr" presetSubtype="0" fill="hold" nodeType="afterEffect">
                                  <p:stCondLst>
                                    <p:cond delay="200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par>
                          <p:cTn id="23" fill="hold">
                            <p:stCondLst>
                              <p:cond delay="9501"/>
                            </p:stCondLst>
                            <p:childTnLst>
                              <p:par>
                                <p:cTn id="24" presetID="1" presetClass="entr" presetSubtype="0" fill="hold" nodeType="afterEffect">
                                  <p:stCondLst>
                                    <p:cond delay="3500"/>
                                  </p:stCondLst>
                                  <p:childTnLst>
                                    <p:set>
                                      <p:cBhvr>
                                        <p:cTn id="25" dur="1" fill="hold">
                                          <p:stCondLst>
                                            <p:cond delay="0"/>
                                          </p:stCondLst>
                                        </p:cTn>
                                        <p:tgtEl>
                                          <p:spTgt spid="56"/>
                                        </p:tgtEl>
                                        <p:attrNameLst>
                                          <p:attrName>style.visibility</p:attrName>
                                        </p:attrNameLst>
                                      </p:cBhvr>
                                      <p:to>
                                        <p:strVal val="visible"/>
                                      </p:to>
                                    </p:set>
                                  </p:childTnLst>
                                </p:cTn>
                              </p:par>
                              <p:par>
                                <p:cTn id="26" presetID="1" presetClass="entr" presetSubtype="0" fill="hold" grpId="0" nodeType="withEffect">
                                  <p:stCondLst>
                                    <p:cond delay="3500"/>
                                  </p:stCondLst>
                                  <p:childTnLst>
                                    <p:set>
                                      <p:cBhvr>
                                        <p:cTn id="27" dur="1" fill="hold">
                                          <p:stCondLst>
                                            <p:cond delay="0"/>
                                          </p:stCondLst>
                                        </p:cTn>
                                        <p:tgtEl>
                                          <p:spTgt spid="15">
                                            <p:txEl>
                                              <p:pRg st="0" end="0"/>
                                            </p:txEl>
                                          </p:spTgt>
                                        </p:tgtEl>
                                        <p:attrNameLst>
                                          <p:attrName>style.visibility</p:attrName>
                                        </p:attrNameLst>
                                      </p:cBhvr>
                                      <p:to>
                                        <p:strVal val="visible"/>
                                      </p:to>
                                    </p:set>
                                  </p:childTnLst>
                                </p:cTn>
                              </p:par>
                            </p:childTnLst>
                          </p:cTn>
                        </p:par>
                        <p:par>
                          <p:cTn id="28" fill="hold">
                            <p:stCondLst>
                              <p:cond delay="13001"/>
                            </p:stCondLst>
                            <p:childTnLst>
                              <p:par>
                                <p:cTn id="29" presetID="1" presetClass="entr" presetSubtype="0" fill="hold" nodeType="afterEffect">
                                  <p:stCondLst>
                                    <p:cond delay="250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5" grpId="0" build="p"/>
      <p:bldP spid="9" grpId="0" build="p"/>
      <p:bldP spid="12" grpId="0" build="p"/>
      <p:bldP spid="15" grpId="0" build="p"/>
      <p:bldP spid="1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12</a:t>
            </a:r>
          </a:p>
        </p:txBody>
      </p:sp>
      <p:sp>
        <p:nvSpPr>
          <p:cNvPr id="4" name="Rectangle 3"/>
          <p:cNvSpPr/>
          <p:nvPr/>
        </p:nvSpPr>
        <p:spPr>
          <a:xfrm>
            <a:off x="5468645" y="2002488"/>
            <a:ext cx="4776186" cy="2108269"/>
          </a:xfrm>
          <a:prstGeom prst="rect">
            <a:avLst/>
          </a:prstGeom>
        </p:spPr>
        <p:txBody>
          <a:bodyPr wrap="square">
            <a:spAutoFit/>
          </a:bodyPr>
          <a:lstStyle/>
          <a:p>
            <a:pPr>
              <a:lnSpc>
                <a:spcPct val="150000"/>
              </a:lnSpc>
              <a:spcBef>
                <a:spcPts val="600"/>
              </a:spcBef>
              <a:spcAft>
                <a:spcPts val="600"/>
              </a:spcAft>
            </a:pPr>
            <a:r>
              <a:rPr lang="en-US" dirty="0">
                <a:solidFill>
                  <a:srgbClr val="000000"/>
                </a:solidFill>
              </a:rPr>
              <a:t>Modules 2-5 will cover in detail </a:t>
            </a:r>
            <a:r>
              <a:rPr lang="en-US" dirty="0">
                <a:solidFill>
                  <a:srgbClr val="000000"/>
                </a:solidFill>
                <a:ea typeface="Roboto" panose="02000000000000000000" pitchFamily="2" charset="0"/>
              </a:rPr>
              <a:t>further information on the Committee’s roles and responsibilities.</a:t>
            </a:r>
          </a:p>
          <a:p>
            <a:pPr marL="91440">
              <a:lnSpc>
                <a:spcPct val="150000"/>
              </a:lnSpc>
              <a:spcBef>
                <a:spcPts val="600"/>
              </a:spcBef>
              <a:spcAft>
                <a:spcPts val="600"/>
              </a:spcAft>
            </a:pPr>
            <a:endParaRPr lang="en-US" dirty="0">
              <a:solidFill>
                <a:srgbClr val="000000"/>
              </a:solidFill>
              <a:latin typeface="Roboto" panose="02000000000000000000" pitchFamily="2" charset="0"/>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9" name="Picture 8"/>
          <p:cNvPicPr>
            <a:picLocks noChangeAspect="1"/>
          </p:cNvPicPr>
          <p:nvPr/>
        </p:nvPicPr>
        <p:blipFill>
          <a:blip r:embed="rId5"/>
          <a:stretch>
            <a:fillRect/>
          </a:stretch>
        </p:blipFill>
        <p:spPr>
          <a:xfrm>
            <a:off x="3264477" y="1183289"/>
            <a:ext cx="2095500" cy="3344719"/>
          </a:xfrm>
          <a:prstGeom prst="rect">
            <a:avLst/>
          </a:prstGeom>
        </p:spPr>
      </p:pic>
      <p:pic>
        <p:nvPicPr>
          <p:cNvPr id="3" name="Audio 2">
            <a:hlinkClick r:id="" action="ppaction://media"/>
            <a:extLst>
              <a:ext uri="{FF2B5EF4-FFF2-40B4-BE49-F238E27FC236}">
                <a16:creationId xmlns:a16="http://schemas.microsoft.com/office/drawing/2014/main" id="{FE6B239E-3E71-4726-BAEC-0DFFDDCE7C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208D5C4-39E6-4FC4-9864-159A3137580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E8DEC777-B28B-40FF-B34D-7AD405F18FD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631196835"/>
      </p:ext>
    </p:extLst>
  </p:cSld>
  <p:clrMapOvr>
    <a:masterClrMapping/>
  </p:clrMapOvr>
  <mc:AlternateContent xmlns:mc="http://schemas.openxmlformats.org/markup-compatibility/2006" xmlns:p14="http://schemas.microsoft.com/office/powerpoint/2010/main">
    <mc:Choice Requires="p14">
      <p:transition spd="slow" p14:dur="2000" advTm="7596"/>
    </mc:Choice>
    <mc:Fallback xmlns="">
      <p:transition spd="slow" advTm="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10" y="2033483"/>
            <a:ext cx="4444800" cy="3349263"/>
          </a:xfrm>
        </p:spPr>
        <p:txBody>
          <a:bodyPr>
            <a:normAutofit/>
          </a:bodyPr>
          <a:lstStyle/>
          <a:p>
            <a:pPr marL="0" indent="0">
              <a:buNone/>
            </a:pPr>
            <a:r>
              <a:rPr lang="en-US" sz="3600" noProof="1"/>
              <a:t>You may encounter some challenges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13</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l="22" r="22"/>
          <a:stretch>
            <a:fillRect/>
          </a:stretch>
        </p:blipFill>
        <p:spPr>
          <a:xfrm>
            <a:off x="4564609" y="1175698"/>
            <a:ext cx="3475177" cy="2171985"/>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Challenges</a:t>
            </a:r>
          </a:p>
        </p:txBody>
      </p:sp>
      <p:pic>
        <p:nvPicPr>
          <p:cNvPr id="2" name="Audio 1">
            <a:hlinkClick r:id="" action="ppaction://media"/>
            <a:extLst>
              <a:ext uri="{FF2B5EF4-FFF2-40B4-BE49-F238E27FC236}">
                <a16:creationId xmlns:a16="http://schemas.microsoft.com/office/drawing/2014/main" id="{D9AE76B8-5664-489A-9646-22431FACE7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71B30E5B-04FE-4A4D-8FED-338431557592}"/>
              </a:ext>
            </a:extLst>
          </p:cNvPr>
          <p:cNvSpPr/>
          <p:nvPr/>
        </p:nvSpPr>
        <p:spPr>
          <a:xfrm>
            <a:off x="831976" y="538274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E0428459-1775-4C4A-B4A8-694003C0476A}"/>
              </a:ext>
            </a:extLst>
          </p:cNvPr>
          <p:cNvSpPr/>
          <p:nvPr/>
        </p:nvSpPr>
        <p:spPr>
          <a:xfrm>
            <a:off x="5376876" y="5382746"/>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88064482"/>
      </p:ext>
    </p:extLst>
  </p:cSld>
  <p:clrMapOvr>
    <a:masterClrMapping/>
  </p:clrMapOvr>
  <mc:AlternateContent xmlns:mc="http://schemas.openxmlformats.org/markup-compatibility/2006" xmlns:p14="http://schemas.microsoft.com/office/powerpoint/2010/main">
    <mc:Choice Requires="p14">
      <p:transition spd="slow" p14:dur="2000" advTm="5427"/>
    </mc:Choice>
    <mc:Fallback xmlns="">
      <p:transition spd="slow" advTm="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64346" y="962872"/>
            <a:ext cx="1985437" cy="2214527"/>
          </a:xfrm>
          <a:prstGeom prst="rect">
            <a:avLst/>
          </a:prstGeom>
        </p:spPr>
      </p:pic>
      <p:pic>
        <p:nvPicPr>
          <p:cNvPr id="13" name="Picture 1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5750" y="962872"/>
            <a:ext cx="2266950" cy="2434872"/>
          </a:xfrm>
          <a:prstGeom prst="rect">
            <a:avLst/>
          </a:prstGeom>
        </p:spPr>
      </p:pic>
      <p:pic>
        <p:nvPicPr>
          <p:cNvPr id="15" name="Picture 1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68394" y="510434"/>
            <a:ext cx="2938638" cy="2770716"/>
          </a:xfrm>
          <a:prstGeom prst="rect">
            <a:avLst/>
          </a:prstGeom>
        </p:spPr>
      </p:pic>
      <p:pic>
        <p:nvPicPr>
          <p:cNvPr id="16"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2400" y="3079256"/>
            <a:ext cx="2667000" cy="5410200"/>
          </a:xfrm>
          <a:prstGeom prst="rect">
            <a:avLst/>
          </a:prstGeom>
          <a:effectLst>
            <a:outerShdw blurRad="50800" dist="12700" dir="5400000" algn="ctr" rotWithShape="0">
              <a:srgbClr val="000000">
                <a:alpha val="43137"/>
              </a:srgbClr>
            </a:outerShdw>
            <a:softEdge rad="0"/>
          </a:effectLst>
        </p:spPr>
      </p:pic>
      <p:pic>
        <p:nvPicPr>
          <p:cNvPr id="17"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10340" y="2798009"/>
            <a:ext cx="2971800" cy="4876800"/>
          </a:xfrm>
          <a:prstGeom prst="rect">
            <a:avLst/>
          </a:prstGeom>
          <a:effectLst>
            <a:outerShdw blurRad="50800" dist="12700" dir="5400000" algn="ctr" rotWithShape="0">
              <a:srgbClr val="000000">
                <a:alpha val="43137"/>
              </a:srgbClr>
            </a:outerShdw>
            <a:softEdge rad="0"/>
          </a:effectLst>
        </p:spPr>
      </p:pic>
      <p:pic>
        <p:nvPicPr>
          <p:cNvPr id="18"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043721" y="2493209"/>
            <a:ext cx="3581400" cy="5181600"/>
          </a:xfrm>
          <a:prstGeom prst="rect">
            <a:avLst/>
          </a:prstGeom>
          <a:effectLst>
            <a:outerShdw blurRad="50800" dist="12700" dir="5400000" algn="ctr" rotWithShape="0">
              <a:srgbClr val="000000">
                <a:alpha val="43137"/>
              </a:srgbClr>
            </a:outerShdw>
            <a:softEdge rad="0"/>
          </a:effectLst>
        </p:spPr>
      </p:pic>
      <p:sp>
        <p:nvSpPr>
          <p:cNvPr id="2" name="Rectangle 1">
            <a:extLst>
              <a:ext uri="{FF2B5EF4-FFF2-40B4-BE49-F238E27FC236}">
                <a16:creationId xmlns:a16="http://schemas.microsoft.com/office/drawing/2014/main" id="{EE1DC2C4-DB56-4FA7-ACE1-530682A8123D}"/>
              </a:ext>
            </a:extLst>
          </p:cNvPr>
          <p:cNvSpPr/>
          <p:nvPr/>
        </p:nvSpPr>
        <p:spPr>
          <a:xfrm>
            <a:off x="7839454" y="1746238"/>
            <a:ext cx="3216188" cy="286232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1">
                <a:ln>
                  <a:noFill/>
                </a:ln>
                <a:solidFill>
                  <a:srgbClr val="000000"/>
                </a:solidFill>
                <a:effectLst/>
                <a:uLnTx/>
                <a:uFillTx/>
                <a:latin typeface="Century Gothic" panose="020B0502020202020204"/>
                <a:ea typeface="+mn-ea"/>
                <a:cs typeface="+mn-cs"/>
              </a:rPr>
              <a:t>What challenges do you think you may encounter?</a:t>
            </a:r>
          </a:p>
        </p:txBody>
      </p:sp>
      <p:sp>
        <p:nvSpPr>
          <p:cNvPr id="9" name="Slide Number Placeholder 1">
            <a:extLst>
              <a:ext uri="{FF2B5EF4-FFF2-40B4-BE49-F238E27FC236}">
                <a16:creationId xmlns:a16="http://schemas.microsoft.com/office/drawing/2014/main" id="{BE39C68E-12BC-4309-ADD1-56CE0FA68DAA}"/>
              </a:ext>
            </a:extLst>
          </p:cNvPr>
          <p:cNvSpPr>
            <a:spLocks noGrp="1"/>
          </p:cNvSpPr>
          <p:nvPr>
            <p:ph type="sldNum" sz="quarter" idx="10"/>
          </p:nvPr>
        </p:nvSpPr>
        <p:spPr>
          <a:xfrm>
            <a:off x="10715509" y="295729"/>
            <a:ext cx="838199"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14</a:t>
            </a:r>
          </a:p>
        </p:txBody>
      </p:sp>
      <p:pic>
        <p:nvPicPr>
          <p:cNvPr id="4" name="Audio 3">
            <a:hlinkClick r:id="" action="ppaction://media"/>
            <a:extLst>
              <a:ext uri="{FF2B5EF4-FFF2-40B4-BE49-F238E27FC236}">
                <a16:creationId xmlns:a16="http://schemas.microsoft.com/office/drawing/2014/main" id="{449F26F6-81F8-4067-8D4D-DCCF50F4886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A7644855-7023-4E85-9237-35DA96274C19}"/>
              </a:ext>
            </a:extLst>
          </p:cNvPr>
          <p:cNvSpPr/>
          <p:nvPr/>
        </p:nvSpPr>
        <p:spPr>
          <a:xfrm>
            <a:off x="7588096" y="505431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4" name="Action Button: Go Forward or Next 13">
            <a:hlinkClick r:id="" action="ppaction://hlinkshowjump?jump=nextslide" highlightClick="1"/>
            <a:extLst>
              <a:ext uri="{FF2B5EF4-FFF2-40B4-BE49-F238E27FC236}">
                <a16:creationId xmlns:a16="http://schemas.microsoft.com/office/drawing/2014/main" id="{3F5EFAD7-8086-4C8D-9068-A515B2865A90}"/>
              </a:ext>
            </a:extLst>
          </p:cNvPr>
          <p:cNvSpPr/>
          <p:nvPr/>
        </p:nvSpPr>
        <p:spPr>
          <a:xfrm>
            <a:off x="10882226" y="505358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080639702"/>
      </p:ext>
    </p:extLst>
  </p:cSld>
  <p:clrMapOvr>
    <a:masterClrMapping/>
  </p:clrMapOvr>
  <p:transition spd="slow" advClick="0" advTm="408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p:cNvSpPr/>
          <p:nvPr/>
        </p:nvSpPr>
        <p:spPr>
          <a:xfrm>
            <a:off x="-1905001" y="1"/>
            <a:ext cx="6858002" cy="6858000"/>
          </a:xfrm>
          <a:prstGeom prst="arc">
            <a:avLst>
              <a:gd name="adj1" fmla="val 16200000"/>
              <a:gd name="adj2" fmla="val 5370932"/>
            </a:avLst>
          </a:prstGeom>
          <a:solidFill>
            <a:schemeClr val="bg1"/>
          </a:solid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TextBox 7"/>
          <p:cNvSpPr txBox="1"/>
          <p:nvPr/>
        </p:nvSpPr>
        <p:spPr>
          <a:xfrm flipH="1">
            <a:off x="4662054" y="1279567"/>
            <a:ext cx="3840481"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Dependence on expertise </a:t>
            </a:r>
          </a:p>
        </p:txBody>
      </p:sp>
      <p:sp>
        <p:nvSpPr>
          <p:cNvPr id="9" name="TextBox 8"/>
          <p:cNvSpPr txBox="1"/>
          <p:nvPr/>
        </p:nvSpPr>
        <p:spPr>
          <a:xfrm flipH="1">
            <a:off x="4436520" y="5164470"/>
            <a:ext cx="3840481" cy="646331"/>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Obtaining an independent member</a:t>
            </a:r>
          </a:p>
        </p:txBody>
      </p:sp>
      <p:sp>
        <p:nvSpPr>
          <p:cNvPr id="10" name="TextBox 9"/>
          <p:cNvSpPr txBox="1"/>
          <p:nvPr/>
        </p:nvSpPr>
        <p:spPr>
          <a:xfrm flipH="1">
            <a:off x="4831872" y="2438511"/>
            <a:ext cx="3840481" cy="646331"/>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entury Gothic" panose="020B0502020202020204"/>
              </a:rPr>
              <a:t>A</a:t>
            </a:r>
            <a:r>
              <a:rPr kumimoji="0" lang="en-US" sz="1800" b="0" i="0" u="none" strike="noStrike" kern="1200" cap="none" spc="0" normalizeH="0" baseline="0" noProof="0" dirty="0" err="1">
                <a:ln>
                  <a:noFill/>
                </a:ln>
                <a:solidFill>
                  <a:srgbClr val="000000"/>
                </a:solidFill>
                <a:effectLst/>
                <a:uLnTx/>
                <a:uFillTx/>
                <a:latin typeface="Century Gothic" panose="020B0502020202020204"/>
                <a:ea typeface="+mn-ea"/>
                <a:cs typeface="+mn-cs"/>
              </a:rPr>
              <a:t>vailability</a:t>
            </a: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 of auditor services</a:t>
            </a:r>
          </a:p>
        </p:txBody>
      </p:sp>
      <p:sp>
        <p:nvSpPr>
          <p:cNvPr id="12" name="TextBox 11"/>
          <p:cNvSpPr txBox="1"/>
          <p:nvPr/>
        </p:nvSpPr>
        <p:spPr>
          <a:xfrm flipH="1">
            <a:off x="4816135" y="3878593"/>
            <a:ext cx="3445627"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Communication</a:t>
            </a:r>
            <a:endParaRPr kumimoji="0" lang="en-US" sz="2400" b="0" i="0" u="none" strike="noStrike" kern="1200" cap="none" spc="0" normalizeH="0" baseline="0" noProof="0" dirty="0">
              <a:ln>
                <a:noFill/>
              </a:ln>
              <a:solidFill>
                <a:srgbClr val="4B4B4B"/>
              </a:solidFill>
              <a:effectLst/>
              <a:uLnTx/>
              <a:uFillTx/>
              <a:latin typeface="Calibri" panose="020F0502020204030204" pitchFamily="34" charset="0"/>
              <a:ea typeface="+mn-ea"/>
              <a:cs typeface="+mn-cs"/>
            </a:endParaRPr>
          </a:p>
        </p:txBody>
      </p:sp>
      <p:sp>
        <p:nvSpPr>
          <p:cNvPr id="15" name="Oval 14"/>
          <p:cNvSpPr/>
          <p:nvPr/>
        </p:nvSpPr>
        <p:spPr>
          <a:xfrm>
            <a:off x="4245677" y="1370364"/>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 name="Oval 15"/>
          <p:cNvSpPr/>
          <p:nvPr/>
        </p:nvSpPr>
        <p:spPr>
          <a:xfrm>
            <a:off x="4744193" y="2638880"/>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 name="Oval 16"/>
          <p:cNvSpPr/>
          <p:nvPr/>
        </p:nvSpPr>
        <p:spPr>
          <a:xfrm>
            <a:off x="4746175" y="3907396"/>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8" name="Oval 17"/>
          <p:cNvSpPr/>
          <p:nvPr/>
        </p:nvSpPr>
        <p:spPr>
          <a:xfrm>
            <a:off x="4257552" y="5175911"/>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9" name="Arc 18"/>
          <p:cNvSpPr/>
          <p:nvPr/>
        </p:nvSpPr>
        <p:spPr>
          <a:xfrm>
            <a:off x="0" y="1905000"/>
            <a:ext cx="3048000" cy="3048000"/>
          </a:xfrm>
          <a:prstGeom prst="arc">
            <a:avLst>
              <a:gd name="adj1" fmla="val 16200000"/>
              <a:gd name="adj2" fmla="val 5359794"/>
            </a:avLst>
          </a:prstGeom>
          <a:solidFill>
            <a:schemeClr val="bg1">
              <a:lumMod val="95000"/>
            </a:schemeClr>
          </a:solidFill>
          <a:ln>
            <a:noFill/>
          </a:ln>
          <a:effectLst>
            <a:innerShdw blurRad="304800" dist="50800" dir="189000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2" name="Group 24"/>
          <p:cNvGrpSpPr/>
          <p:nvPr/>
        </p:nvGrpSpPr>
        <p:grpSpPr>
          <a:xfrm rot="5400000">
            <a:off x="-1605150" y="3314700"/>
            <a:ext cx="6246420" cy="228600"/>
            <a:chOff x="-3200400" y="3314700"/>
            <a:chExt cx="6246420" cy="228600"/>
          </a:xfrm>
        </p:grpSpPr>
        <p:sp>
          <p:nvSpPr>
            <p:cNvPr id="13" name="Rounded Rectangle 12"/>
            <p:cNvSpPr/>
            <p:nvPr/>
          </p:nvSpPr>
          <p:spPr>
            <a:xfrm rot="5400000">
              <a:off x="1331520" y="1828800"/>
              <a:ext cx="228600" cy="3200400"/>
            </a:xfrm>
            <a:prstGeom prst="roundRect">
              <a:avLst>
                <a:gd name="adj" fmla="val 35051"/>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4" name="Rounded Rectangle 23"/>
            <p:cNvSpPr/>
            <p:nvPr/>
          </p:nvSpPr>
          <p:spPr>
            <a:xfrm rot="5400000">
              <a:off x="-1714500" y="1828800"/>
              <a:ext cx="228600" cy="3200400"/>
            </a:xfrm>
            <a:prstGeom prst="roundRect">
              <a:avLst>
                <a:gd name="adj" fmla="val 35051"/>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20" name="Title 1"/>
          <p:cNvSpPr txBox="1">
            <a:spLocks/>
          </p:cNvSpPr>
          <p:nvPr/>
        </p:nvSpPr>
        <p:spPr>
          <a:xfrm>
            <a:off x="1981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AEEF"/>
                </a:solidFill>
                <a:effectLst/>
                <a:uLnTx/>
                <a:uFillTx/>
                <a:latin typeface="Century Gothic" panose="020B0502020202020204"/>
                <a:ea typeface="+mj-ea"/>
                <a:cs typeface="+mj-cs"/>
              </a:rPr>
              <a:t>Challenges</a:t>
            </a:r>
            <a:endParaRPr kumimoji="0" lang="en-US" sz="6000" b="0" i="0" u="none" strike="noStrike" kern="1200" cap="none" spc="0" normalizeH="0" baseline="0" noProof="0" dirty="0">
              <a:ln>
                <a:noFill/>
              </a:ln>
              <a:solidFill>
                <a:srgbClr val="00AEEF"/>
              </a:solidFill>
              <a:effectLst/>
              <a:uLnTx/>
              <a:uFillTx/>
              <a:latin typeface="Century Gothic" panose="020B0502020202020204"/>
              <a:ea typeface="+mj-ea"/>
              <a:cs typeface="+mj-cs"/>
            </a:endParaRPr>
          </a:p>
        </p:txBody>
      </p:sp>
      <p:sp>
        <p:nvSpPr>
          <p:cNvPr id="21" name="Slide Number Placeholder 1">
            <a:extLst>
              <a:ext uri="{FF2B5EF4-FFF2-40B4-BE49-F238E27FC236}">
                <a16:creationId xmlns:a16="http://schemas.microsoft.com/office/drawing/2014/main" id="{BA01E96D-F1D0-4B82-9070-C509915EEBCD}"/>
              </a:ext>
            </a:extLst>
          </p:cNvPr>
          <p:cNvSpPr txBox="1">
            <a:spLocks/>
          </p:cNvSpPr>
          <p:nvPr/>
        </p:nvSpPr>
        <p:spPr>
          <a:xfrm>
            <a:off x="10715509" y="295729"/>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15</a:t>
            </a:r>
          </a:p>
        </p:txBody>
      </p:sp>
      <p:pic>
        <p:nvPicPr>
          <p:cNvPr id="4" name="Audio 3">
            <a:hlinkClick r:id="" action="ppaction://media"/>
            <a:extLst>
              <a:ext uri="{FF2B5EF4-FFF2-40B4-BE49-F238E27FC236}">
                <a16:creationId xmlns:a16="http://schemas.microsoft.com/office/drawing/2014/main" id="{399B00EF-2110-41A2-91EA-40B7BA0D651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23" name="Action Button: Go Forward or Next 22">
            <a:hlinkClick r:id="" action="ppaction://hlinkshowjump?jump=nextslide" highlightClick="1"/>
            <a:extLst>
              <a:ext uri="{FF2B5EF4-FFF2-40B4-BE49-F238E27FC236}">
                <a16:creationId xmlns:a16="http://schemas.microsoft.com/office/drawing/2014/main" id="{43B963EE-FEB9-46AA-97A5-079A37BFCDA2}"/>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
        <p:nvSpPr>
          <p:cNvPr id="25" name="Action Button: Go Back or Previous 24">
            <a:hlinkClick r:id="" action="ppaction://hlinkshowjump?jump=previousslide" highlightClick="1"/>
            <a:extLst>
              <a:ext uri="{FF2B5EF4-FFF2-40B4-BE49-F238E27FC236}">
                <a16:creationId xmlns:a16="http://schemas.microsoft.com/office/drawing/2014/main" id="{9B055481-62D4-455F-AFAF-E7A87EA61648}"/>
              </a:ext>
            </a:extLst>
          </p:cNvPr>
          <p:cNvSpPr/>
          <p:nvPr/>
        </p:nvSpPr>
        <p:spPr>
          <a:xfrm>
            <a:off x="228480" y="517591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Tree>
    <p:custDataLst>
      <p:tags r:id="rId1"/>
    </p:custDataLst>
    <p:extLst>
      <p:ext uri="{BB962C8B-B14F-4D97-AF65-F5344CB8AC3E}">
        <p14:creationId xmlns:p14="http://schemas.microsoft.com/office/powerpoint/2010/main" val="1127121162"/>
      </p:ext>
    </p:extLst>
  </p:cSld>
  <p:clrMapOvr>
    <a:masterClrMapping/>
  </p:clrMapOvr>
  <p:transition advTm="298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8" presetClass="emph" presetSubtype="0" fill="hold" nodeType="afterEffect">
                                  <p:stCondLst>
                                    <p:cond delay="3000"/>
                                  </p:stCondLst>
                                  <p:childTnLst>
                                    <p:animRot by="-7380000">
                                      <p:cBhvr>
                                        <p:cTn id="9" dur="1000" fill="hold"/>
                                        <p:tgtEl>
                                          <p:spTgt spid="2"/>
                                        </p:tgtEl>
                                        <p:attrNameLst>
                                          <p:attrName>r</p:attrName>
                                        </p:attrNameLst>
                                      </p:cBhvr>
                                    </p:animRot>
                                  </p:childTnLst>
                                </p:cTn>
                              </p:par>
                            </p:childTnLst>
                          </p:cTn>
                        </p:par>
                        <p:par>
                          <p:cTn id="10" fill="hold">
                            <p:stCondLst>
                              <p:cond delay="4001"/>
                            </p:stCondLst>
                            <p:childTnLst>
                              <p:par>
                                <p:cTn id="11" presetID="1" presetClass="emph" presetSubtype="2" fill="hold" nodeType="afterEffect">
                                  <p:stCondLst>
                                    <p:cond delay="1500"/>
                                  </p:stCondLst>
                                  <p:childTnLst>
                                    <p:animClr clrSpc="rgb" dir="cw">
                                      <p:cBhvr>
                                        <p:cTn id="12" dur="500" fill="hold"/>
                                        <p:tgtEl>
                                          <p:spTgt spid="15"/>
                                        </p:tgtEl>
                                        <p:attrNameLst>
                                          <p:attrName>fillcolor</p:attrName>
                                        </p:attrNameLst>
                                      </p:cBhvr>
                                      <p:to>
                                        <a:srgbClr val="829975"/>
                                      </p:to>
                                    </p:animClr>
                                    <p:set>
                                      <p:cBhvr>
                                        <p:cTn id="13" dur="500" fill="hold"/>
                                        <p:tgtEl>
                                          <p:spTgt spid="15"/>
                                        </p:tgtEl>
                                        <p:attrNameLst>
                                          <p:attrName>fill.type</p:attrName>
                                        </p:attrNameLst>
                                      </p:cBhvr>
                                      <p:to>
                                        <p:strVal val="solid"/>
                                      </p:to>
                                    </p:set>
                                    <p:set>
                                      <p:cBhvr>
                                        <p:cTn id="14" dur="500" fill="hold"/>
                                        <p:tgtEl>
                                          <p:spTgt spid="15"/>
                                        </p:tgtEl>
                                        <p:attrNameLst>
                                          <p:attrName>fill.on</p:attrName>
                                        </p:attrNameLst>
                                      </p:cBhvr>
                                      <p:to>
                                        <p:strVal val="true"/>
                                      </p:to>
                                    </p:set>
                                  </p:childTnLst>
                                </p:cTn>
                              </p:par>
                              <p:par>
                                <p:cTn id="15" presetID="10"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6001"/>
                            </p:stCondLst>
                            <p:childTnLst>
                              <p:par>
                                <p:cTn id="19" presetID="8" presetClass="emph" presetSubtype="0" fill="hold" nodeType="afterEffect">
                                  <p:stCondLst>
                                    <p:cond delay="5000"/>
                                  </p:stCondLst>
                                  <p:childTnLst>
                                    <p:animRot by="1320000">
                                      <p:cBhvr>
                                        <p:cTn id="20" dur="500" fill="hold"/>
                                        <p:tgtEl>
                                          <p:spTgt spid="2"/>
                                        </p:tgtEl>
                                        <p:attrNameLst>
                                          <p:attrName>r</p:attrName>
                                        </p:attrNameLst>
                                      </p:cBhvr>
                                    </p:animRot>
                                  </p:childTnLst>
                                </p:cTn>
                              </p:par>
                            </p:childTnLst>
                          </p:cTn>
                        </p:par>
                        <p:par>
                          <p:cTn id="21" fill="hold">
                            <p:stCondLst>
                              <p:cond delay="11501"/>
                            </p:stCondLst>
                            <p:childTnLst>
                              <p:par>
                                <p:cTn id="22" presetID="1" presetClass="emph" presetSubtype="2" fill="hold" nodeType="afterEffect">
                                  <p:stCondLst>
                                    <p:cond delay="1000"/>
                                  </p:stCondLst>
                                  <p:childTnLst>
                                    <p:animClr clrSpc="rgb" dir="cw">
                                      <p:cBhvr>
                                        <p:cTn id="23" dur="500" fill="hold"/>
                                        <p:tgtEl>
                                          <p:spTgt spid="16"/>
                                        </p:tgtEl>
                                        <p:attrNameLst>
                                          <p:attrName>fillcolor</p:attrName>
                                        </p:attrNameLst>
                                      </p:cBhvr>
                                      <p:to>
                                        <a:srgbClr val="829975"/>
                                      </p:to>
                                    </p:animClr>
                                    <p:set>
                                      <p:cBhvr>
                                        <p:cTn id="24" dur="500" fill="hold"/>
                                        <p:tgtEl>
                                          <p:spTgt spid="16"/>
                                        </p:tgtEl>
                                        <p:attrNameLst>
                                          <p:attrName>fill.type</p:attrName>
                                        </p:attrNameLst>
                                      </p:cBhvr>
                                      <p:to>
                                        <p:strVal val="solid"/>
                                      </p:to>
                                    </p:set>
                                    <p:set>
                                      <p:cBhvr>
                                        <p:cTn id="25" dur="500" fill="hold"/>
                                        <p:tgtEl>
                                          <p:spTgt spid="16"/>
                                        </p:tgtEl>
                                        <p:attrNameLst>
                                          <p:attrName>fill.on</p:attrName>
                                        </p:attrNameLst>
                                      </p:cBhvr>
                                      <p:to>
                                        <p:strVal val="true"/>
                                      </p:to>
                                    </p:set>
                                  </p:childTnLst>
                                </p:cTn>
                              </p:par>
                              <p:par>
                                <p:cTn id="26" presetID="10" presetClass="entr" presetSubtype="0" fill="hold" grpId="0" nodeType="withEffect">
                                  <p:stCondLst>
                                    <p:cond delay="1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3001"/>
                            </p:stCondLst>
                            <p:childTnLst>
                              <p:par>
                                <p:cTn id="30" presetID="8" presetClass="emph" presetSubtype="0" fill="hold" nodeType="afterEffect">
                                  <p:stCondLst>
                                    <p:cond delay="3500"/>
                                  </p:stCondLst>
                                  <p:childTnLst>
                                    <p:animRot by="1320000">
                                      <p:cBhvr>
                                        <p:cTn id="31" dur="500" fill="hold"/>
                                        <p:tgtEl>
                                          <p:spTgt spid="2"/>
                                        </p:tgtEl>
                                        <p:attrNameLst>
                                          <p:attrName>r</p:attrName>
                                        </p:attrNameLst>
                                      </p:cBhvr>
                                    </p:animRot>
                                  </p:childTnLst>
                                </p:cTn>
                              </p:par>
                            </p:childTnLst>
                          </p:cTn>
                        </p:par>
                        <p:par>
                          <p:cTn id="32" fill="hold">
                            <p:stCondLst>
                              <p:cond delay="17001"/>
                            </p:stCondLst>
                            <p:childTnLst>
                              <p:par>
                                <p:cTn id="33" presetID="1" presetClass="emph" presetSubtype="2" fill="hold" nodeType="afterEffect">
                                  <p:stCondLst>
                                    <p:cond delay="500"/>
                                  </p:stCondLst>
                                  <p:childTnLst>
                                    <p:animClr clrSpc="rgb" dir="cw">
                                      <p:cBhvr>
                                        <p:cTn id="34" dur="500" fill="hold"/>
                                        <p:tgtEl>
                                          <p:spTgt spid="17"/>
                                        </p:tgtEl>
                                        <p:attrNameLst>
                                          <p:attrName>fillcolor</p:attrName>
                                        </p:attrNameLst>
                                      </p:cBhvr>
                                      <p:to>
                                        <a:srgbClr val="829975"/>
                                      </p:to>
                                    </p:animClr>
                                    <p:set>
                                      <p:cBhvr>
                                        <p:cTn id="35" dur="500" fill="hold"/>
                                        <p:tgtEl>
                                          <p:spTgt spid="17"/>
                                        </p:tgtEl>
                                        <p:attrNameLst>
                                          <p:attrName>fill.type</p:attrName>
                                        </p:attrNameLst>
                                      </p:cBhvr>
                                      <p:to>
                                        <p:strVal val="solid"/>
                                      </p:to>
                                    </p:set>
                                    <p:set>
                                      <p:cBhvr>
                                        <p:cTn id="36" dur="500" fill="hold"/>
                                        <p:tgtEl>
                                          <p:spTgt spid="17"/>
                                        </p:tgtEl>
                                        <p:attrNameLst>
                                          <p:attrName>fill.on</p:attrName>
                                        </p:attrNameLst>
                                      </p:cBhvr>
                                      <p:to>
                                        <p:strVal val="true"/>
                                      </p:to>
                                    </p:set>
                                  </p:childTnLst>
                                </p:cTn>
                              </p:par>
                              <p:par>
                                <p:cTn id="37" presetID="10" presetClass="entr" presetSubtype="0"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18001"/>
                            </p:stCondLst>
                            <p:childTnLst>
                              <p:par>
                                <p:cTn id="41" presetID="8" presetClass="emph" presetSubtype="0" fill="hold" nodeType="afterEffect">
                                  <p:stCondLst>
                                    <p:cond delay="4500"/>
                                  </p:stCondLst>
                                  <p:childTnLst>
                                    <p:animRot by="1320000">
                                      <p:cBhvr>
                                        <p:cTn id="42" dur="500" fill="hold"/>
                                        <p:tgtEl>
                                          <p:spTgt spid="2"/>
                                        </p:tgtEl>
                                        <p:attrNameLst>
                                          <p:attrName>r</p:attrName>
                                        </p:attrNameLst>
                                      </p:cBhvr>
                                    </p:animRot>
                                  </p:childTnLst>
                                </p:cTn>
                              </p:par>
                            </p:childTnLst>
                          </p:cTn>
                        </p:par>
                        <p:par>
                          <p:cTn id="43" fill="hold">
                            <p:stCondLst>
                              <p:cond delay="23001"/>
                            </p:stCondLst>
                            <p:childTnLst>
                              <p:par>
                                <p:cTn id="44" presetID="1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 presetClass="emph" presetSubtype="2" fill="hold" nodeType="withEffect">
                                  <p:stCondLst>
                                    <p:cond delay="0"/>
                                  </p:stCondLst>
                                  <p:childTnLst>
                                    <p:animClr clrSpc="rgb" dir="cw">
                                      <p:cBhvr>
                                        <p:cTn id="48" dur="500" fill="hold"/>
                                        <p:tgtEl>
                                          <p:spTgt spid="18"/>
                                        </p:tgtEl>
                                        <p:attrNameLst>
                                          <p:attrName>fillcolor</p:attrName>
                                        </p:attrNameLst>
                                      </p:cBhvr>
                                      <p:to>
                                        <a:srgbClr val="829975"/>
                                      </p:to>
                                    </p:animClr>
                                    <p:set>
                                      <p:cBhvr>
                                        <p:cTn id="49" dur="500" fill="hold"/>
                                        <p:tgtEl>
                                          <p:spTgt spid="18"/>
                                        </p:tgtEl>
                                        <p:attrNameLst>
                                          <p:attrName>fill.type</p:attrName>
                                        </p:attrNameLst>
                                      </p:cBhvr>
                                      <p:to>
                                        <p:strVal val="solid"/>
                                      </p:to>
                                    </p:set>
                                    <p:set>
                                      <p:cBhvr>
                                        <p:cTn id="50" dur="5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16</a:t>
            </a:r>
          </a:p>
        </p:txBody>
      </p:sp>
      <p:pic>
        <p:nvPicPr>
          <p:cNvPr id="10" name="Picture 9"/>
          <p:cNvPicPr>
            <a:picLocks noChangeAspect="1"/>
          </p:cNvPicPr>
          <p:nvPr/>
        </p:nvPicPr>
        <p:blipFill>
          <a:blip r:embed="rId6"/>
          <a:stretch>
            <a:fillRect/>
          </a:stretch>
        </p:blipFill>
        <p:spPr>
          <a:xfrm>
            <a:off x="1740158" y="432598"/>
            <a:ext cx="8847014" cy="5361663"/>
          </a:xfrm>
          <a:prstGeom prst="rect">
            <a:avLst/>
          </a:prstGeom>
        </p:spPr>
      </p:pic>
      <p:sp>
        <p:nvSpPr>
          <p:cNvPr id="7" name="Rectangle 6"/>
          <p:cNvSpPr/>
          <p:nvPr/>
        </p:nvSpPr>
        <p:spPr>
          <a:xfrm>
            <a:off x="4039251" y="1294632"/>
            <a:ext cx="3251885" cy="1846659"/>
          </a:xfrm>
          <a:prstGeom prst="rect">
            <a:avLst/>
          </a:prstGeom>
          <a:noFill/>
        </p:spPr>
        <p:txBody>
          <a:bodyPr wrap="square">
            <a:spAutoFit/>
          </a:bodyPr>
          <a:lstStyle/>
          <a:p>
            <a:r>
              <a:rPr lang="en-US" sz="2000" b="1" dirty="0">
                <a:solidFill>
                  <a:srgbClr val="000000"/>
                </a:solidFill>
                <a:latin typeface="Century Gothic" panose="020B0502020202020204" pitchFamily="34" charset="0"/>
              </a:rPr>
              <a:t>What if municipality cannot find an independent member? </a:t>
            </a:r>
          </a:p>
          <a:p>
            <a:endParaRPr lang="en-US" dirty="0">
              <a:solidFill>
                <a:srgbClr val="000000"/>
              </a:solidFill>
              <a:latin typeface="Roboto" panose="02000000000000000000" pitchFamily="2" charset="0"/>
            </a:endParaRPr>
          </a:p>
          <a:p>
            <a:endParaRPr lang="en-US" dirty="0">
              <a:solidFill>
                <a:srgbClr val="000000"/>
              </a:solidFill>
              <a:latin typeface="Roboto" panose="02000000000000000000" pitchFamily="2" charset="0"/>
            </a:endParaRPr>
          </a:p>
          <a:p>
            <a:endParaRPr lang="en-US" dirty="0">
              <a:solidFill>
                <a:srgbClr val="000000"/>
              </a:solidFill>
              <a:latin typeface="Roboto" panose="02000000000000000000" pitchFamily="2" charset="0"/>
            </a:endParaRPr>
          </a:p>
        </p:txBody>
      </p:sp>
      <p:sp>
        <p:nvSpPr>
          <p:cNvPr id="6" name="Rectangle 5">
            <a:extLst>
              <a:ext uri="{FF2B5EF4-FFF2-40B4-BE49-F238E27FC236}">
                <a16:creationId xmlns:a16="http://schemas.microsoft.com/office/drawing/2014/main" id="{FBC65D39-6945-40AB-9E7E-3B420D29B02E}"/>
              </a:ext>
            </a:extLst>
          </p:cNvPr>
          <p:cNvSpPr/>
          <p:nvPr/>
        </p:nvSpPr>
        <p:spPr>
          <a:xfrm>
            <a:off x="473311" y="3262547"/>
            <a:ext cx="4892773" cy="2477601"/>
          </a:xfrm>
          <a:prstGeom prst="rect">
            <a:avLst/>
          </a:prstGeom>
        </p:spPr>
        <p:txBody>
          <a:bodyPr wrap="square">
            <a:spAutoFit/>
          </a:bodyPr>
          <a:lstStyle/>
          <a:p>
            <a:endParaRPr lang="en-US" dirty="0">
              <a:solidFill>
                <a:srgbClr val="000000"/>
              </a:solidFill>
              <a:latin typeface="Roboto" panose="02000000000000000000" pitchFamily="2" charset="0"/>
            </a:endParaRPr>
          </a:p>
          <a:p>
            <a:pPr marL="548640" indent="-457200">
              <a:lnSpc>
                <a:spcPct val="150000"/>
              </a:lnSpc>
              <a:spcBef>
                <a:spcPts val="600"/>
              </a:spcBef>
              <a:spcAft>
                <a:spcPts val="600"/>
              </a:spcAft>
              <a:buFont typeface="Wingdings" panose="05000000000000000000" pitchFamily="2" charset="2"/>
              <a:buChar char="ü"/>
            </a:pPr>
            <a:r>
              <a:rPr lang="en-US" spc="20" dirty="0">
                <a:solidFill>
                  <a:srgbClr val="000000"/>
                </a:solidFill>
              </a:rPr>
              <a:t>Continue to meet</a:t>
            </a:r>
          </a:p>
          <a:p>
            <a:pPr marL="548640" indent="-457200">
              <a:lnSpc>
                <a:spcPct val="150000"/>
              </a:lnSpc>
              <a:spcBef>
                <a:spcPts val="600"/>
              </a:spcBef>
              <a:spcAft>
                <a:spcPts val="600"/>
              </a:spcAft>
              <a:buFont typeface="Wingdings" panose="05000000000000000000" pitchFamily="2" charset="2"/>
              <a:buChar char="ü"/>
            </a:pPr>
            <a:r>
              <a:rPr lang="en-US" spc="20" dirty="0">
                <a:solidFill>
                  <a:srgbClr val="000000"/>
                </a:solidFill>
              </a:rPr>
              <a:t>Advertise every six months until the requirement is met.</a:t>
            </a:r>
          </a:p>
          <a:p>
            <a:endParaRPr lang="en-US" dirty="0">
              <a:solidFill>
                <a:srgbClr val="000000"/>
              </a:solidFill>
            </a:endParaRPr>
          </a:p>
          <a:p>
            <a:endParaRPr lang="en-US" dirty="0">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07785D02-A2A5-4381-80B2-4E08C2CC36E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94CC8EBF-7B0A-4608-8891-607ED7C1CEC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00D91581-A3C4-4A2B-9E5C-435C97F6B31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649656767"/>
      </p:ext>
    </p:extLst>
  </p:cSld>
  <p:clrMapOvr>
    <a:masterClrMapping/>
  </p:clrMapOvr>
  <mc:AlternateContent xmlns:mc="http://schemas.openxmlformats.org/markup-compatibility/2006" xmlns:p14="http://schemas.microsoft.com/office/powerpoint/2010/main">
    <mc:Choice Requires="p14">
      <p:transition spd="slow" p14:dur="2000" advTm="23976"/>
    </mc:Choice>
    <mc:Fallback xmlns="">
      <p:transition spd="slow" advTm="2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5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17</a:t>
            </a:r>
          </a:p>
        </p:txBody>
      </p:sp>
      <p:pic>
        <p:nvPicPr>
          <p:cNvPr id="10" name="Picture 9"/>
          <p:cNvPicPr>
            <a:picLocks noChangeAspect="1"/>
          </p:cNvPicPr>
          <p:nvPr/>
        </p:nvPicPr>
        <p:blipFill>
          <a:blip r:embed="rId5"/>
          <a:stretch>
            <a:fillRect/>
          </a:stretch>
        </p:blipFill>
        <p:spPr>
          <a:xfrm>
            <a:off x="2132987" y="103230"/>
            <a:ext cx="4700553" cy="3882237"/>
          </a:xfrm>
          <a:prstGeom prst="rect">
            <a:avLst/>
          </a:prstGeom>
        </p:spPr>
      </p:pic>
      <p:sp>
        <p:nvSpPr>
          <p:cNvPr id="11" name="TextBox 10"/>
          <p:cNvSpPr txBox="1"/>
          <p:nvPr/>
        </p:nvSpPr>
        <p:spPr>
          <a:xfrm>
            <a:off x="3183963" y="1149625"/>
            <a:ext cx="2598600" cy="1815882"/>
          </a:xfrm>
          <a:prstGeom prst="rect">
            <a:avLst/>
          </a:prstGeom>
          <a:noFill/>
        </p:spPr>
        <p:txBody>
          <a:bodyPr wrap="square" rtlCol="0">
            <a:spAutoFit/>
          </a:bodyPr>
          <a:lstStyle/>
          <a:p>
            <a:r>
              <a:rPr lang="en-US" sz="2800" dirty="0">
                <a:latin typeface="Roboto" panose="02000000000000000000" pitchFamily="2" charset="0"/>
                <a:ea typeface="Roboto" panose="02000000000000000000" pitchFamily="2" charset="0"/>
              </a:rPr>
              <a:t>What does the committee have access to?</a:t>
            </a:r>
          </a:p>
        </p:txBody>
      </p:sp>
      <p:grpSp>
        <p:nvGrpSpPr>
          <p:cNvPr id="6" name="Group 5">
            <a:extLst>
              <a:ext uri="{FF2B5EF4-FFF2-40B4-BE49-F238E27FC236}">
                <a16:creationId xmlns:a16="http://schemas.microsoft.com/office/drawing/2014/main" id="{E8131EC7-2A96-42D2-B27F-C344BC629BBA}"/>
              </a:ext>
            </a:extLst>
          </p:cNvPr>
          <p:cNvGrpSpPr/>
          <p:nvPr/>
        </p:nvGrpSpPr>
        <p:grpSpPr>
          <a:xfrm>
            <a:off x="3494392" y="2049816"/>
            <a:ext cx="6395440" cy="4365104"/>
            <a:chOff x="-2975568" y="2492896"/>
            <a:chExt cx="6395440" cy="4365104"/>
          </a:xfrm>
        </p:grpSpPr>
        <p:sp>
          <p:nvSpPr>
            <p:cNvPr id="7" name="AutoShape 65">
              <a:extLst>
                <a:ext uri="{FF2B5EF4-FFF2-40B4-BE49-F238E27FC236}">
                  <a16:creationId xmlns:a16="http://schemas.microsoft.com/office/drawing/2014/main" id="{0BE19FC4-922C-401B-B793-6053C92230E8}"/>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9" name="Freeform 70">
              <a:extLst>
                <a:ext uri="{FF2B5EF4-FFF2-40B4-BE49-F238E27FC236}">
                  <a16:creationId xmlns:a16="http://schemas.microsoft.com/office/drawing/2014/main" id="{53323B84-F99B-4BF6-B850-43BAE0172077}"/>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 name="Freeform 71">
              <a:extLst>
                <a:ext uri="{FF2B5EF4-FFF2-40B4-BE49-F238E27FC236}">
                  <a16:creationId xmlns:a16="http://schemas.microsoft.com/office/drawing/2014/main" id="{496946B4-650F-486A-8CF3-84BE7F5AD5D1}"/>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 name="Freeform 72">
              <a:extLst>
                <a:ext uri="{FF2B5EF4-FFF2-40B4-BE49-F238E27FC236}">
                  <a16:creationId xmlns:a16="http://schemas.microsoft.com/office/drawing/2014/main" id="{DF46C791-985A-4E5E-AAA4-E296A725D86F}"/>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 name="Freeform 73">
              <a:extLst>
                <a:ext uri="{FF2B5EF4-FFF2-40B4-BE49-F238E27FC236}">
                  <a16:creationId xmlns:a16="http://schemas.microsoft.com/office/drawing/2014/main" id="{6904B0AD-BE55-48B0-AC03-E96C02D99BCA}"/>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 name="Freeform 74">
              <a:extLst>
                <a:ext uri="{FF2B5EF4-FFF2-40B4-BE49-F238E27FC236}">
                  <a16:creationId xmlns:a16="http://schemas.microsoft.com/office/drawing/2014/main" id="{9C4A934A-4534-42D2-9BDD-67444FA5F496}"/>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 name="Freeform 75">
              <a:extLst>
                <a:ext uri="{FF2B5EF4-FFF2-40B4-BE49-F238E27FC236}">
                  <a16:creationId xmlns:a16="http://schemas.microsoft.com/office/drawing/2014/main" id="{FB3D399B-809A-4280-9515-9D07846F942D}"/>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 name="Freeform 76">
              <a:extLst>
                <a:ext uri="{FF2B5EF4-FFF2-40B4-BE49-F238E27FC236}">
                  <a16:creationId xmlns:a16="http://schemas.microsoft.com/office/drawing/2014/main" id="{F526234A-109D-4458-B3A6-CAA15602F1D3}"/>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8" name="Freeform 77">
              <a:extLst>
                <a:ext uri="{FF2B5EF4-FFF2-40B4-BE49-F238E27FC236}">
                  <a16:creationId xmlns:a16="http://schemas.microsoft.com/office/drawing/2014/main" id="{0C49BD76-FE07-4B67-AAC5-D036DCB6D112}"/>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9" name="Freeform 78">
              <a:extLst>
                <a:ext uri="{FF2B5EF4-FFF2-40B4-BE49-F238E27FC236}">
                  <a16:creationId xmlns:a16="http://schemas.microsoft.com/office/drawing/2014/main" id="{54146C76-40C7-4CE4-A904-22E0FB4B6F10}"/>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0" name="Freeform 79">
              <a:extLst>
                <a:ext uri="{FF2B5EF4-FFF2-40B4-BE49-F238E27FC236}">
                  <a16:creationId xmlns:a16="http://schemas.microsoft.com/office/drawing/2014/main" id="{30DF3209-5ABB-4B12-8978-DB5D79DD4256}"/>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1" name="Freeform 80">
              <a:extLst>
                <a:ext uri="{FF2B5EF4-FFF2-40B4-BE49-F238E27FC236}">
                  <a16:creationId xmlns:a16="http://schemas.microsoft.com/office/drawing/2014/main" id="{F1D9CEDD-9629-4EF8-BF72-DA91A11AD5B7}"/>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2" name="Freeform 81">
              <a:extLst>
                <a:ext uri="{FF2B5EF4-FFF2-40B4-BE49-F238E27FC236}">
                  <a16:creationId xmlns:a16="http://schemas.microsoft.com/office/drawing/2014/main" id="{B05A9850-4DDA-4921-9454-D8DF826B0F3D}"/>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3" name="Freeform 82">
              <a:extLst>
                <a:ext uri="{FF2B5EF4-FFF2-40B4-BE49-F238E27FC236}">
                  <a16:creationId xmlns:a16="http://schemas.microsoft.com/office/drawing/2014/main" id="{9E7F9C40-D7D1-4648-A2ED-6963BA49DFAE}"/>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4" name="Freeform 83">
              <a:extLst>
                <a:ext uri="{FF2B5EF4-FFF2-40B4-BE49-F238E27FC236}">
                  <a16:creationId xmlns:a16="http://schemas.microsoft.com/office/drawing/2014/main" id="{12EAD8C4-7669-4EA5-82F4-6275CB743EE8}"/>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5" name="Freeform 84">
              <a:extLst>
                <a:ext uri="{FF2B5EF4-FFF2-40B4-BE49-F238E27FC236}">
                  <a16:creationId xmlns:a16="http://schemas.microsoft.com/office/drawing/2014/main" id="{C0E546EA-2F0B-4425-BAD6-6B336176EC26}"/>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6" name="Freeform 85">
              <a:extLst>
                <a:ext uri="{FF2B5EF4-FFF2-40B4-BE49-F238E27FC236}">
                  <a16:creationId xmlns:a16="http://schemas.microsoft.com/office/drawing/2014/main" id="{59EE2C84-3722-43A9-9B61-FE6D945AAE7C}"/>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7" name="Freeform 86">
              <a:extLst>
                <a:ext uri="{FF2B5EF4-FFF2-40B4-BE49-F238E27FC236}">
                  <a16:creationId xmlns:a16="http://schemas.microsoft.com/office/drawing/2014/main" id="{D305DEE9-5D56-421C-AB97-22BDF9909F6B}"/>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8" name="Freeform 87">
              <a:extLst>
                <a:ext uri="{FF2B5EF4-FFF2-40B4-BE49-F238E27FC236}">
                  <a16:creationId xmlns:a16="http://schemas.microsoft.com/office/drawing/2014/main" id="{D63AF81B-2E3D-4D26-AFD4-92716DD113F3}"/>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9" name="Freeform 88">
              <a:extLst>
                <a:ext uri="{FF2B5EF4-FFF2-40B4-BE49-F238E27FC236}">
                  <a16:creationId xmlns:a16="http://schemas.microsoft.com/office/drawing/2014/main" id="{F5F52275-B30F-4969-A2F6-6B33C2879A5E}"/>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0" name="Freeform 89">
              <a:extLst>
                <a:ext uri="{FF2B5EF4-FFF2-40B4-BE49-F238E27FC236}">
                  <a16:creationId xmlns:a16="http://schemas.microsoft.com/office/drawing/2014/main" id="{048B800B-336A-4EC4-8863-74731D111725}"/>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1" name="Freeform 90">
              <a:extLst>
                <a:ext uri="{FF2B5EF4-FFF2-40B4-BE49-F238E27FC236}">
                  <a16:creationId xmlns:a16="http://schemas.microsoft.com/office/drawing/2014/main" id="{609B402C-3055-43FE-98EE-9A3792B469AD}"/>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2" name="Freeform 91">
              <a:extLst>
                <a:ext uri="{FF2B5EF4-FFF2-40B4-BE49-F238E27FC236}">
                  <a16:creationId xmlns:a16="http://schemas.microsoft.com/office/drawing/2014/main" id="{097EE954-4CE6-4701-8C77-CD88859B6006}"/>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3" name="Freeform 92">
              <a:extLst>
                <a:ext uri="{FF2B5EF4-FFF2-40B4-BE49-F238E27FC236}">
                  <a16:creationId xmlns:a16="http://schemas.microsoft.com/office/drawing/2014/main" id="{61556583-66A4-43EB-99EE-E1EB25257A5F}"/>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4" name="Freeform 93">
              <a:extLst>
                <a:ext uri="{FF2B5EF4-FFF2-40B4-BE49-F238E27FC236}">
                  <a16:creationId xmlns:a16="http://schemas.microsoft.com/office/drawing/2014/main" id="{0D0312EF-0B95-4379-87F7-FCE331991D84}"/>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5" name="Freeform 94">
              <a:extLst>
                <a:ext uri="{FF2B5EF4-FFF2-40B4-BE49-F238E27FC236}">
                  <a16:creationId xmlns:a16="http://schemas.microsoft.com/office/drawing/2014/main" id="{55577F0B-7B65-446D-B336-17705BB29AFF}"/>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6" name="Freeform 95">
              <a:extLst>
                <a:ext uri="{FF2B5EF4-FFF2-40B4-BE49-F238E27FC236}">
                  <a16:creationId xmlns:a16="http://schemas.microsoft.com/office/drawing/2014/main" id="{989A8083-0472-4381-AB3A-EC7E47824A6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7" name="Freeform 96">
              <a:extLst>
                <a:ext uri="{FF2B5EF4-FFF2-40B4-BE49-F238E27FC236}">
                  <a16:creationId xmlns:a16="http://schemas.microsoft.com/office/drawing/2014/main" id="{71E3622C-C63C-4D38-8FBF-D5DC65CD9676}"/>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8" name="Freeform 97">
              <a:extLst>
                <a:ext uri="{FF2B5EF4-FFF2-40B4-BE49-F238E27FC236}">
                  <a16:creationId xmlns:a16="http://schemas.microsoft.com/office/drawing/2014/main" id="{50013F6E-1D2A-4BA4-874B-AF46BB645A3E}"/>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9" name="Freeform 98">
              <a:extLst>
                <a:ext uri="{FF2B5EF4-FFF2-40B4-BE49-F238E27FC236}">
                  <a16:creationId xmlns:a16="http://schemas.microsoft.com/office/drawing/2014/main" id="{5C6629FA-B5D0-4B86-B778-5C4CC51D53AF}"/>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0" name="Freeform 99">
              <a:extLst>
                <a:ext uri="{FF2B5EF4-FFF2-40B4-BE49-F238E27FC236}">
                  <a16:creationId xmlns:a16="http://schemas.microsoft.com/office/drawing/2014/main" id="{21048BA5-89DB-4F03-BA95-E55282E73C0E}"/>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1" name="Freeform 100">
              <a:extLst>
                <a:ext uri="{FF2B5EF4-FFF2-40B4-BE49-F238E27FC236}">
                  <a16:creationId xmlns:a16="http://schemas.microsoft.com/office/drawing/2014/main" id="{8E7B16A6-D2F0-4F2E-AFFE-04F82C3DA05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101">
              <a:extLst>
                <a:ext uri="{FF2B5EF4-FFF2-40B4-BE49-F238E27FC236}">
                  <a16:creationId xmlns:a16="http://schemas.microsoft.com/office/drawing/2014/main" id="{24236E6C-FA28-48FA-9D83-854C29AB278A}"/>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102">
              <a:extLst>
                <a:ext uri="{FF2B5EF4-FFF2-40B4-BE49-F238E27FC236}">
                  <a16:creationId xmlns:a16="http://schemas.microsoft.com/office/drawing/2014/main" id="{78F74067-E422-4D47-BE20-B7C0C67EA2F7}"/>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103">
              <a:extLst>
                <a:ext uri="{FF2B5EF4-FFF2-40B4-BE49-F238E27FC236}">
                  <a16:creationId xmlns:a16="http://schemas.microsoft.com/office/drawing/2014/main" id="{0ED538E4-8109-483F-9263-D04A79CB0377}"/>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104">
              <a:extLst>
                <a:ext uri="{FF2B5EF4-FFF2-40B4-BE49-F238E27FC236}">
                  <a16:creationId xmlns:a16="http://schemas.microsoft.com/office/drawing/2014/main" id="{386EF620-4E8A-4DC6-A75E-28277EC9AF17}"/>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105">
              <a:extLst>
                <a:ext uri="{FF2B5EF4-FFF2-40B4-BE49-F238E27FC236}">
                  <a16:creationId xmlns:a16="http://schemas.microsoft.com/office/drawing/2014/main" id="{FA360B04-2BB7-4373-9D00-EF79762D8DB4}"/>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107">
              <a:extLst>
                <a:ext uri="{FF2B5EF4-FFF2-40B4-BE49-F238E27FC236}">
                  <a16:creationId xmlns:a16="http://schemas.microsoft.com/office/drawing/2014/main" id="{5FE11C74-CA6A-481B-9352-83C048261023}"/>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138">
              <a:extLst>
                <a:ext uri="{FF2B5EF4-FFF2-40B4-BE49-F238E27FC236}">
                  <a16:creationId xmlns:a16="http://schemas.microsoft.com/office/drawing/2014/main" id="{A7179D9F-8E9B-4D38-B7A6-54FCCF913C33}"/>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39">
              <a:extLst>
                <a:ext uri="{FF2B5EF4-FFF2-40B4-BE49-F238E27FC236}">
                  <a16:creationId xmlns:a16="http://schemas.microsoft.com/office/drawing/2014/main" id="{147F6993-581F-430B-AF4D-FB8DC6558178}"/>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3" name="Audio 2">
            <a:hlinkClick r:id="" action="ppaction://media"/>
            <a:extLst>
              <a:ext uri="{FF2B5EF4-FFF2-40B4-BE49-F238E27FC236}">
                <a16:creationId xmlns:a16="http://schemas.microsoft.com/office/drawing/2014/main" id="{A6131FF8-565C-48AE-9065-30E91AA8BF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0" name="Action Button: Go Back or Previous 49">
            <a:hlinkClick r:id="" action="ppaction://hlinkshowjump?jump=previousslide" highlightClick="1"/>
            <a:extLst>
              <a:ext uri="{FF2B5EF4-FFF2-40B4-BE49-F238E27FC236}">
                <a16:creationId xmlns:a16="http://schemas.microsoft.com/office/drawing/2014/main" id="{1D7F2718-02D1-4874-AFFA-BE9CA38E384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51" name="Action Button: Go Forward or Next 50">
            <a:hlinkClick r:id="" action="ppaction://hlinkshowjump?jump=nextslide" highlightClick="1"/>
            <a:extLst>
              <a:ext uri="{FF2B5EF4-FFF2-40B4-BE49-F238E27FC236}">
                <a16:creationId xmlns:a16="http://schemas.microsoft.com/office/drawing/2014/main" id="{E26196E1-1446-43A0-9B53-E31F4CD4985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4042501"/>
      </p:ext>
    </p:extLst>
  </p:cSld>
  <p:clrMapOvr>
    <a:masterClrMapping/>
  </p:clrMapOvr>
  <mc:AlternateContent xmlns:mc="http://schemas.openxmlformats.org/markup-compatibility/2006" xmlns:p14="http://schemas.microsoft.com/office/powerpoint/2010/main">
    <mc:Choice Requires="p14">
      <p:transition spd="slow" p14:dur="2000" advTm="6354"/>
    </mc:Choice>
    <mc:Fallback xmlns="">
      <p:transition spd="slow" advTm="6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18</a:t>
            </a:r>
          </a:p>
        </p:txBody>
      </p:sp>
      <p:sp>
        <p:nvSpPr>
          <p:cNvPr id="3" name="Rectangle 2"/>
          <p:cNvSpPr/>
          <p:nvPr/>
        </p:nvSpPr>
        <p:spPr>
          <a:xfrm>
            <a:off x="2992063" y="1059792"/>
            <a:ext cx="6782782" cy="357020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400" dirty="0">
                <a:latin typeface="Century Gothic" panose="020B0502020202020204" pitchFamily="34" charset="0"/>
                <a:ea typeface="Roboto" panose="02000000000000000000" pitchFamily="2" charset="0"/>
              </a:rPr>
              <a:t>The audit committee should have unrestricted and complete authority to delve into any financial affairs of the municipality, with full access to the management and auditor.</a:t>
            </a:r>
            <a:endParaRPr lang="en-US" sz="2400"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A8AE497B-B496-4836-AE73-95ED0F6C22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FF35864-3679-4529-921A-79A062481F0E}"/>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B7B4BEDC-3746-4FC3-8FBA-B2FD757E14B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269613936"/>
      </p:ext>
    </p:extLst>
  </p:cSld>
  <p:clrMapOvr>
    <a:masterClrMapping/>
  </p:clrMapOvr>
  <mc:AlternateContent xmlns:mc="http://schemas.openxmlformats.org/markup-compatibility/2006" xmlns:p14="http://schemas.microsoft.com/office/powerpoint/2010/main">
    <mc:Choice Requires="p14">
      <p:transition spd="slow" p14:dur="2000" advTm="20058"/>
    </mc:Choice>
    <mc:Fallback xmlns="">
      <p:transition spd="slow" advTm="20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10" y="1754368"/>
            <a:ext cx="4444800" cy="3349263"/>
          </a:xfrm>
        </p:spPr>
        <p:txBody>
          <a:bodyPr>
            <a:normAutofit/>
          </a:bodyPr>
          <a:lstStyle/>
          <a:p>
            <a:pPr marL="0" indent="0">
              <a:buNone/>
            </a:pPr>
            <a:endParaRPr lang="en-US" noProof="1"/>
          </a:p>
          <a:p>
            <a:pPr lvl="1"/>
            <a:r>
              <a:rPr lang="en-US" sz="3600" dirty="0"/>
              <a:t>3 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19</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l="22" r="22"/>
          <a:stretch>
            <a:fillRect/>
          </a:stretch>
        </p:blipFill>
        <p:spPr>
          <a:xfrm>
            <a:off x="4564609" y="1138741"/>
            <a:ext cx="3475177" cy="2312691"/>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The Quiz</a:t>
            </a:r>
          </a:p>
        </p:txBody>
      </p:sp>
      <p:pic>
        <p:nvPicPr>
          <p:cNvPr id="2" name="Audio 1">
            <a:hlinkClick r:id="" action="ppaction://media"/>
            <a:extLst>
              <a:ext uri="{FF2B5EF4-FFF2-40B4-BE49-F238E27FC236}">
                <a16:creationId xmlns:a16="http://schemas.microsoft.com/office/drawing/2014/main" id="{88EF867E-5265-4EF1-B7F7-6872839588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4BD41D1D-DAB2-4B57-B78C-2CDF7A6A3DD3}"/>
              </a:ext>
            </a:extLst>
          </p:cNvPr>
          <p:cNvSpPr/>
          <p:nvPr/>
        </p:nvSpPr>
        <p:spPr>
          <a:xfrm>
            <a:off x="359287" y="5071915"/>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B56617ED-5548-4866-9B06-EF646A7D06B6}"/>
              </a:ext>
            </a:extLst>
          </p:cNvPr>
          <p:cNvSpPr/>
          <p:nvPr/>
        </p:nvSpPr>
        <p:spPr>
          <a:xfrm>
            <a:off x="5303246" y="504853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244"/>
    </mc:Choice>
    <mc:Fallback xmlns="">
      <p:transition spd="slow" advTm="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a:t>
            </a:r>
          </a:p>
        </p:txBody>
      </p:sp>
      <p:sp>
        <p:nvSpPr>
          <p:cNvPr id="3" name="Rectangle 2"/>
          <p:cNvSpPr/>
          <p:nvPr/>
        </p:nvSpPr>
        <p:spPr>
          <a:xfrm>
            <a:off x="3233651" y="2141666"/>
            <a:ext cx="7401798" cy="3538661"/>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cs typeface="+mn-cs"/>
              </a:rPr>
              <a:t>The  </a:t>
            </a:r>
            <a:r>
              <a:rPr lang="en-US" sz="2400" b="1" i="1" dirty="0">
                <a:solidFill>
                  <a:srgbClr val="000000"/>
                </a:solidFill>
              </a:rPr>
              <a:t>‘</a:t>
            </a:r>
            <a:r>
              <a:rPr kumimoji="0" lang="en-US" sz="2400" b="1" i="1" u="none" strike="noStrike" kern="1200" cap="none" spc="0" normalizeH="0" baseline="0" noProof="0" dirty="0">
                <a:ln>
                  <a:noFill/>
                </a:ln>
                <a:solidFill>
                  <a:srgbClr val="000000"/>
                </a:solidFill>
                <a:effectLst/>
                <a:uLnTx/>
                <a:uFillTx/>
                <a:cs typeface="+mn-cs"/>
              </a:rPr>
              <a:t>Municipal Government Act’ </a:t>
            </a:r>
            <a:r>
              <a:rPr kumimoji="0" lang="en-US" sz="2400" b="1" i="0" u="none" strike="noStrike" kern="1200" cap="none" spc="0" normalizeH="0" baseline="0" noProof="0" dirty="0">
                <a:ln>
                  <a:noFill/>
                </a:ln>
                <a:solidFill>
                  <a:srgbClr val="000000"/>
                </a:solidFill>
                <a:effectLst/>
                <a:uLnTx/>
                <a:uFillTx/>
                <a:cs typeface="+mn-cs"/>
              </a:rPr>
              <a:t>FRAM Regulation require:</a:t>
            </a:r>
            <a:r>
              <a:rPr kumimoji="0" lang="en-US" sz="2400" b="0" i="0" u="none" strike="noStrike" kern="1200" cap="none" spc="0" normalizeH="0" baseline="0" noProof="0" dirty="0">
                <a:ln>
                  <a:noFill/>
                </a:ln>
                <a:solidFill>
                  <a:srgbClr val="000000"/>
                </a:solidFill>
                <a:effectLst/>
                <a:uLnTx/>
                <a:uFillTx/>
                <a:cs typeface="+mn-cs"/>
              </a:rPr>
              <a:t> </a:t>
            </a:r>
          </a:p>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20" normalizeH="0" baseline="0" noProof="0" dirty="0">
                <a:ln>
                  <a:noFill/>
                </a:ln>
                <a:solidFill>
                  <a:srgbClr val="000000"/>
                </a:solidFill>
                <a:effectLst/>
                <a:uLnTx/>
                <a:uFillTx/>
                <a:ea typeface="Roboto" panose="02000000000000000000" pitchFamily="2" charset="0"/>
                <a:cs typeface="+mn-cs"/>
              </a:rPr>
              <a:t>Each audit committee member must complete training as prescribed by the Department of Municipal Affairs</a:t>
            </a:r>
            <a:r>
              <a:rPr kumimoji="0" lang="en-US" sz="2400" b="0" i="0" u="none" strike="noStrike" kern="1200" cap="none" spc="20" normalizeH="0" noProof="0" dirty="0">
                <a:ln>
                  <a:noFill/>
                </a:ln>
                <a:solidFill>
                  <a:srgbClr val="000000"/>
                </a:solidFill>
                <a:effectLst/>
                <a:uLnTx/>
                <a:uFillTx/>
                <a:ea typeface="Roboto" panose="02000000000000000000" pitchFamily="2" charset="0"/>
                <a:cs typeface="+mn-cs"/>
              </a:rPr>
              <a:t> and Housing</a:t>
            </a:r>
            <a:r>
              <a:rPr kumimoji="0" lang="en-US" sz="2400" b="0" i="0" u="none" strike="noStrike" kern="1200" cap="none" spc="20" normalizeH="0" baseline="0" noProof="0" dirty="0">
                <a:ln>
                  <a:noFill/>
                </a:ln>
                <a:solidFill>
                  <a:srgbClr val="000000"/>
                </a:solidFill>
                <a:effectLst/>
                <a:uLnTx/>
                <a:uFillTx/>
                <a:ea typeface="Roboto" panose="02000000000000000000" pitchFamily="2" charset="0"/>
                <a:cs typeface="+mn-cs"/>
              </a:rPr>
              <a:t>.</a:t>
            </a:r>
          </a:p>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en-US" sz="1800" b="0" i="0" u="none" strike="noStrike" kern="1200" cap="none" spc="2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a:t>
            </a:r>
          </a:p>
        </p:txBody>
      </p:sp>
      <p:pic>
        <p:nvPicPr>
          <p:cNvPr id="7" name="Picture 6"/>
          <p:cNvPicPr>
            <a:picLocks noChangeAspect="1"/>
          </p:cNvPicPr>
          <p:nvPr/>
        </p:nvPicPr>
        <p:blipFill>
          <a:blip r:embed="rId6"/>
          <a:stretch>
            <a:fillRect/>
          </a:stretch>
        </p:blipFill>
        <p:spPr>
          <a:xfrm>
            <a:off x="5905589" y="1032066"/>
            <a:ext cx="2316854" cy="912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3650564" y="1313445"/>
            <a:ext cx="218681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Bradley Hand ITC" panose="03070402050302030203" pitchFamily="66" charset="0"/>
                <a:ea typeface="+mn-ea"/>
                <a:cs typeface="+mn-cs"/>
              </a:rPr>
              <a:t>Training</a:t>
            </a:r>
          </a:p>
        </p:txBody>
      </p:sp>
      <p:pic>
        <p:nvPicPr>
          <p:cNvPr id="11" name="Audio 10">
            <a:hlinkClick r:id="" action="ppaction://media"/>
            <a:extLst>
              <a:ext uri="{FF2B5EF4-FFF2-40B4-BE49-F238E27FC236}">
                <a16:creationId xmlns:a16="http://schemas.microsoft.com/office/drawing/2014/main" id="{A418C4BB-0F5A-4999-BC2F-673147C41B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9C39BF6A-AF37-466A-AEEC-02372ED158CE}"/>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D530E4FA-92B7-4228-A09B-CBE5F06D6AA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94758334"/>
      </p:ext>
    </p:extLst>
  </p:cSld>
  <p:clrMapOvr>
    <a:masterClrMapping/>
  </p:clrMapOvr>
  <mc:AlternateContent xmlns:mc="http://schemas.openxmlformats.org/markup-compatibility/2006" xmlns:p14="http://schemas.microsoft.com/office/powerpoint/2010/main">
    <mc:Choice Requires="p14">
      <p:transition spd="slow" p14:dur="2000" advTm="26498"/>
    </mc:Choice>
    <mc:Fallback xmlns="">
      <p:transition spd="slow" advTm="2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entr" presetSubtype="0" fill="hold" nodeType="afterEffect">
                                  <p:stCondLst>
                                    <p:cond delay="3500"/>
                                  </p:stCondLst>
                                  <p:childTnLst>
                                    <p:set>
                                      <p:cBhvr>
                                        <p:cTn id="9" dur="1" fill="hold">
                                          <p:stCondLst>
                                            <p:cond delay="249"/>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20</a:t>
            </a:r>
          </a:p>
        </p:txBody>
      </p:sp>
      <p:sp>
        <p:nvSpPr>
          <p:cNvPr id="3" name="Rectangle 2"/>
          <p:cNvSpPr/>
          <p:nvPr/>
        </p:nvSpPr>
        <p:spPr>
          <a:xfrm>
            <a:off x="3133587" y="1575308"/>
            <a:ext cx="5589436" cy="3539430"/>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400" spc="20" dirty="0">
                <a:solidFill>
                  <a:srgbClr val="000000"/>
                </a:solidFill>
                <a:latin typeface="Century Gothic" panose="020B0502020202020204" pitchFamily="34" charset="0"/>
                <a:ea typeface="Roboto" panose="02000000000000000000" pitchFamily="2" charset="0"/>
              </a:rPr>
              <a:t>Are municipalities and villages required to have an independent audit committee member?</a:t>
            </a:r>
          </a:p>
          <a:p>
            <a:pPr marL="91440">
              <a:lnSpc>
                <a:spcPct val="150000"/>
              </a:lnSpc>
              <a:spcBef>
                <a:spcPts val="600"/>
              </a:spcBef>
              <a:spcAft>
                <a:spcPts val="600"/>
              </a:spcAft>
            </a:pPr>
            <a:r>
              <a:rPr lang="en-US" sz="4000" spc="20" dirty="0">
                <a:solidFill>
                  <a:srgbClr val="000000"/>
                </a:solidFill>
                <a:latin typeface="Century Gothic" panose="020B0502020202020204" pitchFamily="34" charset="0"/>
                <a:ea typeface="Roboto" panose="02000000000000000000" pitchFamily="2" charset="0"/>
              </a:rPr>
              <a:t>Yes or No</a:t>
            </a:r>
            <a:endParaRPr lang="en-US" sz="4000"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7" name="Group 5">
            <a:extLst>
              <a:ext uri="{FF2B5EF4-FFF2-40B4-BE49-F238E27FC236}">
                <a16:creationId xmlns:a16="http://schemas.microsoft.com/office/drawing/2014/main" id="{60BF712F-B346-4307-9933-B7AA67BB8A34}"/>
              </a:ext>
            </a:extLst>
          </p:cNvPr>
          <p:cNvGrpSpPr>
            <a:grpSpLocks noChangeAspect="1"/>
          </p:cNvGrpSpPr>
          <p:nvPr/>
        </p:nvGrpSpPr>
        <p:grpSpPr bwMode="auto">
          <a:xfrm flipH="1">
            <a:off x="8261061" y="1477330"/>
            <a:ext cx="2886075" cy="4576762"/>
            <a:chOff x="162" y="1437"/>
            <a:chExt cx="1818" cy="2883"/>
          </a:xfrm>
        </p:grpSpPr>
        <p:sp>
          <p:nvSpPr>
            <p:cNvPr id="48" name="Freeform 18">
              <a:extLst>
                <a:ext uri="{FF2B5EF4-FFF2-40B4-BE49-F238E27FC236}">
                  <a16:creationId xmlns:a16="http://schemas.microsoft.com/office/drawing/2014/main" id="{4632CB29-CAE3-4971-B5E3-A8E66AAA0666}"/>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9">
              <a:extLst>
                <a:ext uri="{FF2B5EF4-FFF2-40B4-BE49-F238E27FC236}">
                  <a16:creationId xmlns:a16="http://schemas.microsoft.com/office/drawing/2014/main" id="{DA12BD71-C701-4D91-B2A1-37781A95C9D1}"/>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21">
              <a:extLst>
                <a:ext uri="{FF2B5EF4-FFF2-40B4-BE49-F238E27FC236}">
                  <a16:creationId xmlns:a16="http://schemas.microsoft.com/office/drawing/2014/main" id="{B17C5115-FA33-4AE1-9FE2-E1EDEC9AF13C}"/>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22">
              <a:extLst>
                <a:ext uri="{FF2B5EF4-FFF2-40B4-BE49-F238E27FC236}">
                  <a16:creationId xmlns:a16="http://schemas.microsoft.com/office/drawing/2014/main" id="{E95E9A8A-393A-4DB7-BC17-1573FD3E2F31}"/>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23">
              <a:extLst>
                <a:ext uri="{FF2B5EF4-FFF2-40B4-BE49-F238E27FC236}">
                  <a16:creationId xmlns:a16="http://schemas.microsoft.com/office/drawing/2014/main" id="{1A13DB4C-AAEC-4385-B504-77A1A922F529}"/>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24">
              <a:extLst>
                <a:ext uri="{FF2B5EF4-FFF2-40B4-BE49-F238E27FC236}">
                  <a16:creationId xmlns:a16="http://schemas.microsoft.com/office/drawing/2014/main" id="{AAB22917-29A8-4836-8CE3-F2830A9D962C}"/>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25">
              <a:extLst>
                <a:ext uri="{FF2B5EF4-FFF2-40B4-BE49-F238E27FC236}">
                  <a16:creationId xmlns:a16="http://schemas.microsoft.com/office/drawing/2014/main" id="{FD9A75E3-F853-4F8C-92C3-B7E0640F0C88}"/>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26">
              <a:extLst>
                <a:ext uri="{FF2B5EF4-FFF2-40B4-BE49-F238E27FC236}">
                  <a16:creationId xmlns:a16="http://schemas.microsoft.com/office/drawing/2014/main" id="{653D6F66-FD53-4962-BF16-B933AD6612E8}"/>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27">
              <a:extLst>
                <a:ext uri="{FF2B5EF4-FFF2-40B4-BE49-F238E27FC236}">
                  <a16:creationId xmlns:a16="http://schemas.microsoft.com/office/drawing/2014/main" id="{85FAC831-FB22-4F27-A5CD-825D4A12BBE2}"/>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28">
              <a:extLst>
                <a:ext uri="{FF2B5EF4-FFF2-40B4-BE49-F238E27FC236}">
                  <a16:creationId xmlns:a16="http://schemas.microsoft.com/office/drawing/2014/main" id="{18C397BB-4A09-48F8-90FF-1A1672764E5F}"/>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29">
              <a:extLst>
                <a:ext uri="{FF2B5EF4-FFF2-40B4-BE49-F238E27FC236}">
                  <a16:creationId xmlns:a16="http://schemas.microsoft.com/office/drawing/2014/main" id="{EF96BFAF-065F-4FF2-979F-9DD3AB4B6B66}"/>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30">
              <a:extLst>
                <a:ext uri="{FF2B5EF4-FFF2-40B4-BE49-F238E27FC236}">
                  <a16:creationId xmlns:a16="http://schemas.microsoft.com/office/drawing/2014/main" id="{E13339F3-72B7-4D99-9888-AB50C80F297B}"/>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31">
              <a:extLst>
                <a:ext uri="{FF2B5EF4-FFF2-40B4-BE49-F238E27FC236}">
                  <a16:creationId xmlns:a16="http://schemas.microsoft.com/office/drawing/2014/main" id="{1D185AB3-517A-4721-9F98-2761478E293C}"/>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32">
              <a:extLst>
                <a:ext uri="{FF2B5EF4-FFF2-40B4-BE49-F238E27FC236}">
                  <a16:creationId xmlns:a16="http://schemas.microsoft.com/office/drawing/2014/main" id="{3D54E861-D283-4EFB-88C9-8467C485F5AF}"/>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33">
              <a:extLst>
                <a:ext uri="{FF2B5EF4-FFF2-40B4-BE49-F238E27FC236}">
                  <a16:creationId xmlns:a16="http://schemas.microsoft.com/office/drawing/2014/main" id="{86B5B1D7-CA2B-4D1A-8E46-37AD774D0E72}"/>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34">
              <a:extLst>
                <a:ext uri="{FF2B5EF4-FFF2-40B4-BE49-F238E27FC236}">
                  <a16:creationId xmlns:a16="http://schemas.microsoft.com/office/drawing/2014/main" id="{8248CE80-3DF3-4EA7-87E1-80781446412C}"/>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5">
              <a:extLst>
                <a:ext uri="{FF2B5EF4-FFF2-40B4-BE49-F238E27FC236}">
                  <a16:creationId xmlns:a16="http://schemas.microsoft.com/office/drawing/2014/main" id="{01CD7CFC-DB0C-49C1-A50F-1D8B517E568E}"/>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36">
              <a:extLst>
                <a:ext uri="{FF2B5EF4-FFF2-40B4-BE49-F238E27FC236}">
                  <a16:creationId xmlns:a16="http://schemas.microsoft.com/office/drawing/2014/main" id="{8A289A97-32C5-4FE7-BE47-0F2DF80EC857}"/>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Rectangle 38">
              <a:extLst>
                <a:ext uri="{FF2B5EF4-FFF2-40B4-BE49-F238E27FC236}">
                  <a16:creationId xmlns:a16="http://schemas.microsoft.com/office/drawing/2014/main" id="{97D0B784-96DA-4D92-8004-0D011CF0F4D6}"/>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39">
              <a:extLst>
                <a:ext uri="{FF2B5EF4-FFF2-40B4-BE49-F238E27FC236}">
                  <a16:creationId xmlns:a16="http://schemas.microsoft.com/office/drawing/2014/main" id="{A774BA96-2C72-4FBE-A132-A36D771F30B2}"/>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40">
              <a:extLst>
                <a:ext uri="{FF2B5EF4-FFF2-40B4-BE49-F238E27FC236}">
                  <a16:creationId xmlns:a16="http://schemas.microsoft.com/office/drawing/2014/main" id="{0E6E323D-20E5-46A4-BD68-861A047709DF}"/>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41">
              <a:extLst>
                <a:ext uri="{FF2B5EF4-FFF2-40B4-BE49-F238E27FC236}">
                  <a16:creationId xmlns:a16="http://schemas.microsoft.com/office/drawing/2014/main" id="{E94922C1-A7AB-4DE4-986A-27D3C7058E58}"/>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42">
              <a:extLst>
                <a:ext uri="{FF2B5EF4-FFF2-40B4-BE49-F238E27FC236}">
                  <a16:creationId xmlns:a16="http://schemas.microsoft.com/office/drawing/2014/main" id="{1F6C4DAC-1FE3-4D85-B335-2888340313E6}"/>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43">
              <a:extLst>
                <a:ext uri="{FF2B5EF4-FFF2-40B4-BE49-F238E27FC236}">
                  <a16:creationId xmlns:a16="http://schemas.microsoft.com/office/drawing/2014/main" id="{2A7AD102-BA03-4F7F-8AD3-E0F29A6D87A6}"/>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44">
              <a:extLst>
                <a:ext uri="{FF2B5EF4-FFF2-40B4-BE49-F238E27FC236}">
                  <a16:creationId xmlns:a16="http://schemas.microsoft.com/office/drawing/2014/main" id="{18EFCB98-6455-4C3E-93B3-3B199D64E84D}"/>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45">
              <a:extLst>
                <a:ext uri="{FF2B5EF4-FFF2-40B4-BE49-F238E27FC236}">
                  <a16:creationId xmlns:a16="http://schemas.microsoft.com/office/drawing/2014/main" id="{F4216211-CF5C-4E28-93F2-2A82EA52BD2E}"/>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46">
              <a:extLst>
                <a:ext uri="{FF2B5EF4-FFF2-40B4-BE49-F238E27FC236}">
                  <a16:creationId xmlns:a16="http://schemas.microsoft.com/office/drawing/2014/main" id="{276DDEE7-BC39-45F9-BEEF-2067599AF865}"/>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47">
              <a:extLst>
                <a:ext uri="{FF2B5EF4-FFF2-40B4-BE49-F238E27FC236}">
                  <a16:creationId xmlns:a16="http://schemas.microsoft.com/office/drawing/2014/main" id="{C6619749-D67A-4190-86BA-1ABE2AE1053A}"/>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48">
              <a:extLst>
                <a:ext uri="{FF2B5EF4-FFF2-40B4-BE49-F238E27FC236}">
                  <a16:creationId xmlns:a16="http://schemas.microsoft.com/office/drawing/2014/main" id="{F6D4040A-B999-410C-A016-5E900C7A2BEA}"/>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49">
              <a:extLst>
                <a:ext uri="{FF2B5EF4-FFF2-40B4-BE49-F238E27FC236}">
                  <a16:creationId xmlns:a16="http://schemas.microsoft.com/office/drawing/2014/main" id="{A2ECDD9A-9A09-4E96-8113-29B62CB13840}"/>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Rectangle 50">
              <a:extLst>
                <a:ext uri="{FF2B5EF4-FFF2-40B4-BE49-F238E27FC236}">
                  <a16:creationId xmlns:a16="http://schemas.microsoft.com/office/drawing/2014/main" id="{FD7CC720-86AB-4949-8BB7-86E531BD5164}"/>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51">
              <a:extLst>
                <a:ext uri="{FF2B5EF4-FFF2-40B4-BE49-F238E27FC236}">
                  <a16:creationId xmlns:a16="http://schemas.microsoft.com/office/drawing/2014/main" id="{3CA4FB7A-E5DC-44F5-B5F8-0315F57F8306}"/>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52">
              <a:extLst>
                <a:ext uri="{FF2B5EF4-FFF2-40B4-BE49-F238E27FC236}">
                  <a16:creationId xmlns:a16="http://schemas.microsoft.com/office/drawing/2014/main" id="{2E7F1834-9CF5-4A79-ABFE-B11F6FBAB0E7}"/>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84BA0F85-DEB4-4C90-B053-1123B82F435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A0F658D0-2E4B-4639-B65E-6BF8DE45429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0" name="Action Button: Go Forward or Next 39">
            <a:hlinkClick r:id="" action="ppaction://hlinkshowjump?jump=nextslide" highlightClick="1"/>
            <a:extLst>
              <a:ext uri="{FF2B5EF4-FFF2-40B4-BE49-F238E27FC236}">
                <a16:creationId xmlns:a16="http://schemas.microsoft.com/office/drawing/2014/main" id="{7B3BD76E-FBC0-4519-827C-6A996FE7DD2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20</a:t>
            </a:r>
          </a:p>
        </p:txBody>
      </p:sp>
      <p:sp>
        <p:nvSpPr>
          <p:cNvPr id="3" name="Rectangle 2"/>
          <p:cNvSpPr/>
          <p:nvPr/>
        </p:nvSpPr>
        <p:spPr>
          <a:xfrm>
            <a:off x="1849603" y="1222307"/>
            <a:ext cx="5765339" cy="3924151"/>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spc="20" dirty="0">
                <a:solidFill>
                  <a:srgbClr val="000000"/>
                </a:solidFill>
                <a:latin typeface="Century Gothic" panose="020B0502020202020204" pitchFamily="34" charset="0"/>
                <a:ea typeface="Roboto" panose="02000000000000000000" pitchFamily="2" charset="0"/>
              </a:rPr>
              <a:t>Yes</a:t>
            </a:r>
          </a:p>
          <a:p>
            <a:pPr marL="91440">
              <a:lnSpc>
                <a:spcPct val="150000"/>
              </a:lnSpc>
              <a:spcBef>
                <a:spcPts val="600"/>
              </a:spcBef>
              <a:spcAft>
                <a:spcPts val="600"/>
              </a:spcAft>
            </a:pPr>
            <a:r>
              <a:rPr lang="en-US" spc="20" dirty="0">
                <a:solidFill>
                  <a:srgbClr val="000000"/>
                </a:solidFill>
                <a:latin typeface="Century Gothic" panose="020B0502020202020204" pitchFamily="34" charset="0"/>
              </a:rPr>
              <a:t>Per the </a:t>
            </a:r>
            <a:r>
              <a:rPr lang="en-US" i="1" spc="20" dirty="0">
                <a:solidFill>
                  <a:srgbClr val="000000"/>
                </a:solidFill>
                <a:latin typeface="Century Gothic" panose="020B0502020202020204" pitchFamily="34" charset="0"/>
              </a:rPr>
              <a:t>Municipal Government Act</a:t>
            </a:r>
            <a:r>
              <a:rPr lang="en-US" spc="20" dirty="0">
                <a:solidFill>
                  <a:srgbClr val="000000"/>
                </a:solidFill>
                <a:latin typeface="Century Gothic" panose="020B0502020202020204" pitchFamily="34" charset="0"/>
              </a:rPr>
              <a:t> regulations, an audit committee must include a minimum of one person who is not a member of Council or an employee of the municipality/village.  </a:t>
            </a:r>
          </a:p>
          <a:p>
            <a:pPr marL="91440">
              <a:lnSpc>
                <a:spcPct val="150000"/>
              </a:lnSpc>
              <a:spcBef>
                <a:spcPts val="600"/>
              </a:spcBef>
              <a:spcAft>
                <a:spcPts val="600"/>
              </a:spcAft>
            </a:pPr>
            <a:r>
              <a:rPr lang="en-US" spc="20" dirty="0">
                <a:solidFill>
                  <a:srgbClr val="000000"/>
                </a:solidFill>
                <a:latin typeface="Roboto" panose="02000000000000000000" pitchFamily="2" charset="0"/>
                <a:ea typeface="Roboto" panose="02000000000000000000" pitchFamily="2" charset="0"/>
              </a:rPr>
              <a:t> </a:t>
            </a:r>
            <a:endParaRPr lang="en-US" spc="20" dirty="0">
              <a:latin typeface="Roboto" panose="02000000000000000000" pitchFamily="2"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38" name="Group 37">
            <a:extLst>
              <a:ext uri="{FF2B5EF4-FFF2-40B4-BE49-F238E27FC236}">
                <a16:creationId xmlns:a16="http://schemas.microsoft.com/office/drawing/2014/main" id="{2D1A9B8E-5B4F-4C47-BDC8-4708C56406A4}"/>
              </a:ext>
            </a:extLst>
          </p:cNvPr>
          <p:cNvGrpSpPr/>
          <p:nvPr/>
        </p:nvGrpSpPr>
        <p:grpSpPr>
          <a:xfrm>
            <a:off x="5663106" y="2436748"/>
            <a:ext cx="6395440" cy="4365104"/>
            <a:chOff x="-2975568" y="2492896"/>
            <a:chExt cx="6395440" cy="4365104"/>
          </a:xfrm>
        </p:grpSpPr>
        <p:sp>
          <p:nvSpPr>
            <p:cNvPr id="39" name="AutoShape 65">
              <a:extLst>
                <a:ext uri="{FF2B5EF4-FFF2-40B4-BE49-F238E27FC236}">
                  <a16:creationId xmlns:a16="http://schemas.microsoft.com/office/drawing/2014/main" id="{9D15D3FF-C5CD-4173-AF2B-312D913E5EA6}"/>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0" name="Freeform 70">
              <a:extLst>
                <a:ext uri="{FF2B5EF4-FFF2-40B4-BE49-F238E27FC236}">
                  <a16:creationId xmlns:a16="http://schemas.microsoft.com/office/drawing/2014/main" id="{601CF0B4-66B4-4407-932F-6D6131B15862}"/>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1" name="Freeform 71">
              <a:extLst>
                <a:ext uri="{FF2B5EF4-FFF2-40B4-BE49-F238E27FC236}">
                  <a16:creationId xmlns:a16="http://schemas.microsoft.com/office/drawing/2014/main" id="{1B02A903-8D24-4B1F-A5A3-273921CD3A5D}"/>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2">
              <a:extLst>
                <a:ext uri="{FF2B5EF4-FFF2-40B4-BE49-F238E27FC236}">
                  <a16:creationId xmlns:a16="http://schemas.microsoft.com/office/drawing/2014/main" id="{39BD64EC-7614-487A-B9FF-676CBAD3183C}"/>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3">
              <a:extLst>
                <a:ext uri="{FF2B5EF4-FFF2-40B4-BE49-F238E27FC236}">
                  <a16:creationId xmlns:a16="http://schemas.microsoft.com/office/drawing/2014/main" id="{B7B06A62-D8C2-4E7B-BAAE-19A37C0305D8}"/>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4">
              <a:extLst>
                <a:ext uri="{FF2B5EF4-FFF2-40B4-BE49-F238E27FC236}">
                  <a16:creationId xmlns:a16="http://schemas.microsoft.com/office/drawing/2014/main" id="{E3C4B203-019F-4E2C-9CF2-E27D0AE01466}"/>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5">
              <a:extLst>
                <a:ext uri="{FF2B5EF4-FFF2-40B4-BE49-F238E27FC236}">
                  <a16:creationId xmlns:a16="http://schemas.microsoft.com/office/drawing/2014/main" id="{D2A0EAFE-5A4D-4DC6-B7FB-6074EC67C557}"/>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6">
              <a:extLst>
                <a:ext uri="{FF2B5EF4-FFF2-40B4-BE49-F238E27FC236}">
                  <a16:creationId xmlns:a16="http://schemas.microsoft.com/office/drawing/2014/main" id="{4F45CCCA-CE52-4D54-AD0B-0062D9D10214}"/>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7">
              <a:extLst>
                <a:ext uri="{FF2B5EF4-FFF2-40B4-BE49-F238E27FC236}">
                  <a16:creationId xmlns:a16="http://schemas.microsoft.com/office/drawing/2014/main" id="{9E03F690-969C-4D2B-9421-2677296C4205}"/>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8">
              <a:extLst>
                <a:ext uri="{FF2B5EF4-FFF2-40B4-BE49-F238E27FC236}">
                  <a16:creationId xmlns:a16="http://schemas.microsoft.com/office/drawing/2014/main" id="{31B28BDF-FE42-4F67-9132-10ED0CB15B96}"/>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9">
              <a:extLst>
                <a:ext uri="{FF2B5EF4-FFF2-40B4-BE49-F238E27FC236}">
                  <a16:creationId xmlns:a16="http://schemas.microsoft.com/office/drawing/2014/main" id="{4F66C0D4-FD3F-43F7-998B-F522AE99AB12}"/>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80">
              <a:extLst>
                <a:ext uri="{FF2B5EF4-FFF2-40B4-BE49-F238E27FC236}">
                  <a16:creationId xmlns:a16="http://schemas.microsoft.com/office/drawing/2014/main" id="{E1E17803-B27D-4670-9F2C-EB780B7D4317}"/>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81">
              <a:extLst>
                <a:ext uri="{FF2B5EF4-FFF2-40B4-BE49-F238E27FC236}">
                  <a16:creationId xmlns:a16="http://schemas.microsoft.com/office/drawing/2014/main" id="{5813F93F-5517-41C5-896C-291DCA44E430}"/>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2">
              <a:extLst>
                <a:ext uri="{FF2B5EF4-FFF2-40B4-BE49-F238E27FC236}">
                  <a16:creationId xmlns:a16="http://schemas.microsoft.com/office/drawing/2014/main" id="{A91F3BD4-63FD-4523-A030-5913CF228196}"/>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3">
              <a:extLst>
                <a:ext uri="{FF2B5EF4-FFF2-40B4-BE49-F238E27FC236}">
                  <a16:creationId xmlns:a16="http://schemas.microsoft.com/office/drawing/2014/main" id="{280830B9-3FE9-4415-A6A2-FEBF5D792043}"/>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4">
              <a:extLst>
                <a:ext uri="{FF2B5EF4-FFF2-40B4-BE49-F238E27FC236}">
                  <a16:creationId xmlns:a16="http://schemas.microsoft.com/office/drawing/2014/main" id="{3BA613D3-57F2-4E79-8CA9-160FE86B44CD}"/>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5">
              <a:extLst>
                <a:ext uri="{FF2B5EF4-FFF2-40B4-BE49-F238E27FC236}">
                  <a16:creationId xmlns:a16="http://schemas.microsoft.com/office/drawing/2014/main" id="{AA4A34BE-90B4-4A6F-8A50-51EC53FF60C9}"/>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6">
              <a:extLst>
                <a:ext uri="{FF2B5EF4-FFF2-40B4-BE49-F238E27FC236}">
                  <a16:creationId xmlns:a16="http://schemas.microsoft.com/office/drawing/2014/main" id="{0BE8CDD1-2DF3-4D4D-ACB9-ACDD0224745D}"/>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7">
              <a:extLst>
                <a:ext uri="{FF2B5EF4-FFF2-40B4-BE49-F238E27FC236}">
                  <a16:creationId xmlns:a16="http://schemas.microsoft.com/office/drawing/2014/main" id="{F8944AF5-F6F5-43D5-8D8E-DAC22A24FA70}"/>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8">
              <a:extLst>
                <a:ext uri="{FF2B5EF4-FFF2-40B4-BE49-F238E27FC236}">
                  <a16:creationId xmlns:a16="http://schemas.microsoft.com/office/drawing/2014/main" id="{3962F344-732C-49D8-A0FA-748815BE5D39}"/>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9">
              <a:extLst>
                <a:ext uri="{FF2B5EF4-FFF2-40B4-BE49-F238E27FC236}">
                  <a16:creationId xmlns:a16="http://schemas.microsoft.com/office/drawing/2014/main" id="{C18A17DA-0579-42B5-B979-1C74C48EB792}"/>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90">
              <a:extLst>
                <a:ext uri="{FF2B5EF4-FFF2-40B4-BE49-F238E27FC236}">
                  <a16:creationId xmlns:a16="http://schemas.microsoft.com/office/drawing/2014/main" id="{29D2ED18-C7BF-401D-BC4F-598B7BA4ED29}"/>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91">
              <a:extLst>
                <a:ext uri="{FF2B5EF4-FFF2-40B4-BE49-F238E27FC236}">
                  <a16:creationId xmlns:a16="http://schemas.microsoft.com/office/drawing/2014/main" id="{FF9A545A-3935-4B3E-B864-18DBE02EA0FE}"/>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2">
              <a:extLst>
                <a:ext uri="{FF2B5EF4-FFF2-40B4-BE49-F238E27FC236}">
                  <a16:creationId xmlns:a16="http://schemas.microsoft.com/office/drawing/2014/main" id="{E081A4C4-7326-4823-A2A1-A4BFE5324E68}"/>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3">
              <a:extLst>
                <a:ext uri="{FF2B5EF4-FFF2-40B4-BE49-F238E27FC236}">
                  <a16:creationId xmlns:a16="http://schemas.microsoft.com/office/drawing/2014/main" id="{EA702BD7-2A86-4CFC-A634-381664CC445F}"/>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4">
              <a:extLst>
                <a:ext uri="{FF2B5EF4-FFF2-40B4-BE49-F238E27FC236}">
                  <a16:creationId xmlns:a16="http://schemas.microsoft.com/office/drawing/2014/main" id="{A42443AC-09FC-475D-9ED1-49E0D13745B9}"/>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5">
              <a:extLst>
                <a:ext uri="{FF2B5EF4-FFF2-40B4-BE49-F238E27FC236}">
                  <a16:creationId xmlns:a16="http://schemas.microsoft.com/office/drawing/2014/main" id="{A77D178A-A92D-4CE0-A4AB-D106BA6D967B}"/>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6">
              <a:extLst>
                <a:ext uri="{FF2B5EF4-FFF2-40B4-BE49-F238E27FC236}">
                  <a16:creationId xmlns:a16="http://schemas.microsoft.com/office/drawing/2014/main" id="{C9E3B6AA-4EF0-49CC-8416-6A98BF59BFC2}"/>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7">
              <a:extLst>
                <a:ext uri="{FF2B5EF4-FFF2-40B4-BE49-F238E27FC236}">
                  <a16:creationId xmlns:a16="http://schemas.microsoft.com/office/drawing/2014/main" id="{A9EFA672-1B11-4EC0-B155-DC51AB09457B}"/>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8">
              <a:extLst>
                <a:ext uri="{FF2B5EF4-FFF2-40B4-BE49-F238E27FC236}">
                  <a16:creationId xmlns:a16="http://schemas.microsoft.com/office/drawing/2014/main" id="{5E2FE11C-2BB1-4D52-9CE7-3C350CDB2E12}"/>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9">
              <a:extLst>
                <a:ext uri="{FF2B5EF4-FFF2-40B4-BE49-F238E27FC236}">
                  <a16:creationId xmlns:a16="http://schemas.microsoft.com/office/drawing/2014/main" id="{2C58787B-2F8B-452E-B235-A60F435C84AC}"/>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100">
              <a:extLst>
                <a:ext uri="{FF2B5EF4-FFF2-40B4-BE49-F238E27FC236}">
                  <a16:creationId xmlns:a16="http://schemas.microsoft.com/office/drawing/2014/main" id="{D6B3D036-494F-4CC3-A81F-15E41D1EDC2F}"/>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101">
              <a:extLst>
                <a:ext uri="{FF2B5EF4-FFF2-40B4-BE49-F238E27FC236}">
                  <a16:creationId xmlns:a16="http://schemas.microsoft.com/office/drawing/2014/main" id="{43D3C0E6-42F9-4B12-A705-12D22CD30711}"/>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2">
              <a:extLst>
                <a:ext uri="{FF2B5EF4-FFF2-40B4-BE49-F238E27FC236}">
                  <a16:creationId xmlns:a16="http://schemas.microsoft.com/office/drawing/2014/main" id="{C79118C2-EDC3-43B6-8A3D-4A0BBA84CA5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3">
              <a:extLst>
                <a:ext uri="{FF2B5EF4-FFF2-40B4-BE49-F238E27FC236}">
                  <a16:creationId xmlns:a16="http://schemas.microsoft.com/office/drawing/2014/main" id="{279F3991-CE46-465C-9D76-7FBD0DB315B5}"/>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4">
              <a:extLst>
                <a:ext uri="{FF2B5EF4-FFF2-40B4-BE49-F238E27FC236}">
                  <a16:creationId xmlns:a16="http://schemas.microsoft.com/office/drawing/2014/main" id="{2A321C7D-9753-4CF7-B9AD-38B5498875AA}"/>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5">
              <a:extLst>
                <a:ext uri="{FF2B5EF4-FFF2-40B4-BE49-F238E27FC236}">
                  <a16:creationId xmlns:a16="http://schemas.microsoft.com/office/drawing/2014/main" id="{55338463-F76B-4874-BCE8-1DD9D769607C}"/>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7">
              <a:extLst>
                <a:ext uri="{FF2B5EF4-FFF2-40B4-BE49-F238E27FC236}">
                  <a16:creationId xmlns:a16="http://schemas.microsoft.com/office/drawing/2014/main" id="{345B00C6-C5E5-4711-ACE2-DC0DE13F08CB}"/>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38">
              <a:extLst>
                <a:ext uri="{FF2B5EF4-FFF2-40B4-BE49-F238E27FC236}">
                  <a16:creationId xmlns:a16="http://schemas.microsoft.com/office/drawing/2014/main" id="{31E71D10-2E7E-4980-AB1B-54623E3F43A8}"/>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39">
              <a:extLst>
                <a:ext uri="{FF2B5EF4-FFF2-40B4-BE49-F238E27FC236}">
                  <a16:creationId xmlns:a16="http://schemas.microsoft.com/office/drawing/2014/main" id="{C02EAF27-0514-4397-B050-9776E0962D09}"/>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32A3332C-77BE-461F-B28D-7004AE61AA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9" name="Action Button: Go Back or Previous 78">
            <a:hlinkClick r:id="" action="ppaction://hlinkshowjump?jump=previousslide" highlightClick="1"/>
            <a:extLst>
              <a:ext uri="{FF2B5EF4-FFF2-40B4-BE49-F238E27FC236}">
                <a16:creationId xmlns:a16="http://schemas.microsoft.com/office/drawing/2014/main" id="{311E2866-8EE5-491C-B41F-FBF8E5B908C2}"/>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0" name="Action Button: Go Forward or Next 79">
            <a:hlinkClick r:id="" action="ppaction://hlinkshowjump?jump=nextslide" highlightClick="1"/>
            <a:extLst>
              <a:ext uri="{FF2B5EF4-FFF2-40B4-BE49-F238E27FC236}">
                <a16:creationId xmlns:a16="http://schemas.microsoft.com/office/drawing/2014/main" id="{F2F2F9F5-1855-44D1-8332-7FB2237C6F8F}"/>
              </a:ext>
            </a:extLst>
          </p:cNvPr>
          <p:cNvSpPr/>
          <p:nvPr/>
        </p:nvSpPr>
        <p:spPr>
          <a:xfrm>
            <a:off x="6419555" y="5281216"/>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14402"/>
    </mc:Choice>
    <mc:Fallback xmlns="">
      <p:transition spd="slow" advTm="14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22</a:t>
            </a:r>
          </a:p>
        </p:txBody>
      </p:sp>
      <p:sp>
        <p:nvSpPr>
          <p:cNvPr id="3" name="Rectangle 2"/>
          <p:cNvSpPr/>
          <p:nvPr/>
        </p:nvSpPr>
        <p:spPr>
          <a:xfrm>
            <a:off x="1075858" y="1185241"/>
            <a:ext cx="5733941" cy="3994620"/>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spcBef>
                <a:spcPts val="600"/>
              </a:spcBef>
              <a:spcAft>
                <a:spcPts val="600"/>
              </a:spcAft>
            </a:pPr>
            <a:r>
              <a:rPr lang="en-US" sz="2000" spc="20" dirty="0">
                <a:solidFill>
                  <a:srgbClr val="000000"/>
                </a:solidFill>
                <a:latin typeface="Century Gothic" panose="020B0502020202020204" pitchFamily="34" charset="0"/>
                <a:ea typeface="Roboto" panose="02000000000000000000" pitchFamily="2" charset="0"/>
              </a:rPr>
              <a:t>Which of the following would not be considered a role of an audit committee?</a:t>
            </a:r>
            <a:endParaRPr lang="en-US" sz="2000" spc="20" dirty="0">
              <a:latin typeface="Century Gothic" panose="020B0502020202020204" pitchFamily="34" charset="0"/>
              <a:ea typeface="Roboto" panose="02000000000000000000" pitchFamily="2" charset="0"/>
            </a:endParaRPr>
          </a:p>
          <a:p>
            <a:pPr marL="342900" indent="-342900">
              <a:lnSpc>
                <a:spcPct val="150000"/>
              </a:lnSpc>
              <a:buAutoNum type="alphaLcParenR"/>
            </a:pPr>
            <a:r>
              <a:rPr lang="en-US" dirty="0">
                <a:solidFill>
                  <a:srgbClr val="000000"/>
                </a:solidFill>
                <a:latin typeface="Century Gothic" panose="020B0502020202020204" pitchFamily="34" charset="0"/>
              </a:rPr>
              <a:t>Approving the municipality’s or village’s budget.</a:t>
            </a:r>
          </a:p>
          <a:p>
            <a:pPr marL="342900" indent="-342900">
              <a:lnSpc>
                <a:spcPct val="150000"/>
              </a:lnSpc>
              <a:buAutoNum type="alphaLcParenR"/>
            </a:pPr>
            <a:r>
              <a:rPr lang="en-US" dirty="0">
                <a:solidFill>
                  <a:srgbClr val="000000"/>
                </a:solidFill>
                <a:latin typeface="Century Gothic" panose="020B0502020202020204" pitchFamily="34" charset="0"/>
              </a:rPr>
              <a:t>Reviewing the audited financial statements.</a:t>
            </a:r>
          </a:p>
          <a:p>
            <a:pPr marL="342900" indent="-342900">
              <a:lnSpc>
                <a:spcPct val="150000"/>
              </a:lnSpc>
              <a:buAutoNum type="alphaLcParenR"/>
            </a:pPr>
            <a:r>
              <a:rPr lang="en-US" dirty="0">
                <a:solidFill>
                  <a:srgbClr val="000000"/>
                </a:solidFill>
                <a:latin typeface="Century Gothic" panose="020B0502020202020204" pitchFamily="34" charset="0"/>
              </a:rPr>
              <a:t>Discussing the work of the external auditor.</a:t>
            </a:r>
          </a:p>
          <a:p>
            <a:pPr marL="342900" indent="-342900">
              <a:lnSpc>
                <a:spcPct val="150000"/>
              </a:lnSpc>
              <a:buAutoNum type="alphaLcParenR"/>
            </a:pPr>
            <a:r>
              <a:rPr lang="en-US" dirty="0">
                <a:solidFill>
                  <a:srgbClr val="000000"/>
                </a:solidFill>
                <a:latin typeface="Century Gothic" panose="020B0502020202020204" pitchFamily="34" charset="0"/>
              </a:rPr>
              <a:t>Obtaining reasonable assurance that municipality/village has implemented internal control system.</a:t>
            </a:r>
          </a:p>
        </p:txBody>
      </p:sp>
      <p:grpSp>
        <p:nvGrpSpPr>
          <p:cNvPr id="4" name="Group 5">
            <a:extLst>
              <a:ext uri="{FF2B5EF4-FFF2-40B4-BE49-F238E27FC236}">
                <a16:creationId xmlns:a16="http://schemas.microsoft.com/office/drawing/2014/main" id="{7C5F3004-C4DB-4869-B3F0-D903733774F9}"/>
              </a:ext>
            </a:extLst>
          </p:cNvPr>
          <p:cNvGrpSpPr>
            <a:grpSpLocks noChangeAspect="1"/>
          </p:cNvGrpSpPr>
          <p:nvPr/>
        </p:nvGrpSpPr>
        <p:grpSpPr bwMode="auto">
          <a:xfrm flipH="1">
            <a:off x="7543224" y="1384340"/>
            <a:ext cx="2886075" cy="4576762"/>
            <a:chOff x="162" y="1437"/>
            <a:chExt cx="1818" cy="2883"/>
          </a:xfrm>
        </p:grpSpPr>
        <p:sp>
          <p:nvSpPr>
            <p:cNvPr id="5" name="Freeform 18">
              <a:extLst>
                <a:ext uri="{FF2B5EF4-FFF2-40B4-BE49-F238E27FC236}">
                  <a16:creationId xmlns:a16="http://schemas.microsoft.com/office/drawing/2014/main" id="{E05AD6EE-76C1-463E-BBB0-FBD9CA3CA183}"/>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 name="Freeform 19">
              <a:extLst>
                <a:ext uri="{FF2B5EF4-FFF2-40B4-BE49-F238E27FC236}">
                  <a16:creationId xmlns:a16="http://schemas.microsoft.com/office/drawing/2014/main" id="{9AD9CF66-A36A-4D71-95BE-BCB465387152}"/>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 name="Freeform 21">
              <a:extLst>
                <a:ext uri="{FF2B5EF4-FFF2-40B4-BE49-F238E27FC236}">
                  <a16:creationId xmlns:a16="http://schemas.microsoft.com/office/drawing/2014/main" id="{F9097B91-F905-46AC-83E7-1AE683A0D92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 name="Freeform 22">
              <a:extLst>
                <a:ext uri="{FF2B5EF4-FFF2-40B4-BE49-F238E27FC236}">
                  <a16:creationId xmlns:a16="http://schemas.microsoft.com/office/drawing/2014/main" id="{500A3354-4C92-43D5-92C6-59AA34DCC5EA}"/>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9" name="Freeform 23">
              <a:extLst>
                <a:ext uri="{FF2B5EF4-FFF2-40B4-BE49-F238E27FC236}">
                  <a16:creationId xmlns:a16="http://schemas.microsoft.com/office/drawing/2014/main" id="{0FE6F25F-F2C4-4DB2-A76E-FF03D46869E4}"/>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 name="Freeform 24">
              <a:extLst>
                <a:ext uri="{FF2B5EF4-FFF2-40B4-BE49-F238E27FC236}">
                  <a16:creationId xmlns:a16="http://schemas.microsoft.com/office/drawing/2014/main" id="{8DB8240A-4590-4955-BE11-17C059B4084D}"/>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 name="Freeform 25">
              <a:extLst>
                <a:ext uri="{FF2B5EF4-FFF2-40B4-BE49-F238E27FC236}">
                  <a16:creationId xmlns:a16="http://schemas.microsoft.com/office/drawing/2014/main" id="{18F3AAE7-15C5-4FC4-8791-A3632BC148CB}"/>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 name="Freeform 26">
              <a:extLst>
                <a:ext uri="{FF2B5EF4-FFF2-40B4-BE49-F238E27FC236}">
                  <a16:creationId xmlns:a16="http://schemas.microsoft.com/office/drawing/2014/main" id="{4C950925-4C11-41A7-951F-0FE84AA7C5D4}"/>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 name="Freeform 27">
              <a:extLst>
                <a:ext uri="{FF2B5EF4-FFF2-40B4-BE49-F238E27FC236}">
                  <a16:creationId xmlns:a16="http://schemas.microsoft.com/office/drawing/2014/main" id="{D9F27DF6-927D-43D9-9D18-4C18A60B20EF}"/>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 name="Freeform 28">
              <a:extLst>
                <a:ext uri="{FF2B5EF4-FFF2-40B4-BE49-F238E27FC236}">
                  <a16:creationId xmlns:a16="http://schemas.microsoft.com/office/drawing/2014/main" id="{7DAAB1F1-F7FE-4FA4-90AF-536AD8832669}"/>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 name="Freeform 29">
              <a:extLst>
                <a:ext uri="{FF2B5EF4-FFF2-40B4-BE49-F238E27FC236}">
                  <a16:creationId xmlns:a16="http://schemas.microsoft.com/office/drawing/2014/main" id="{4B7650F5-F9FA-4CF2-8CC6-967190627EA2}"/>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 name="Freeform 30">
              <a:extLst>
                <a:ext uri="{FF2B5EF4-FFF2-40B4-BE49-F238E27FC236}">
                  <a16:creationId xmlns:a16="http://schemas.microsoft.com/office/drawing/2014/main" id="{A83478C3-7CD7-421B-ABAB-42EE294A59CA}"/>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 name="Freeform 31">
              <a:extLst>
                <a:ext uri="{FF2B5EF4-FFF2-40B4-BE49-F238E27FC236}">
                  <a16:creationId xmlns:a16="http://schemas.microsoft.com/office/drawing/2014/main" id="{B26182F8-7F15-4B15-963E-4FFE42153878}"/>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8" name="Freeform 32">
              <a:extLst>
                <a:ext uri="{FF2B5EF4-FFF2-40B4-BE49-F238E27FC236}">
                  <a16:creationId xmlns:a16="http://schemas.microsoft.com/office/drawing/2014/main" id="{E84DFE3A-2710-46CF-8E0D-46807467FCE1}"/>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9" name="Freeform 33">
              <a:extLst>
                <a:ext uri="{FF2B5EF4-FFF2-40B4-BE49-F238E27FC236}">
                  <a16:creationId xmlns:a16="http://schemas.microsoft.com/office/drawing/2014/main" id="{16C44DCB-094F-494A-A0EA-406F0F662AD4}"/>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0" name="Freeform 34">
              <a:extLst>
                <a:ext uri="{FF2B5EF4-FFF2-40B4-BE49-F238E27FC236}">
                  <a16:creationId xmlns:a16="http://schemas.microsoft.com/office/drawing/2014/main" id="{01B10ECD-3204-45F3-943B-34E47CC0B96B}"/>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1" name="Freeform 35">
              <a:extLst>
                <a:ext uri="{FF2B5EF4-FFF2-40B4-BE49-F238E27FC236}">
                  <a16:creationId xmlns:a16="http://schemas.microsoft.com/office/drawing/2014/main" id="{035DFAC1-03FE-472A-8D65-1CD30266C34A}"/>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2" name="Freeform 36">
              <a:extLst>
                <a:ext uri="{FF2B5EF4-FFF2-40B4-BE49-F238E27FC236}">
                  <a16:creationId xmlns:a16="http://schemas.microsoft.com/office/drawing/2014/main" id="{5EF75923-500B-40FC-81D6-50C168C4D045}"/>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3" name="Rectangle 38">
              <a:extLst>
                <a:ext uri="{FF2B5EF4-FFF2-40B4-BE49-F238E27FC236}">
                  <a16:creationId xmlns:a16="http://schemas.microsoft.com/office/drawing/2014/main" id="{7C45D72E-7B87-473F-AFE0-126187DA76B2}"/>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24" name="Freeform 39">
              <a:extLst>
                <a:ext uri="{FF2B5EF4-FFF2-40B4-BE49-F238E27FC236}">
                  <a16:creationId xmlns:a16="http://schemas.microsoft.com/office/drawing/2014/main" id="{EBA30656-9470-4AFA-8CE4-082712B57C17}"/>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5" name="Freeform 40">
              <a:extLst>
                <a:ext uri="{FF2B5EF4-FFF2-40B4-BE49-F238E27FC236}">
                  <a16:creationId xmlns:a16="http://schemas.microsoft.com/office/drawing/2014/main" id="{1B8F2BF0-9F60-42B5-9F38-7AE63A84A2B7}"/>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6" name="Freeform 41">
              <a:extLst>
                <a:ext uri="{FF2B5EF4-FFF2-40B4-BE49-F238E27FC236}">
                  <a16:creationId xmlns:a16="http://schemas.microsoft.com/office/drawing/2014/main" id="{770F9DAC-64F3-42BD-A803-B8C62B75C29E}"/>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7" name="Freeform 42">
              <a:extLst>
                <a:ext uri="{FF2B5EF4-FFF2-40B4-BE49-F238E27FC236}">
                  <a16:creationId xmlns:a16="http://schemas.microsoft.com/office/drawing/2014/main" id="{25D762C8-0630-4AA2-A588-22C1E34AB1D8}"/>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8" name="Freeform 43">
              <a:extLst>
                <a:ext uri="{FF2B5EF4-FFF2-40B4-BE49-F238E27FC236}">
                  <a16:creationId xmlns:a16="http://schemas.microsoft.com/office/drawing/2014/main" id="{74571EC7-5AB3-48A0-A9F1-CE37ADCBE5A7}"/>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9" name="Freeform 44">
              <a:extLst>
                <a:ext uri="{FF2B5EF4-FFF2-40B4-BE49-F238E27FC236}">
                  <a16:creationId xmlns:a16="http://schemas.microsoft.com/office/drawing/2014/main" id="{C1806DC3-363E-4621-A9E2-B92FA6E8980C}"/>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0" name="Freeform 45">
              <a:extLst>
                <a:ext uri="{FF2B5EF4-FFF2-40B4-BE49-F238E27FC236}">
                  <a16:creationId xmlns:a16="http://schemas.microsoft.com/office/drawing/2014/main" id="{546D1C7A-9229-4F0F-82C4-412E87065EC3}"/>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1" name="Freeform 46">
              <a:extLst>
                <a:ext uri="{FF2B5EF4-FFF2-40B4-BE49-F238E27FC236}">
                  <a16:creationId xmlns:a16="http://schemas.microsoft.com/office/drawing/2014/main" id="{C60EC715-C985-4A8B-BF71-EF51CAF1D92D}"/>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2" name="Freeform 47">
              <a:extLst>
                <a:ext uri="{FF2B5EF4-FFF2-40B4-BE49-F238E27FC236}">
                  <a16:creationId xmlns:a16="http://schemas.microsoft.com/office/drawing/2014/main" id="{196CBF8C-3616-413D-A885-3D590E519361}"/>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3" name="Freeform 48">
              <a:extLst>
                <a:ext uri="{FF2B5EF4-FFF2-40B4-BE49-F238E27FC236}">
                  <a16:creationId xmlns:a16="http://schemas.microsoft.com/office/drawing/2014/main" id="{CA10E6A3-CD38-443D-9A4E-9B1842C74503}"/>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4" name="Freeform 49">
              <a:extLst>
                <a:ext uri="{FF2B5EF4-FFF2-40B4-BE49-F238E27FC236}">
                  <a16:creationId xmlns:a16="http://schemas.microsoft.com/office/drawing/2014/main" id="{18C9D7CB-F883-4FAA-8B0D-46CC5F332DED}"/>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5" name="Rectangle 50">
              <a:extLst>
                <a:ext uri="{FF2B5EF4-FFF2-40B4-BE49-F238E27FC236}">
                  <a16:creationId xmlns:a16="http://schemas.microsoft.com/office/drawing/2014/main" id="{BE8869BE-860E-4724-B4FD-167E5A8E109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36" name="Freeform 51">
              <a:extLst>
                <a:ext uri="{FF2B5EF4-FFF2-40B4-BE49-F238E27FC236}">
                  <a16:creationId xmlns:a16="http://schemas.microsoft.com/office/drawing/2014/main" id="{5037D7E7-C718-4591-A02A-2F04BB587394}"/>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7" name="Freeform 52">
              <a:extLst>
                <a:ext uri="{FF2B5EF4-FFF2-40B4-BE49-F238E27FC236}">
                  <a16:creationId xmlns:a16="http://schemas.microsoft.com/office/drawing/2014/main" id="{A1C277E7-15C1-41BE-AC5E-4DA18ECE2956}"/>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0" name="Audio 39">
            <a:hlinkClick r:id="" action="ppaction://media"/>
            <a:extLst>
              <a:ext uri="{FF2B5EF4-FFF2-40B4-BE49-F238E27FC236}">
                <a16:creationId xmlns:a16="http://schemas.microsoft.com/office/drawing/2014/main" id="{4A2F726D-6863-4FCC-A6D1-2DEFA159DF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0E783B88-B7E3-4136-B187-08B6BACC8C2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1" name="Action Button: Go Forward or Next 40">
            <a:hlinkClick r:id="" action="ppaction://hlinkshowjump?jump=nextslide" highlightClick="1"/>
            <a:extLst>
              <a:ext uri="{FF2B5EF4-FFF2-40B4-BE49-F238E27FC236}">
                <a16:creationId xmlns:a16="http://schemas.microsoft.com/office/drawing/2014/main" id="{75F7282A-50CE-430F-A823-24D07F68EED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24762"/>
    </mc:Choice>
    <mc:Fallback xmlns="">
      <p:transition spd="slow" advTm="2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23</a:t>
            </a:r>
          </a:p>
        </p:txBody>
      </p:sp>
      <p:sp>
        <p:nvSpPr>
          <p:cNvPr id="3" name="Rectangle 2"/>
          <p:cNvSpPr/>
          <p:nvPr/>
        </p:nvSpPr>
        <p:spPr>
          <a:xfrm>
            <a:off x="1763627" y="1063416"/>
            <a:ext cx="5765339" cy="5124480"/>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800" spc="20" dirty="0">
                <a:solidFill>
                  <a:srgbClr val="000000"/>
                </a:solidFill>
                <a:latin typeface="Century Gothic" panose="020B0502020202020204" pitchFamily="34" charset="0"/>
                <a:ea typeface="Roboto" panose="02000000000000000000" pitchFamily="2" charset="0"/>
              </a:rPr>
              <a:t>a) </a:t>
            </a:r>
            <a:r>
              <a:rPr lang="en-US" sz="2800" dirty="0">
                <a:solidFill>
                  <a:srgbClr val="000000"/>
                </a:solidFill>
                <a:latin typeface="Century Gothic" panose="020B0502020202020204" pitchFamily="34" charset="0"/>
              </a:rPr>
              <a:t>Approving the municipality’s or village’s budget</a:t>
            </a:r>
            <a:endParaRPr lang="en-US" sz="2800" spc="20" dirty="0">
              <a:solidFill>
                <a:srgbClr val="000000"/>
              </a:solidFill>
              <a:latin typeface="Century Gothic" panose="020B0502020202020204" pitchFamily="34" charset="0"/>
              <a:ea typeface="Roboto" panose="02000000000000000000" pitchFamily="2" charset="0"/>
            </a:endParaRPr>
          </a:p>
          <a:p>
            <a:pPr marL="91440">
              <a:lnSpc>
                <a:spcPct val="150000"/>
              </a:lnSpc>
              <a:spcBef>
                <a:spcPts val="600"/>
              </a:spcBef>
              <a:spcAft>
                <a:spcPts val="600"/>
              </a:spcAft>
            </a:pPr>
            <a:r>
              <a:rPr lang="en-US" sz="2000" spc="20" dirty="0">
                <a:solidFill>
                  <a:srgbClr val="000000"/>
                </a:solidFill>
                <a:latin typeface="Century Gothic" panose="020B0502020202020204" pitchFamily="34" charset="0"/>
                <a:ea typeface="Roboto" panose="02000000000000000000" pitchFamily="2" charset="0"/>
              </a:rPr>
              <a:t>Approval of the budget is a role of the Council as a Whole. Some organizations may have a combined finance and audit committee which could recommend approval of the budget.</a:t>
            </a:r>
            <a:endParaRPr lang="en-US" sz="2000" spc="20" dirty="0">
              <a:latin typeface="Century Gothic" panose="020B0502020202020204" pitchFamily="34" charset="0"/>
              <a:ea typeface="Roboto" panose="02000000000000000000" pitchFamily="2" charset="0"/>
            </a:endParaRPr>
          </a:p>
          <a:p>
            <a:pPr marL="91440">
              <a:lnSpc>
                <a:spcPct val="150000"/>
              </a:lnSpc>
              <a:spcBef>
                <a:spcPts val="600"/>
              </a:spcBef>
              <a:spcAft>
                <a:spcPts val="600"/>
              </a:spcAft>
            </a:pPr>
            <a:endParaRPr lang="en-US"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6EE504FF-9EFC-4E5E-BAE8-EFC2141A6D9A}"/>
              </a:ext>
            </a:extLst>
          </p:cNvPr>
          <p:cNvGrpSpPr/>
          <p:nvPr/>
        </p:nvGrpSpPr>
        <p:grpSpPr>
          <a:xfrm>
            <a:off x="5663106" y="2436748"/>
            <a:ext cx="6395440" cy="4365104"/>
            <a:chOff x="-2975568" y="2492896"/>
            <a:chExt cx="6395440" cy="4365104"/>
          </a:xfrm>
        </p:grpSpPr>
        <p:sp>
          <p:nvSpPr>
            <p:cNvPr id="41" name="AutoShape 65">
              <a:extLst>
                <a:ext uri="{FF2B5EF4-FFF2-40B4-BE49-F238E27FC236}">
                  <a16:creationId xmlns:a16="http://schemas.microsoft.com/office/drawing/2014/main" id="{B88A2407-7EB0-4DB1-A921-552CD83B9EEE}"/>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0">
              <a:extLst>
                <a:ext uri="{FF2B5EF4-FFF2-40B4-BE49-F238E27FC236}">
                  <a16:creationId xmlns:a16="http://schemas.microsoft.com/office/drawing/2014/main" id="{CEFCBA9C-72F6-484C-A14F-1A208AF820D2}"/>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1">
              <a:extLst>
                <a:ext uri="{FF2B5EF4-FFF2-40B4-BE49-F238E27FC236}">
                  <a16:creationId xmlns:a16="http://schemas.microsoft.com/office/drawing/2014/main" id="{A745DC4B-1D20-41CE-85B9-1DE0D6E4C146}"/>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2">
              <a:extLst>
                <a:ext uri="{FF2B5EF4-FFF2-40B4-BE49-F238E27FC236}">
                  <a16:creationId xmlns:a16="http://schemas.microsoft.com/office/drawing/2014/main" id="{26A95A95-DE7E-4DD4-B03D-7F855DB1E6BC}"/>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3">
              <a:extLst>
                <a:ext uri="{FF2B5EF4-FFF2-40B4-BE49-F238E27FC236}">
                  <a16:creationId xmlns:a16="http://schemas.microsoft.com/office/drawing/2014/main" id="{D3244758-E768-4973-BA0B-E9C6E1D8257E}"/>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4">
              <a:extLst>
                <a:ext uri="{FF2B5EF4-FFF2-40B4-BE49-F238E27FC236}">
                  <a16:creationId xmlns:a16="http://schemas.microsoft.com/office/drawing/2014/main" id="{C2021E3B-E83C-4CAD-9D1F-ABA3B688E100}"/>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5">
              <a:extLst>
                <a:ext uri="{FF2B5EF4-FFF2-40B4-BE49-F238E27FC236}">
                  <a16:creationId xmlns:a16="http://schemas.microsoft.com/office/drawing/2014/main" id="{E3B9DE5B-4D4A-40D1-BF13-1C9B5ACC3169}"/>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6">
              <a:extLst>
                <a:ext uri="{FF2B5EF4-FFF2-40B4-BE49-F238E27FC236}">
                  <a16:creationId xmlns:a16="http://schemas.microsoft.com/office/drawing/2014/main" id="{9F579E0C-E461-4647-A518-990C2E57CEF6}"/>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7">
              <a:extLst>
                <a:ext uri="{FF2B5EF4-FFF2-40B4-BE49-F238E27FC236}">
                  <a16:creationId xmlns:a16="http://schemas.microsoft.com/office/drawing/2014/main" id="{422C6714-6F02-46F6-B01B-B648C54AA523}"/>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78">
              <a:extLst>
                <a:ext uri="{FF2B5EF4-FFF2-40B4-BE49-F238E27FC236}">
                  <a16:creationId xmlns:a16="http://schemas.microsoft.com/office/drawing/2014/main" id="{8AF65371-BD71-4F60-BBBE-AA9F72632563}"/>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79">
              <a:extLst>
                <a:ext uri="{FF2B5EF4-FFF2-40B4-BE49-F238E27FC236}">
                  <a16:creationId xmlns:a16="http://schemas.microsoft.com/office/drawing/2014/main" id="{65263F9B-D666-413E-BC49-2BAE21EEF6A5}"/>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0">
              <a:extLst>
                <a:ext uri="{FF2B5EF4-FFF2-40B4-BE49-F238E27FC236}">
                  <a16:creationId xmlns:a16="http://schemas.microsoft.com/office/drawing/2014/main" id="{F62C383D-B0E3-43FF-8C62-707DD975B941}"/>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1">
              <a:extLst>
                <a:ext uri="{FF2B5EF4-FFF2-40B4-BE49-F238E27FC236}">
                  <a16:creationId xmlns:a16="http://schemas.microsoft.com/office/drawing/2014/main" id="{6BB3EF1C-13CF-4771-9E08-2A879C328D4C}"/>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2">
              <a:extLst>
                <a:ext uri="{FF2B5EF4-FFF2-40B4-BE49-F238E27FC236}">
                  <a16:creationId xmlns:a16="http://schemas.microsoft.com/office/drawing/2014/main" id="{8DDA3F19-D925-4B73-B342-24C405CF54E0}"/>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3">
              <a:extLst>
                <a:ext uri="{FF2B5EF4-FFF2-40B4-BE49-F238E27FC236}">
                  <a16:creationId xmlns:a16="http://schemas.microsoft.com/office/drawing/2014/main" id="{2FACA445-2A1F-4533-98F4-F94ADD838BCF}"/>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4">
              <a:extLst>
                <a:ext uri="{FF2B5EF4-FFF2-40B4-BE49-F238E27FC236}">
                  <a16:creationId xmlns:a16="http://schemas.microsoft.com/office/drawing/2014/main" id="{28D7A274-D743-4E85-89F6-7D6706A5A3CF}"/>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5">
              <a:extLst>
                <a:ext uri="{FF2B5EF4-FFF2-40B4-BE49-F238E27FC236}">
                  <a16:creationId xmlns:a16="http://schemas.microsoft.com/office/drawing/2014/main" id="{414789F9-362E-4354-9806-53ED8A4E59CD}"/>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6">
              <a:extLst>
                <a:ext uri="{FF2B5EF4-FFF2-40B4-BE49-F238E27FC236}">
                  <a16:creationId xmlns:a16="http://schemas.microsoft.com/office/drawing/2014/main" id="{90047731-CB2A-4BB9-BD3E-0CC6B50A480C}"/>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7">
              <a:extLst>
                <a:ext uri="{FF2B5EF4-FFF2-40B4-BE49-F238E27FC236}">
                  <a16:creationId xmlns:a16="http://schemas.microsoft.com/office/drawing/2014/main" id="{4F881376-7699-4D1A-8855-C8981021109E}"/>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88">
              <a:extLst>
                <a:ext uri="{FF2B5EF4-FFF2-40B4-BE49-F238E27FC236}">
                  <a16:creationId xmlns:a16="http://schemas.microsoft.com/office/drawing/2014/main" id="{4495AFA5-A664-4A13-8BA6-3B210442B1BD}"/>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89">
              <a:extLst>
                <a:ext uri="{FF2B5EF4-FFF2-40B4-BE49-F238E27FC236}">
                  <a16:creationId xmlns:a16="http://schemas.microsoft.com/office/drawing/2014/main" id="{C6AD5315-59CB-4CF9-BDC8-5D3E5E8772DE}"/>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0">
              <a:extLst>
                <a:ext uri="{FF2B5EF4-FFF2-40B4-BE49-F238E27FC236}">
                  <a16:creationId xmlns:a16="http://schemas.microsoft.com/office/drawing/2014/main" id="{2A6FE998-9E3D-427E-8EB2-BD74C72EC0A9}"/>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1">
              <a:extLst>
                <a:ext uri="{FF2B5EF4-FFF2-40B4-BE49-F238E27FC236}">
                  <a16:creationId xmlns:a16="http://schemas.microsoft.com/office/drawing/2014/main" id="{72740C30-C899-4D81-9FBC-0D99A5609BDC}"/>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2">
              <a:extLst>
                <a:ext uri="{FF2B5EF4-FFF2-40B4-BE49-F238E27FC236}">
                  <a16:creationId xmlns:a16="http://schemas.microsoft.com/office/drawing/2014/main" id="{81171FBA-C9F3-4875-8352-56FC1B08FAF1}"/>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3">
              <a:extLst>
                <a:ext uri="{FF2B5EF4-FFF2-40B4-BE49-F238E27FC236}">
                  <a16:creationId xmlns:a16="http://schemas.microsoft.com/office/drawing/2014/main" id="{1AF9E662-9346-437E-9364-80CEFEFDF0F7}"/>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4">
              <a:extLst>
                <a:ext uri="{FF2B5EF4-FFF2-40B4-BE49-F238E27FC236}">
                  <a16:creationId xmlns:a16="http://schemas.microsoft.com/office/drawing/2014/main" id="{82EA3F0D-128D-4E25-BE1C-94EC60B5D357}"/>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5">
              <a:extLst>
                <a:ext uri="{FF2B5EF4-FFF2-40B4-BE49-F238E27FC236}">
                  <a16:creationId xmlns:a16="http://schemas.microsoft.com/office/drawing/2014/main" id="{FAF71FEB-E7EC-4E44-A463-6EB9EE912638}"/>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6">
              <a:extLst>
                <a:ext uri="{FF2B5EF4-FFF2-40B4-BE49-F238E27FC236}">
                  <a16:creationId xmlns:a16="http://schemas.microsoft.com/office/drawing/2014/main" id="{24C99804-1ABC-4974-879A-826650E8E9BC}"/>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7">
              <a:extLst>
                <a:ext uri="{FF2B5EF4-FFF2-40B4-BE49-F238E27FC236}">
                  <a16:creationId xmlns:a16="http://schemas.microsoft.com/office/drawing/2014/main" id="{38515F86-A52D-44B7-9E94-9041FB5D20AF}"/>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98">
              <a:extLst>
                <a:ext uri="{FF2B5EF4-FFF2-40B4-BE49-F238E27FC236}">
                  <a16:creationId xmlns:a16="http://schemas.microsoft.com/office/drawing/2014/main" id="{0635C498-7D4C-4F97-9C28-407D278F77E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99">
              <a:extLst>
                <a:ext uri="{FF2B5EF4-FFF2-40B4-BE49-F238E27FC236}">
                  <a16:creationId xmlns:a16="http://schemas.microsoft.com/office/drawing/2014/main" id="{07F34487-4205-43C6-B032-B1A7CE92098D}"/>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0">
              <a:extLst>
                <a:ext uri="{FF2B5EF4-FFF2-40B4-BE49-F238E27FC236}">
                  <a16:creationId xmlns:a16="http://schemas.microsoft.com/office/drawing/2014/main" id="{EF04CAF7-8394-4FCC-B2EE-9CF21AA8634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1">
              <a:extLst>
                <a:ext uri="{FF2B5EF4-FFF2-40B4-BE49-F238E27FC236}">
                  <a16:creationId xmlns:a16="http://schemas.microsoft.com/office/drawing/2014/main" id="{8B7F9C9B-F64D-48CD-9024-AECF8624508B}"/>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2">
              <a:extLst>
                <a:ext uri="{FF2B5EF4-FFF2-40B4-BE49-F238E27FC236}">
                  <a16:creationId xmlns:a16="http://schemas.microsoft.com/office/drawing/2014/main" id="{8F35611A-FB02-4B74-A48D-88A62D2C1DA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3">
              <a:extLst>
                <a:ext uri="{FF2B5EF4-FFF2-40B4-BE49-F238E27FC236}">
                  <a16:creationId xmlns:a16="http://schemas.microsoft.com/office/drawing/2014/main" id="{9ED88C14-FF2B-42A3-B826-F905D1300290}"/>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4">
              <a:extLst>
                <a:ext uri="{FF2B5EF4-FFF2-40B4-BE49-F238E27FC236}">
                  <a16:creationId xmlns:a16="http://schemas.microsoft.com/office/drawing/2014/main" id="{53DE36E0-D35D-475C-9C57-7BA00FD0007F}"/>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05">
              <a:extLst>
                <a:ext uri="{FF2B5EF4-FFF2-40B4-BE49-F238E27FC236}">
                  <a16:creationId xmlns:a16="http://schemas.microsoft.com/office/drawing/2014/main" id="{F1B6B22A-1837-4D64-9FC7-340BA52B1C38}"/>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07">
              <a:extLst>
                <a:ext uri="{FF2B5EF4-FFF2-40B4-BE49-F238E27FC236}">
                  <a16:creationId xmlns:a16="http://schemas.microsoft.com/office/drawing/2014/main" id="{8E5F45FF-9043-4C06-9D1D-2C00B1227447}"/>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138">
              <a:extLst>
                <a:ext uri="{FF2B5EF4-FFF2-40B4-BE49-F238E27FC236}">
                  <a16:creationId xmlns:a16="http://schemas.microsoft.com/office/drawing/2014/main" id="{0A2A5C73-E53C-4751-A4C7-650950438C98}"/>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139">
              <a:extLst>
                <a:ext uri="{FF2B5EF4-FFF2-40B4-BE49-F238E27FC236}">
                  <a16:creationId xmlns:a16="http://schemas.microsoft.com/office/drawing/2014/main" id="{71A2F612-3A98-4FBE-9DF5-77E5DB70F343}"/>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5" name="Audio 4">
            <a:hlinkClick r:id="" action="ppaction://media"/>
            <a:extLst>
              <a:ext uri="{FF2B5EF4-FFF2-40B4-BE49-F238E27FC236}">
                <a16:creationId xmlns:a16="http://schemas.microsoft.com/office/drawing/2014/main" id="{D8294B45-95F8-4074-9F10-0B78EB559F1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81" name="Action Button: Go Back or Previous 80">
            <a:hlinkClick r:id="" action="ppaction://hlinkshowjump?jump=previousslide" highlightClick="1"/>
            <a:extLst>
              <a:ext uri="{FF2B5EF4-FFF2-40B4-BE49-F238E27FC236}">
                <a16:creationId xmlns:a16="http://schemas.microsoft.com/office/drawing/2014/main" id="{F81D3A7F-C183-4F09-A9D3-113F832DFB8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2" name="Action Button: Go Forward or Next 81">
            <a:hlinkClick r:id="" action="ppaction://hlinkshowjump?jump=nextslide" highlightClick="1"/>
            <a:extLst>
              <a:ext uri="{FF2B5EF4-FFF2-40B4-BE49-F238E27FC236}">
                <a16:creationId xmlns:a16="http://schemas.microsoft.com/office/drawing/2014/main" id="{F6A3D889-D1B3-49A8-A90F-438FFE2B9A67}"/>
              </a:ext>
            </a:extLst>
          </p:cNvPr>
          <p:cNvSpPr/>
          <p:nvPr/>
        </p:nvSpPr>
        <p:spPr>
          <a:xfrm>
            <a:off x="6534539" y="519132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17033393"/>
      </p:ext>
    </p:extLst>
  </p:cSld>
  <p:clrMapOvr>
    <a:masterClrMapping/>
  </p:clrMapOvr>
  <mc:AlternateContent xmlns:mc="http://schemas.openxmlformats.org/markup-compatibility/2006" xmlns:p14="http://schemas.microsoft.com/office/powerpoint/2010/main">
    <mc:Choice Requires="p14">
      <p:transition spd="slow" p14:dur="2000" advTm="18490"/>
    </mc:Choice>
    <mc:Fallback xmlns="">
      <p:transition spd="slow" advTm="1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24</a:t>
            </a:r>
          </a:p>
        </p:txBody>
      </p:sp>
      <p:sp>
        <p:nvSpPr>
          <p:cNvPr id="3" name="Rectangle 2"/>
          <p:cNvSpPr/>
          <p:nvPr/>
        </p:nvSpPr>
        <p:spPr>
          <a:xfrm>
            <a:off x="2859621" y="1017494"/>
            <a:ext cx="7554609" cy="2893100"/>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400" spc="20" dirty="0">
                <a:solidFill>
                  <a:srgbClr val="000000"/>
                </a:solidFill>
                <a:latin typeface="Century Gothic" panose="020B0502020202020204" pitchFamily="34" charset="0"/>
                <a:ea typeface="Roboto" panose="02000000000000000000" pitchFamily="2" charset="0"/>
              </a:rPr>
              <a:t>Do audit committee members have to be financially literate?</a:t>
            </a:r>
          </a:p>
          <a:p>
            <a:pPr marL="91440">
              <a:lnSpc>
                <a:spcPct val="150000"/>
              </a:lnSpc>
              <a:spcBef>
                <a:spcPts val="600"/>
              </a:spcBef>
              <a:spcAft>
                <a:spcPts val="600"/>
              </a:spcAft>
            </a:pPr>
            <a:r>
              <a:rPr lang="en-US" sz="3600" spc="20" dirty="0">
                <a:solidFill>
                  <a:srgbClr val="000000"/>
                </a:solidFill>
                <a:latin typeface="Century Gothic" panose="020B0502020202020204" pitchFamily="34" charset="0"/>
                <a:ea typeface="Roboto" panose="02000000000000000000" pitchFamily="2" charset="0"/>
              </a:rPr>
              <a:t>Yes or No</a:t>
            </a:r>
            <a:endParaRPr lang="en-US" sz="3600"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C10F2352-ACA8-4764-9C94-D7033E9A928F}"/>
              </a:ext>
            </a:extLst>
          </p:cNvPr>
          <p:cNvGrpSpPr>
            <a:grpSpLocks noChangeAspect="1"/>
          </p:cNvGrpSpPr>
          <p:nvPr/>
        </p:nvGrpSpPr>
        <p:grpSpPr bwMode="auto">
          <a:xfrm flipH="1">
            <a:off x="6829350" y="2322803"/>
            <a:ext cx="2886075" cy="4576762"/>
            <a:chOff x="162" y="1437"/>
            <a:chExt cx="1818" cy="2883"/>
          </a:xfrm>
        </p:grpSpPr>
        <p:sp>
          <p:nvSpPr>
            <p:cNvPr id="48" name="Freeform 18">
              <a:extLst>
                <a:ext uri="{FF2B5EF4-FFF2-40B4-BE49-F238E27FC236}">
                  <a16:creationId xmlns:a16="http://schemas.microsoft.com/office/drawing/2014/main" id="{C8E6336B-EB31-4984-BD3C-557F97C69F70}"/>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9">
              <a:extLst>
                <a:ext uri="{FF2B5EF4-FFF2-40B4-BE49-F238E27FC236}">
                  <a16:creationId xmlns:a16="http://schemas.microsoft.com/office/drawing/2014/main" id="{E69EEA8E-44B2-4437-AA2E-A16E675152F4}"/>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21">
              <a:extLst>
                <a:ext uri="{FF2B5EF4-FFF2-40B4-BE49-F238E27FC236}">
                  <a16:creationId xmlns:a16="http://schemas.microsoft.com/office/drawing/2014/main" id="{D095CEC1-A174-4E84-B645-6C9681578DA6}"/>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22">
              <a:extLst>
                <a:ext uri="{FF2B5EF4-FFF2-40B4-BE49-F238E27FC236}">
                  <a16:creationId xmlns:a16="http://schemas.microsoft.com/office/drawing/2014/main" id="{E02BB687-FBB9-4967-A6BC-8E919F204394}"/>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23">
              <a:extLst>
                <a:ext uri="{FF2B5EF4-FFF2-40B4-BE49-F238E27FC236}">
                  <a16:creationId xmlns:a16="http://schemas.microsoft.com/office/drawing/2014/main" id="{F6B2B5CC-CD93-4A3F-AC76-78BECAB9A9DE}"/>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24">
              <a:extLst>
                <a:ext uri="{FF2B5EF4-FFF2-40B4-BE49-F238E27FC236}">
                  <a16:creationId xmlns:a16="http://schemas.microsoft.com/office/drawing/2014/main" id="{A10E7B4C-AFD1-4151-B3E8-23BC4EE3B8D4}"/>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25">
              <a:extLst>
                <a:ext uri="{FF2B5EF4-FFF2-40B4-BE49-F238E27FC236}">
                  <a16:creationId xmlns:a16="http://schemas.microsoft.com/office/drawing/2014/main" id="{1EA160DB-E83B-4DA6-9143-21FC831D0E70}"/>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26">
              <a:extLst>
                <a:ext uri="{FF2B5EF4-FFF2-40B4-BE49-F238E27FC236}">
                  <a16:creationId xmlns:a16="http://schemas.microsoft.com/office/drawing/2014/main" id="{7E36A932-5C8B-44CA-81B8-15090852C624}"/>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27">
              <a:extLst>
                <a:ext uri="{FF2B5EF4-FFF2-40B4-BE49-F238E27FC236}">
                  <a16:creationId xmlns:a16="http://schemas.microsoft.com/office/drawing/2014/main" id="{014A5982-8263-4150-95AC-3081168B2787}"/>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28">
              <a:extLst>
                <a:ext uri="{FF2B5EF4-FFF2-40B4-BE49-F238E27FC236}">
                  <a16:creationId xmlns:a16="http://schemas.microsoft.com/office/drawing/2014/main" id="{8BD6BE39-BFC7-43CB-8890-D27BAFBE83B8}"/>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29">
              <a:extLst>
                <a:ext uri="{FF2B5EF4-FFF2-40B4-BE49-F238E27FC236}">
                  <a16:creationId xmlns:a16="http://schemas.microsoft.com/office/drawing/2014/main" id="{6698B47B-E0AA-4FB7-AF65-AA5E475258A8}"/>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30">
              <a:extLst>
                <a:ext uri="{FF2B5EF4-FFF2-40B4-BE49-F238E27FC236}">
                  <a16:creationId xmlns:a16="http://schemas.microsoft.com/office/drawing/2014/main" id="{4ADDABDB-BEF0-477C-86B2-8E40BADDD83B}"/>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31">
              <a:extLst>
                <a:ext uri="{FF2B5EF4-FFF2-40B4-BE49-F238E27FC236}">
                  <a16:creationId xmlns:a16="http://schemas.microsoft.com/office/drawing/2014/main" id="{01855B66-48C0-435F-8CAA-D42CDD919B4F}"/>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32">
              <a:extLst>
                <a:ext uri="{FF2B5EF4-FFF2-40B4-BE49-F238E27FC236}">
                  <a16:creationId xmlns:a16="http://schemas.microsoft.com/office/drawing/2014/main" id="{0223CBC8-C65F-4751-A75F-5534CF05ADA0}"/>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33">
              <a:extLst>
                <a:ext uri="{FF2B5EF4-FFF2-40B4-BE49-F238E27FC236}">
                  <a16:creationId xmlns:a16="http://schemas.microsoft.com/office/drawing/2014/main" id="{F1126496-8F50-4D15-919F-D86D49EE50A8}"/>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34">
              <a:extLst>
                <a:ext uri="{FF2B5EF4-FFF2-40B4-BE49-F238E27FC236}">
                  <a16:creationId xmlns:a16="http://schemas.microsoft.com/office/drawing/2014/main" id="{8C0C0DCD-03A4-42A0-ACE3-B1343BB5A01F}"/>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5">
              <a:extLst>
                <a:ext uri="{FF2B5EF4-FFF2-40B4-BE49-F238E27FC236}">
                  <a16:creationId xmlns:a16="http://schemas.microsoft.com/office/drawing/2014/main" id="{8A78108A-AE3D-4F5C-9E63-1C88C4BFE882}"/>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36">
              <a:extLst>
                <a:ext uri="{FF2B5EF4-FFF2-40B4-BE49-F238E27FC236}">
                  <a16:creationId xmlns:a16="http://schemas.microsoft.com/office/drawing/2014/main" id="{06BCDA86-5B09-428D-88E0-F9A19E803137}"/>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Rectangle 38">
              <a:extLst>
                <a:ext uri="{FF2B5EF4-FFF2-40B4-BE49-F238E27FC236}">
                  <a16:creationId xmlns:a16="http://schemas.microsoft.com/office/drawing/2014/main" id="{50B0CEBF-47AE-4EE8-8161-95C44CF3527C}"/>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39">
              <a:extLst>
                <a:ext uri="{FF2B5EF4-FFF2-40B4-BE49-F238E27FC236}">
                  <a16:creationId xmlns:a16="http://schemas.microsoft.com/office/drawing/2014/main" id="{B98A9426-EB12-4095-BF08-731311EC1D49}"/>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40">
              <a:extLst>
                <a:ext uri="{FF2B5EF4-FFF2-40B4-BE49-F238E27FC236}">
                  <a16:creationId xmlns:a16="http://schemas.microsoft.com/office/drawing/2014/main" id="{05992041-018C-45C5-907A-D4A3986FD2E7}"/>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41">
              <a:extLst>
                <a:ext uri="{FF2B5EF4-FFF2-40B4-BE49-F238E27FC236}">
                  <a16:creationId xmlns:a16="http://schemas.microsoft.com/office/drawing/2014/main" id="{7FCBDB73-793A-4FB4-8CEF-1CAF8C2FFB07}"/>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42">
              <a:extLst>
                <a:ext uri="{FF2B5EF4-FFF2-40B4-BE49-F238E27FC236}">
                  <a16:creationId xmlns:a16="http://schemas.microsoft.com/office/drawing/2014/main" id="{F5B8C02B-B717-4D9D-AD6E-FA19C5815A4E}"/>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43">
              <a:extLst>
                <a:ext uri="{FF2B5EF4-FFF2-40B4-BE49-F238E27FC236}">
                  <a16:creationId xmlns:a16="http://schemas.microsoft.com/office/drawing/2014/main" id="{2D8EC923-691A-4BBD-A3D7-169F4CF8F3AB}"/>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44">
              <a:extLst>
                <a:ext uri="{FF2B5EF4-FFF2-40B4-BE49-F238E27FC236}">
                  <a16:creationId xmlns:a16="http://schemas.microsoft.com/office/drawing/2014/main" id="{4582D974-973B-4C97-86D3-85165926FC59}"/>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45">
              <a:extLst>
                <a:ext uri="{FF2B5EF4-FFF2-40B4-BE49-F238E27FC236}">
                  <a16:creationId xmlns:a16="http://schemas.microsoft.com/office/drawing/2014/main" id="{609E4332-2BB4-4FE4-B2DB-A0C89142060F}"/>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46">
              <a:extLst>
                <a:ext uri="{FF2B5EF4-FFF2-40B4-BE49-F238E27FC236}">
                  <a16:creationId xmlns:a16="http://schemas.microsoft.com/office/drawing/2014/main" id="{58216E5C-4FCB-4382-B2BA-6FE81C25F800}"/>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47">
              <a:extLst>
                <a:ext uri="{FF2B5EF4-FFF2-40B4-BE49-F238E27FC236}">
                  <a16:creationId xmlns:a16="http://schemas.microsoft.com/office/drawing/2014/main" id="{5B8BF180-73C4-4582-B697-F937200F5965}"/>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48">
              <a:extLst>
                <a:ext uri="{FF2B5EF4-FFF2-40B4-BE49-F238E27FC236}">
                  <a16:creationId xmlns:a16="http://schemas.microsoft.com/office/drawing/2014/main" id="{44DF7112-E2E9-48D2-B6B1-36ADD917902F}"/>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49">
              <a:extLst>
                <a:ext uri="{FF2B5EF4-FFF2-40B4-BE49-F238E27FC236}">
                  <a16:creationId xmlns:a16="http://schemas.microsoft.com/office/drawing/2014/main" id="{5450C9B7-9E5C-4D08-825F-349F6DCE66DB}"/>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Rectangle 50">
              <a:extLst>
                <a:ext uri="{FF2B5EF4-FFF2-40B4-BE49-F238E27FC236}">
                  <a16:creationId xmlns:a16="http://schemas.microsoft.com/office/drawing/2014/main" id="{F0074FE0-F7CA-4B3B-950B-55413E36D35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51">
              <a:extLst>
                <a:ext uri="{FF2B5EF4-FFF2-40B4-BE49-F238E27FC236}">
                  <a16:creationId xmlns:a16="http://schemas.microsoft.com/office/drawing/2014/main" id="{C92BC0C9-3D91-42BC-A4B3-A650D9E3F300}"/>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52">
              <a:extLst>
                <a:ext uri="{FF2B5EF4-FFF2-40B4-BE49-F238E27FC236}">
                  <a16:creationId xmlns:a16="http://schemas.microsoft.com/office/drawing/2014/main" id="{9B506E68-A63A-4770-B136-AFDCE542D97E}"/>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4CECF3E8-A233-43E1-ACC9-D09E9F0A78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7348FF33-2515-44E8-B391-B59A543090E2}"/>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0" name="Action Button: Go Forward or Next 39">
            <a:hlinkClick r:id="" action="ppaction://hlinkshowjump?jump=nextslide" highlightClick="1"/>
            <a:extLst>
              <a:ext uri="{FF2B5EF4-FFF2-40B4-BE49-F238E27FC236}">
                <a16:creationId xmlns:a16="http://schemas.microsoft.com/office/drawing/2014/main" id="{0CEE0498-7A9A-4CF3-96B6-E1A38660764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432607229"/>
      </p:ext>
    </p:extLst>
  </p:cSld>
  <p:clrMapOvr>
    <a:masterClrMapping/>
  </p:clrMapOvr>
  <mc:AlternateContent xmlns:mc="http://schemas.openxmlformats.org/markup-compatibility/2006" xmlns:p14="http://schemas.microsoft.com/office/powerpoint/2010/main">
    <mc:Choice Requires="p14">
      <p:transition spd="slow" p14:dur="2000" advTm="6814"/>
    </mc:Choice>
    <mc:Fallback xmlns="">
      <p:transition spd="slow" advTm="6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24</a:t>
            </a:r>
          </a:p>
        </p:txBody>
      </p:sp>
      <p:sp>
        <p:nvSpPr>
          <p:cNvPr id="3" name="Rectangle 2"/>
          <p:cNvSpPr/>
          <p:nvPr/>
        </p:nvSpPr>
        <p:spPr>
          <a:xfrm>
            <a:off x="1763627" y="1063416"/>
            <a:ext cx="5765339" cy="4585871"/>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600" spc="20" dirty="0">
                <a:solidFill>
                  <a:srgbClr val="000000"/>
                </a:solidFill>
                <a:latin typeface="Roboto" panose="02000000000000000000" pitchFamily="2" charset="0"/>
                <a:ea typeface="Roboto" panose="02000000000000000000" pitchFamily="2" charset="0"/>
              </a:rPr>
              <a:t>Yes</a:t>
            </a:r>
          </a:p>
          <a:p>
            <a:pPr marL="91440">
              <a:lnSpc>
                <a:spcPct val="150000"/>
              </a:lnSpc>
              <a:spcBef>
                <a:spcPts val="600"/>
              </a:spcBef>
            </a:pPr>
            <a:r>
              <a:rPr lang="en-US" spc="20" dirty="0">
                <a:solidFill>
                  <a:srgbClr val="000000"/>
                </a:solidFill>
                <a:latin typeface="Century Gothic" panose="020B0502020202020204" pitchFamily="34" charset="0"/>
              </a:rPr>
              <a:t>It is recommended that at least one member</a:t>
            </a:r>
          </a:p>
          <a:p>
            <a:pPr marL="91440">
              <a:lnSpc>
                <a:spcPct val="150000"/>
              </a:lnSpc>
              <a:spcBef>
                <a:spcPts val="600"/>
              </a:spcBef>
            </a:pPr>
            <a:r>
              <a:rPr lang="en-US" spc="20" dirty="0">
                <a:solidFill>
                  <a:srgbClr val="000000"/>
                </a:solidFill>
                <a:latin typeface="Century Gothic" panose="020B0502020202020204" pitchFamily="34" charset="0"/>
              </a:rPr>
              <a:t>have a financial designation or relevant financial management expertise.</a:t>
            </a:r>
          </a:p>
          <a:p>
            <a:pPr marL="91440">
              <a:lnSpc>
                <a:spcPct val="150000"/>
              </a:lnSpc>
              <a:spcBef>
                <a:spcPts val="600"/>
              </a:spcBef>
            </a:pPr>
            <a:r>
              <a:rPr lang="en-US" spc="20" dirty="0">
                <a:solidFill>
                  <a:srgbClr val="000000"/>
                </a:solidFill>
                <a:latin typeface="Century Gothic" panose="020B0502020202020204" pitchFamily="34" charset="0"/>
              </a:rPr>
              <a:t>All members should be financially literate.</a:t>
            </a:r>
          </a:p>
          <a:p>
            <a:pPr marL="91440">
              <a:lnSpc>
                <a:spcPct val="150000"/>
              </a:lnSpc>
              <a:spcBef>
                <a:spcPts val="600"/>
              </a:spcBef>
            </a:pPr>
            <a:endParaRPr lang="en-US" spc="20" dirty="0">
              <a:solidFill>
                <a:srgbClr val="000000"/>
              </a:solidFill>
              <a:latin typeface="Roboto" panose="02000000000000000000" pitchFamily="2" charset="0"/>
            </a:endParaRPr>
          </a:p>
          <a:p>
            <a:pPr marL="91440">
              <a:lnSpc>
                <a:spcPct val="150000"/>
              </a:lnSpc>
              <a:spcBef>
                <a:spcPts val="600"/>
              </a:spcBef>
              <a:spcAft>
                <a:spcPts val="600"/>
              </a:spcAft>
            </a:pPr>
            <a:endParaRPr lang="en-US" spc="20" dirty="0">
              <a:latin typeface="Roboto" panose="02000000000000000000" pitchFamily="2"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8612B955-6607-480F-8913-923B42BBCA5F}"/>
              </a:ext>
            </a:extLst>
          </p:cNvPr>
          <p:cNvGrpSpPr/>
          <p:nvPr/>
        </p:nvGrpSpPr>
        <p:grpSpPr>
          <a:xfrm>
            <a:off x="4018790" y="2316433"/>
            <a:ext cx="6395440" cy="4365104"/>
            <a:chOff x="-2975568" y="2492896"/>
            <a:chExt cx="6395440" cy="4365104"/>
          </a:xfrm>
        </p:grpSpPr>
        <p:sp>
          <p:nvSpPr>
            <p:cNvPr id="41" name="AutoShape 65">
              <a:extLst>
                <a:ext uri="{FF2B5EF4-FFF2-40B4-BE49-F238E27FC236}">
                  <a16:creationId xmlns:a16="http://schemas.microsoft.com/office/drawing/2014/main" id="{9A3D39BB-6806-4717-B0FC-2097903561BA}"/>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0">
              <a:extLst>
                <a:ext uri="{FF2B5EF4-FFF2-40B4-BE49-F238E27FC236}">
                  <a16:creationId xmlns:a16="http://schemas.microsoft.com/office/drawing/2014/main" id="{8198805F-C98A-4CAF-A2DE-01AB3A8031EC}"/>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1">
              <a:extLst>
                <a:ext uri="{FF2B5EF4-FFF2-40B4-BE49-F238E27FC236}">
                  <a16:creationId xmlns:a16="http://schemas.microsoft.com/office/drawing/2014/main" id="{B01E5DB5-5AD0-40AD-B084-5151C31901F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2">
              <a:extLst>
                <a:ext uri="{FF2B5EF4-FFF2-40B4-BE49-F238E27FC236}">
                  <a16:creationId xmlns:a16="http://schemas.microsoft.com/office/drawing/2014/main" id="{1509E805-4538-4394-9423-CF89F23204DF}"/>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3">
              <a:extLst>
                <a:ext uri="{FF2B5EF4-FFF2-40B4-BE49-F238E27FC236}">
                  <a16:creationId xmlns:a16="http://schemas.microsoft.com/office/drawing/2014/main" id="{4796D500-B656-4014-8770-933D91FBEB0E}"/>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4">
              <a:extLst>
                <a:ext uri="{FF2B5EF4-FFF2-40B4-BE49-F238E27FC236}">
                  <a16:creationId xmlns:a16="http://schemas.microsoft.com/office/drawing/2014/main" id="{E5F2DECD-702D-4A1C-A78E-E267B533894D}"/>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5">
              <a:extLst>
                <a:ext uri="{FF2B5EF4-FFF2-40B4-BE49-F238E27FC236}">
                  <a16:creationId xmlns:a16="http://schemas.microsoft.com/office/drawing/2014/main" id="{F7EB8BD0-F091-4AA2-84E3-217C22CDA509}"/>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6">
              <a:extLst>
                <a:ext uri="{FF2B5EF4-FFF2-40B4-BE49-F238E27FC236}">
                  <a16:creationId xmlns:a16="http://schemas.microsoft.com/office/drawing/2014/main" id="{0E821F56-ACD3-48D1-B8B5-27789E781554}"/>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7">
              <a:extLst>
                <a:ext uri="{FF2B5EF4-FFF2-40B4-BE49-F238E27FC236}">
                  <a16:creationId xmlns:a16="http://schemas.microsoft.com/office/drawing/2014/main" id="{A88BAAF2-16A2-47F1-9E2F-23488F7C00F0}"/>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78">
              <a:extLst>
                <a:ext uri="{FF2B5EF4-FFF2-40B4-BE49-F238E27FC236}">
                  <a16:creationId xmlns:a16="http://schemas.microsoft.com/office/drawing/2014/main" id="{099ACB71-CA3A-411C-89E2-2DBA268B8E8C}"/>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79">
              <a:extLst>
                <a:ext uri="{FF2B5EF4-FFF2-40B4-BE49-F238E27FC236}">
                  <a16:creationId xmlns:a16="http://schemas.microsoft.com/office/drawing/2014/main" id="{759E8ED5-F9C2-4297-AE51-C0FD9BF00277}"/>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0">
              <a:extLst>
                <a:ext uri="{FF2B5EF4-FFF2-40B4-BE49-F238E27FC236}">
                  <a16:creationId xmlns:a16="http://schemas.microsoft.com/office/drawing/2014/main" id="{D4CB1F34-F4C4-49AF-94CE-DFBC1F5BED71}"/>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1">
              <a:extLst>
                <a:ext uri="{FF2B5EF4-FFF2-40B4-BE49-F238E27FC236}">
                  <a16:creationId xmlns:a16="http://schemas.microsoft.com/office/drawing/2014/main" id="{B2B9F062-3AB0-4A60-9B79-65AA9132D128}"/>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2">
              <a:extLst>
                <a:ext uri="{FF2B5EF4-FFF2-40B4-BE49-F238E27FC236}">
                  <a16:creationId xmlns:a16="http://schemas.microsoft.com/office/drawing/2014/main" id="{C43686DD-C1E6-45F3-AFB2-64164B47E059}"/>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3">
              <a:extLst>
                <a:ext uri="{FF2B5EF4-FFF2-40B4-BE49-F238E27FC236}">
                  <a16:creationId xmlns:a16="http://schemas.microsoft.com/office/drawing/2014/main" id="{6E93D9EC-EBAD-4F17-A7A0-7436F0D9CFDE}"/>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4">
              <a:extLst>
                <a:ext uri="{FF2B5EF4-FFF2-40B4-BE49-F238E27FC236}">
                  <a16:creationId xmlns:a16="http://schemas.microsoft.com/office/drawing/2014/main" id="{7CBD42FD-CB8C-47F2-8181-1FA5AB500DC2}"/>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5">
              <a:extLst>
                <a:ext uri="{FF2B5EF4-FFF2-40B4-BE49-F238E27FC236}">
                  <a16:creationId xmlns:a16="http://schemas.microsoft.com/office/drawing/2014/main" id="{67323C82-C7AF-4E66-AF8A-2F2F16737866}"/>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6">
              <a:extLst>
                <a:ext uri="{FF2B5EF4-FFF2-40B4-BE49-F238E27FC236}">
                  <a16:creationId xmlns:a16="http://schemas.microsoft.com/office/drawing/2014/main" id="{683992F1-EAA8-47FC-BE97-C9537AA63A88}"/>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7">
              <a:extLst>
                <a:ext uri="{FF2B5EF4-FFF2-40B4-BE49-F238E27FC236}">
                  <a16:creationId xmlns:a16="http://schemas.microsoft.com/office/drawing/2014/main" id="{635C9583-0684-4704-8AB8-96C5A4C0FB72}"/>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88">
              <a:extLst>
                <a:ext uri="{FF2B5EF4-FFF2-40B4-BE49-F238E27FC236}">
                  <a16:creationId xmlns:a16="http://schemas.microsoft.com/office/drawing/2014/main" id="{6F63A3EC-880F-4BA0-9040-9B2AEF8662AC}"/>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89">
              <a:extLst>
                <a:ext uri="{FF2B5EF4-FFF2-40B4-BE49-F238E27FC236}">
                  <a16:creationId xmlns:a16="http://schemas.microsoft.com/office/drawing/2014/main" id="{67485EB4-9D62-4C17-B977-5D1461B4AEF9}"/>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0">
              <a:extLst>
                <a:ext uri="{FF2B5EF4-FFF2-40B4-BE49-F238E27FC236}">
                  <a16:creationId xmlns:a16="http://schemas.microsoft.com/office/drawing/2014/main" id="{305ADD59-E35A-4FEE-8E08-26FF585253EA}"/>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1">
              <a:extLst>
                <a:ext uri="{FF2B5EF4-FFF2-40B4-BE49-F238E27FC236}">
                  <a16:creationId xmlns:a16="http://schemas.microsoft.com/office/drawing/2014/main" id="{FD529C7D-1B18-4EC2-8845-C2C28D385B0D}"/>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2">
              <a:extLst>
                <a:ext uri="{FF2B5EF4-FFF2-40B4-BE49-F238E27FC236}">
                  <a16:creationId xmlns:a16="http://schemas.microsoft.com/office/drawing/2014/main" id="{06429462-639A-447E-BF06-FBDEF535FAB4}"/>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3">
              <a:extLst>
                <a:ext uri="{FF2B5EF4-FFF2-40B4-BE49-F238E27FC236}">
                  <a16:creationId xmlns:a16="http://schemas.microsoft.com/office/drawing/2014/main" id="{880E6E75-7625-4FD7-A56C-7F5D51308953}"/>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4">
              <a:extLst>
                <a:ext uri="{FF2B5EF4-FFF2-40B4-BE49-F238E27FC236}">
                  <a16:creationId xmlns:a16="http://schemas.microsoft.com/office/drawing/2014/main" id="{4C3A0FA5-E84B-4FB4-B448-BAE438768E63}"/>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5">
              <a:extLst>
                <a:ext uri="{FF2B5EF4-FFF2-40B4-BE49-F238E27FC236}">
                  <a16:creationId xmlns:a16="http://schemas.microsoft.com/office/drawing/2014/main" id="{87ACFF06-CE0D-4580-BF34-A0CB3C679AAA}"/>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6">
              <a:extLst>
                <a:ext uri="{FF2B5EF4-FFF2-40B4-BE49-F238E27FC236}">
                  <a16:creationId xmlns:a16="http://schemas.microsoft.com/office/drawing/2014/main" id="{1728A9BF-A319-47A7-A4BB-CDB6A14AE367}"/>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7">
              <a:extLst>
                <a:ext uri="{FF2B5EF4-FFF2-40B4-BE49-F238E27FC236}">
                  <a16:creationId xmlns:a16="http://schemas.microsoft.com/office/drawing/2014/main" id="{1314F4C4-1043-464A-B3CA-2EA623C1E9E6}"/>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98">
              <a:extLst>
                <a:ext uri="{FF2B5EF4-FFF2-40B4-BE49-F238E27FC236}">
                  <a16:creationId xmlns:a16="http://schemas.microsoft.com/office/drawing/2014/main" id="{8D4FE9D0-BF6D-4258-88F0-DA9DDF8054D8}"/>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99">
              <a:extLst>
                <a:ext uri="{FF2B5EF4-FFF2-40B4-BE49-F238E27FC236}">
                  <a16:creationId xmlns:a16="http://schemas.microsoft.com/office/drawing/2014/main" id="{AB4ADC6B-6EA9-4305-BC75-FA3A6643FE15}"/>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0">
              <a:extLst>
                <a:ext uri="{FF2B5EF4-FFF2-40B4-BE49-F238E27FC236}">
                  <a16:creationId xmlns:a16="http://schemas.microsoft.com/office/drawing/2014/main" id="{F6053E2B-B723-4C17-9234-E864C7F15C0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1">
              <a:extLst>
                <a:ext uri="{FF2B5EF4-FFF2-40B4-BE49-F238E27FC236}">
                  <a16:creationId xmlns:a16="http://schemas.microsoft.com/office/drawing/2014/main" id="{6B616976-427D-425B-9C48-0C8D5B783700}"/>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2">
              <a:extLst>
                <a:ext uri="{FF2B5EF4-FFF2-40B4-BE49-F238E27FC236}">
                  <a16:creationId xmlns:a16="http://schemas.microsoft.com/office/drawing/2014/main" id="{9ED595C2-C22F-4233-B1FB-67EFC2DDC789}"/>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3">
              <a:extLst>
                <a:ext uri="{FF2B5EF4-FFF2-40B4-BE49-F238E27FC236}">
                  <a16:creationId xmlns:a16="http://schemas.microsoft.com/office/drawing/2014/main" id="{896CDDA5-B01B-4FF8-8902-82EA3B538425}"/>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4">
              <a:extLst>
                <a:ext uri="{FF2B5EF4-FFF2-40B4-BE49-F238E27FC236}">
                  <a16:creationId xmlns:a16="http://schemas.microsoft.com/office/drawing/2014/main" id="{410E7168-086A-4617-8D0C-EC80A44CB64D}"/>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05">
              <a:extLst>
                <a:ext uri="{FF2B5EF4-FFF2-40B4-BE49-F238E27FC236}">
                  <a16:creationId xmlns:a16="http://schemas.microsoft.com/office/drawing/2014/main" id="{61CBC3A7-A57E-43F5-BA9F-48761211635B}"/>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07">
              <a:extLst>
                <a:ext uri="{FF2B5EF4-FFF2-40B4-BE49-F238E27FC236}">
                  <a16:creationId xmlns:a16="http://schemas.microsoft.com/office/drawing/2014/main" id="{145F93B6-2DD6-44A6-88BD-04F145D2D4CB}"/>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138">
              <a:extLst>
                <a:ext uri="{FF2B5EF4-FFF2-40B4-BE49-F238E27FC236}">
                  <a16:creationId xmlns:a16="http://schemas.microsoft.com/office/drawing/2014/main" id="{D05BFC7C-9232-4144-9C82-26E1F9A8010B}"/>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139">
              <a:extLst>
                <a:ext uri="{FF2B5EF4-FFF2-40B4-BE49-F238E27FC236}">
                  <a16:creationId xmlns:a16="http://schemas.microsoft.com/office/drawing/2014/main" id="{B90AC23E-0674-4435-A225-57FCAA3BC582}"/>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5" name="Audio 4">
            <a:hlinkClick r:id="" action="ppaction://media"/>
            <a:extLst>
              <a:ext uri="{FF2B5EF4-FFF2-40B4-BE49-F238E27FC236}">
                <a16:creationId xmlns:a16="http://schemas.microsoft.com/office/drawing/2014/main" id="{1557FFB1-393D-4210-8719-02882A5D37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1" name="Action Button: Go Back or Previous 80">
            <a:hlinkClick r:id="" action="ppaction://hlinkshowjump?jump=previousslide" highlightClick="1"/>
            <a:extLst>
              <a:ext uri="{FF2B5EF4-FFF2-40B4-BE49-F238E27FC236}">
                <a16:creationId xmlns:a16="http://schemas.microsoft.com/office/drawing/2014/main" id="{599BB37D-0085-41EB-9C21-C0D53E0DB75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2" name="Action Button: Go Forward or Next 81">
            <a:hlinkClick r:id="" action="ppaction://hlinkshowjump?jump=nextslide" highlightClick="1"/>
            <a:extLst>
              <a:ext uri="{FF2B5EF4-FFF2-40B4-BE49-F238E27FC236}">
                <a16:creationId xmlns:a16="http://schemas.microsoft.com/office/drawing/2014/main" id="{C8C07865-3C20-4528-B054-2E14ECB2800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655667513"/>
      </p:ext>
    </p:extLst>
  </p:cSld>
  <p:clrMapOvr>
    <a:masterClrMapping/>
  </p:clrMapOvr>
  <mc:AlternateContent xmlns:mc="http://schemas.openxmlformats.org/markup-compatibility/2006" xmlns:p14="http://schemas.microsoft.com/office/powerpoint/2010/main">
    <mc:Choice Requires="p14">
      <p:transition spd="slow" p14:dur="2000" advTm="12783"/>
    </mc:Choice>
    <mc:Fallback xmlns="">
      <p:transition spd="slow" advTm="12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864062" y="904997"/>
            <a:ext cx="3974696" cy="3974696"/>
          </a:xfrm>
          <a:prstGeom prst="rect">
            <a:avLst/>
          </a:prstGeom>
        </p:spPr>
      </p:pic>
      <p:sp>
        <p:nvSpPr>
          <p:cNvPr id="2" name="Slide Number Placeholder 1"/>
          <p:cNvSpPr>
            <a:spLocks noGrp="1"/>
          </p:cNvSpPr>
          <p:nvPr>
            <p:ph type="sldNum" sz="quarter" idx="10"/>
          </p:nvPr>
        </p:nvSpPr>
        <p:spPr/>
        <p:txBody>
          <a:bodyPr/>
          <a:lstStyle/>
          <a:p>
            <a:r>
              <a:rPr lang="en-US" dirty="0"/>
              <a:t>26</a:t>
            </a:r>
          </a:p>
        </p:txBody>
      </p:sp>
      <p:sp>
        <p:nvSpPr>
          <p:cNvPr id="4" name="Rectangle 3"/>
          <p:cNvSpPr/>
          <p:nvPr/>
        </p:nvSpPr>
        <p:spPr>
          <a:xfrm>
            <a:off x="3821132" y="2951946"/>
            <a:ext cx="6012873" cy="954107"/>
          </a:xfrm>
          <a:prstGeom prst="rect">
            <a:avLst/>
          </a:prstGeom>
        </p:spPr>
        <p:txBody>
          <a:bodyPr wrap="square">
            <a:spAutoFit/>
          </a:bodyPr>
          <a:lstStyle/>
          <a:p>
            <a:r>
              <a:rPr lang="en-US" sz="2400" dirty="0">
                <a:solidFill>
                  <a:srgbClr val="000000"/>
                </a:solidFill>
                <a:latin typeface="Century Gothic" panose="020B0502020202020204" pitchFamily="34" charset="0"/>
              </a:rPr>
              <a:t>You can now proceed to the other modules.</a:t>
            </a:r>
            <a:endParaRPr lang="en-US" sz="2400" dirty="0">
              <a:solidFill>
                <a:srgbClr val="000000"/>
              </a:solidFill>
              <a:latin typeface="Century Gothic" panose="020B0502020202020204" pitchFamily="34" charset="0"/>
              <a:ea typeface="Roboto" panose="02000000000000000000" pitchFamily="2" charset="0"/>
            </a:endParaRPr>
          </a:p>
          <a:p>
            <a:endParaRPr lang="en-US" sz="800" dirty="0">
              <a:solidFill>
                <a:srgbClr val="000000"/>
              </a:solidFill>
              <a:latin typeface="Roboto" panose="02000000000000000000" pitchFamily="2" charset="0"/>
            </a:endParaRPr>
          </a:p>
        </p:txBody>
      </p:sp>
      <p:sp>
        <p:nvSpPr>
          <p:cNvPr id="5" name="Rectangle 4"/>
          <p:cNvSpPr/>
          <p:nvPr/>
        </p:nvSpPr>
        <p:spPr>
          <a:xfrm>
            <a:off x="4198568" y="1685824"/>
            <a:ext cx="6309351" cy="954107"/>
          </a:xfrm>
          <a:prstGeom prst="rect">
            <a:avLst/>
          </a:prstGeom>
        </p:spPr>
        <p:txBody>
          <a:bodyPr wrap="square">
            <a:spAutoFit/>
          </a:bodyPr>
          <a:lstStyle/>
          <a:p>
            <a:r>
              <a:rPr lang="en-US" sz="2400" dirty="0">
                <a:solidFill>
                  <a:srgbClr val="000000"/>
                </a:solidFill>
                <a:latin typeface="Century Gothic" panose="020B0502020202020204" pitchFamily="34" charset="0"/>
              </a:rPr>
              <a:t>You have successfully completed Module 1.</a:t>
            </a:r>
            <a:endParaRPr lang="en-US" sz="2400" dirty="0">
              <a:solidFill>
                <a:srgbClr val="000000"/>
              </a:solidFill>
              <a:latin typeface="Century Gothic" panose="020B0502020202020204" pitchFamily="34" charset="0"/>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3" name="Audio 2">
            <a:hlinkClick r:id="" action="ppaction://media"/>
            <a:extLst>
              <a:ext uri="{FF2B5EF4-FFF2-40B4-BE49-F238E27FC236}">
                <a16:creationId xmlns:a16="http://schemas.microsoft.com/office/drawing/2014/main" id="{89C29A35-0902-40F4-99DA-5FEAEAAE86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AE3D37E-A994-421D-9AF9-234D51399DB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741"/>
    </mc:Choice>
    <mc:Fallback xmlns="">
      <p:transition spd="slow" advTm="7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5"/>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118334" y="1383451"/>
            <a:ext cx="6641900" cy="1124345"/>
          </a:xfrm>
        </p:spPr>
        <p:txBody>
          <a:bodyPr/>
          <a:lstStyle/>
          <a:p>
            <a:r>
              <a:rPr lang="en-US" dirty="0"/>
              <a:t>Five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118471" y="2507796"/>
            <a:ext cx="6641626" cy="590155"/>
          </a:xfrm>
        </p:spPr>
        <p:txBody>
          <a:bodyPr>
            <a:normAutofit fontScale="92500" lnSpcReduction="20000"/>
          </a:bodyPr>
          <a:lstStyle/>
          <a:p>
            <a:r>
              <a:rPr lang="en-US" dirty="0"/>
              <a:t>Audit Committee Training on roles of the audit committee</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192048" y="3138699"/>
            <a:ext cx="5472000" cy="2428351"/>
          </a:xfrm>
        </p:spPr>
        <p:txBody>
          <a:bodyPr>
            <a:normAutofit/>
          </a:bodyPr>
          <a:lstStyle/>
          <a:p>
            <a:pPr marL="548640" indent="-457200">
              <a:spcBef>
                <a:spcPts val="600"/>
              </a:spcBef>
              <a:spcAft>
                <a:spcPts val="600"/>
              </a:spcAft>
              <a:buFont typeface="Roboto" panose="02000000000000000000" pitchFamily="2" charset="0"/>
              <a:buChar char="›"/>
            </a:pPr>
            <a:r>
              <a:rPr lang="en-US" sz="2400" b="1" dirty="0">
                <a:ea typeface="Roboto" panose="02000000000000000000" pitchFamily="2" charset="0"/>
              </a:rPr>
              <a:t>General Purpose and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External Auditor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Financial Reporting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Alleged Wrong-doing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Risks and Internal Control Function</a:t>
            </a:r>
          </a:p>
          <a:p>
            <a:pPr marL="548640" indent="-457200">
              <a:spcBef>
                <a:spcPts val="600"/>
              </a:spcBef>
              <a:spcAft>
                <a:spcPts val="600"/>
              </a:spcAft>
              <a:buFont typeface="Roboto" panose="02000000000000000000" pitchFamily="2" charset="0"/>
              <a:buChar char="›"/>
            </a:pPr>
            <a:endParaRPr lang="en-US" dirty="0">
              <a:latin typeface="Roboto" panose="02000000000000000000" pitchFamily="2" charset="0"/>
              <a:ea typeface="Roboto" panose="02000000000000000000" pitchFamily="2" charset="0"/>
            </a:endParaRPr>
          </a:p>
          <a:p>
            <a:pPr marL="91440" indent="0">
              <a:spcBef>
                <a:spcPts val="600"/>
              </a:spcBef>
              <a:spcAft>
                <a:spcPts val="600"/>
              </a:spcAft>
              <a:buNone/>
            </a:pPr>
            <a:endParaRPr lang="en-US" dirty="0">
              <a:latin typeface="Roboto" panose="02000000000000000000" pitchFamily="2" charset="0"/>
              <a:ea typeface="Roboto" panose="02000000000000000000" pitchFamily="2" charset="0"/>
            </a:endParaRPr>
          </a:p>
          <a:p>
            <a:pPr marL="0" indent="0">
              <a:buNone/>
            </a:pP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3</a:t>
            </a:r>
          </a:p>
        </p:txBody>
      </p:sp>
      <p:pic>
        <p:nvPicPr>
          <p:cNvPr id="5" name="Audio 4">
            <a:hlinkClick r:id="" action="ppaction://media"/>
            <a:extLst>
              <a:ext uri="{FF2B5EF4-FFF2-40B4-BE49-F238E27FC236}">
                <a16:creationId xmlns:a16="http://schemas.microsoft.com/office/drawing/2014/main" id="{AD4A85E8-CFEE-427D-A5A3-3A508C0036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A6A0C107-9A51-4E10-9A16-02B214C0ADAA}"/>
              </a:ext>
            </a:extLst>
          </p:cNvPr>
          <p:cNvSpPr/>
          <p:nvPr/>
        </p:nvSpPr>
        <p:spPr>
          <a:xfrm>
            <a:off x="6323206" y="5282523"/>
            <a:ext cx="946800" cy="1044000"/>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981A806F-1D49-4482-B280-DEFB66C284E9}"/>
              </a:ext>
            </a:extLst>
          </p:cNvPr>
          <p:cNvSpPr/>
          <p:nvPr/>
        </p:nvSpPr>
        <p:spPr>
          <a:xfrm>
            <a:off x="10814211" y="5282523"/>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722098795"/>
      </p:ext>
    </p:extLst>
  </p:cSld>
  <p:clrMapOvr>
    <a:masterClrMapping/>
  </p:clrMapOvr>
  <mc:AlternateContent xmlns:mc="http://schemas.openxmlformats.org/markup-compatibility/2006" xmlns:p14="http://schemas.microsoft.com/office/powerpoint/2010/main">
    <mc:Choice Requires="p14">
      <p:transition spd="slow" p14:dur="2000" advTm="26184"/>
    </mc:Choice>
    <mc:Fallback xmlns="">
      <p:transition spd="slow" advTm="2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32000" y="1063417"/>
            <a:ext cx="5472000" cy="4604696"/>
          </a:xfrm>
        </p:spPr>
        <p:txBody>
          <a:bodyPr>
            <a:normAutofit/>
          </a:bodyPr>
          <a:lstStyle/>
          <a:p>
            <a:pPr marL="0" indent="0">
              <a:buNone/>
            </a:pPr>
            <a:r>
              <a:rPr lang="en-US" sz="2800" dirty="0"/>
              <a:t> </a:t>
            </a:r>
          </a:p>
          <a:p>
            <a:r>
              <a:rPr lang="en-US" sz="1900" spc="20" dirty="0">
                <a:solidFill>
                  <a:srgbClr val="000000"/>
                </a:solidFill>
              </a:rPr>
              <a:t>What is an audit committee? </a:t>
            </a:r>
          </a:p>
          <a:p>
            <a:r>
              <a:rPr lang="en-US" sz="1900" dirty="0"/>
              <a:t>Importance</a:t>
            </a:r>
          </a:p>
          <a:p>
            <a:pPr marL="91440" algn="just">
              <a:lnSpc>
                <a:spcPct val="150000"/>
              </a:lnSpc>
              <a:spcBef>
                <a:spcPts val="600"/>
              </a:spcBef>
              <a:spcAft>
                <a:spcPts val="600"/>
              </a:spcAft>
            </a:pPr>
            <a:r>
              <a:rPr lang="en-US" sz="1900" spc="20" dirty="0">
                <a:solidFill>
                  <a:srgbClr val="000000"/>
                </a:solidFill>
              </a:rPr>
              <a:t>Terms of Reference/Policy</a:t>
            </a:r>
          </a:p>
          <a:p>
            <a:pPr marL="91440" algn="just">
              <a:lnSpc>
                <a:spcPct val="150000"/>
              </a:lnSpc>
              <a:spcBef>
                <a:spcPts val="600"/>
              </a:spcBef>
              <a:spcAft>
                <a:spcPts val="600"/>
              </a:spcAft>
            </a:pPr>
            <a:r>
              <a:rPr lang="en-US" sz="1900" spc="20" dirty="0">
                <a:solidFill>
                  <a:srgbClr val="000000"/>
                </a:solidFill>
              </a:rPr>
              <a:t>Composition </a:t>
            </a:r>
          </a:p>
          <a:p>
            <a:pPr marL="91440" algn="just">
              <a:lnSpc>
                <a:spcPct val="150000"/>
              </a:lnSpc>
              <a:spcBef>
                <a:spcPts val="600"/>
              </a:spcBef>
              <a:spcAft>
                <a:spcPts val="600"/>
              </a:spcAft>
            </a:pPr>
            <a:r>
              <a:rPr lang="en-US" sz="1900" spc="20" dirty="0">
                <a:solidFill>
                  <a:srgbClr val="000000"/>
                </a:solidFill>
              </a:rPr>
              <a:t>Meeting requirements</a:t>
            </a:r>
          </a:p>
          <a:p>
            <a:pPr marL="91440" algn="just">
              <a:lnSpc>
                <a:spcPct val="150000"/>
              </a:lnSpc>
              <a:spcBef>
                <a:spcPts val="600"/>
              </a:spcBef>
              <a:spcAft>
                <a:spcPts val="600"/>
              </a:spcAft>
            </a:pPr>
            <a:r>
              <a:rPr lang="en-US" sz="1900" spc="20" dirty="0">
                <a:solidFill>
                  <a:srgbClr val="000000"/>
                </a:solidFill>
              </a:rPr>
              <a:t>Overall responsibilities</a:t>
            </a:r>
          </a:p>
          <a:p>
            <a:pPr marL="548640" lvl="1">
              <a:lnSpc>
                <a:spcPct val="150000"/>
              </a:lnSpc>
              <a:spcBef>
                <a:spcPts val="600"/>
              </a:spcBef>
              <a:spcAft>
                <a:spcPts val="600"/>
              </a:spcAft>
              <a:buFont typeface="Arial" panose="020B0604020202020204" pitchFamily="34" charset="0"/>
              <a:buChar char="•"/>
            </a:pPr>
            <a:endParaRPr lang="en-US" dirty="0"/>
          </a:p>
        </p:txBody>
      </p:sp>
      <p:pic>
        <p:nvPicPr>
          <p:cNvPr id="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6030686" y="0"/>
            <a:ext cx="6096000" cy="6310809"/>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sz="3600" dirty="0"/>
              <a:t>Module 1</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p:txBody>
          <a:bodyPr>
            <a:normAutofit/>
          </a:bodyPr>
          <a:lstStyle/>
          <a:p>
            <a:r>
              <a:rPr lang="en-US" dirty="0"/>
              <a:t>What is an audit committee? Why?</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4</a:t>
            </a:r>
          </a:p>
        </p:txBody>
      </p:sp>
      <p:pic>
        <p:nvPicPr>
          <p:cNvPr id="8" name="Picture 7">
            <a:extLst>
              <a:ext uri="{FF2B5EF4-FFF2-40B4-BE49-F238E27FC236}">
                <a16:creationId xmlns:a16="http://schemas.microsoft.com/office/drawing/2014/main" id="{5F05DB9D-8EAD-41E0-9810-15D33AD3B5C5}"/>
              </a:ext>
            </a:extLst>
          </p:cNvPr>
          <p:cNvPicPr>
            <a:picLocks noChangeAspect="1"/>
          </p:cNvPicPr>
          <p:nvPr/>
        </p:nvPicPr>
        <p:blipFill>
          <a:blip r:embed="rId6"/>
          <a:stretch>
            <a:fillRect/>
          </a:stretch>
        </p:blipFill>
        <p:spPr>
          <a:xfrm>
            <a:off x="6059692" y="679572"/>
            <a:ext cx="4559817" cy="17952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Audio 6">
            <a:hlinkClick r:id="" action="ppaction://media"/>
            <a:extLst>
              <a:ext uri="{FF2B5EF4-FFF2-40B4-BE49-F238E27FC236}">
                <a16:creationId xmlns:a16="http://schemas.microsoft.com/office/drawing/2014/main" id="{566E7DD1-2AC3-4086-9F54-07FE0F216D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A00A03D8-3681-49FA-86FC-CB9209BCB344}"/>
              </a:ext>
            </a:extLst>
          </p:cNvPr>
          <p:cNvSpPr/>
          <p:nvPr/>
        </p:nvSpPr>
        <p:spPr>
          <a:xfrm>
            <a:off x="449635" y="5479935"/>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D6D085BB-0CEB-4C96-8814-E4D62C4777DF}"/>
              </a:ext>
            </a:extLst>
          </p:cNvPr>
          <p:cNvSpPr/>
          <p:nvPr/>
        </p:nvSpPr>
        <p:spPr>
          <a:xfrm>
            <a:off x="4958212" y="547993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370348087"/>
      </p:ext>
    </p:extLst>
  </p:cSld>
  <p:clrMapOvr>
    <a:masterClrMapping/>
  </p:clrMapOvr>
  <mc:AlternateContent xmlns:mc="http://schemas.openxmlformats.org/markup-compatibility/2006" xmlns:p14="http://schemas.microsoft.com/office/powerpoint/2010/main">
    <mc:Choice Requires="p14">
      <p:transition spd="slow" p14:dur="2000" advTm="26135"/>
    </mc:Choice>
    <mc:Fallback xmlns="">
      <p:transition spd="slow" advTm="2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Advisory Committee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a:bodyPr>
          <a:lstStyle/>
          <a:p>
            <a:r>
              <a:rPr lang="en-US" sz="2800" spc="20" dirty="0">
                <a:solidFill>
                  <a:srgbClr val="000000"/>
                </a:solidFill>
                <a:latin typeface="Calibri" panose="020F0502020204030204" pitchFamily="34" charset="0"/>
              </a:rPr>
              <a:t> </a:t>
            </a:r>
            <a:r>
              <a:rPr lang="en-US" sz="2800" spc="20" dirty="0">
                <a:solidFill>
                  <a:srgbClr val="000000"/>
                </a:solidFill>
                <a:latin typeface="+mj-lt"/>
              </a:rPr>
              <a:t>Council Committee </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357186" y="3134633"/>
            <a:ext cx="4904770" cy="3066661"/>
          </a:xfrm>
        </p:spPr>
        <p:txBody>
          <a:bodyPr>
            <a:normAutofit fontScale="47500" lnSpcReduction="20000"/>
          </a:bodyPr>
          <a:lstStyle/>
          <a:p>
            <a:pPr marL="262890" lvl="1" indent="0">
              <a:lnSpc>
                <a:spcPct val="150000"/>
              </a:lnSpc>
              <a:spcBef>
                <a:spcPts val="600"/>
              </a:spcBef>
              <a:spcAft>
                <a:spcPts val="600"/>
              </a:spcAft>
              <a:buNone/>
            </a:pPr>
            <a:r>
              <a:rPr lang="en-US" sz="4500" spc="20" dirty="0">
                <a:solidFill>
                  <a:srgbClr val="000000"/>
                </a:solidFill>
              </a:rPr>
              <a:t>Assist Council in ensuring:</a:t>
            </a:r>
          </a:p>
          <a:p>
            <a:pPr marL="720090" lvl="1" indent="-457200">
              <a:lnSpc>
                <a:spcPct val="150000"/>
              </a:lnSpc>
              <a:spcBef>
                <a:spcPts val="600"/>
              </a:spcBef>
              <a:spcAft>
                <a:spcPts val="600"/>
              </a:spcAft>
              <a:buFont typeface="Calibri" panose="020F0502020204030204" pitchFamily="34" charset="0"/>
              <a:buChar char="›"/>
            </a:pPr>
            <a:r>
              <a:rPr lang="en-US" sz="3200" spc="20" dirty="0">
                <a:solidFill>
                  <a:srgbClr val="000000"/>
                </a:solidFill>
              </a:rPr>
              <a:t>quality and integrity of financial reporting; and</a:t>
            </a:r>
          </a:p>
          <a:p>
            <a:pPr marL="720090" lvl="1" indent="-457200">
              <a:lnSpc>
                <a:spcPct val="150000"/>
              </a:lnSpc>
              <a:spcBef>
                <a:spcPts val="600"/>
              </a:spcBef>
              <a:spcAft>
                <a:spcPts val="600"/>
              </a:spcAft>
              <a:buFont typeface="Calibri" panose="020F0502020204030204" pitchFamily="34" charset="0"/>
              <a:buChar char="›"/>
            </a:pPr>
            <a:r>
              <a:rPr lang="en-US" sz="3200" spc="20" dirty="0">
                <a:solidFill>
                  <a:srgbClr val="000000"/>
                </a:solidFill>
              </a:rPr>
              <a:t>appropriate systems and controls for the proper recording of transactions and protection of assets are in place.</a:t>
            </a:r>
            <a:endParaRPr lang="en-US" sz="3200" dirty="0"/>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5</a:t>
            </a:r>
          </a:p>
        </p:txBody>
      </p:sp>
      <p:pic>
        <p:nvPicPr>
          <p:cNvPr id="12" name="Picture Placeholder 11" descr="Laptop">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a:stretch/>
        </p:blipFill>
        <p:spPr/>
      </p:pic>
      <p:pic>
        <p:nvPicPr>
          <p:cNvPr id="2" name="Audio 1">
            <a:hlinkClick r:id="" action="ppaction://media"/>
            <a:extLst>
              <a:ext uri="{FF2B5EF4-FFF2-40B4-BE49-F238E27FC236}">
                <a16:creationId xmlns:a16="http://schemas.microsoft.com/office/drawing/2014/main" id="{2BE7CD06-746A-4717-943F-8551C901F6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380E9F1D-E871-414D-96C2-B3C737E6CF3A}"/>
              </a:ext>
            </a:extLst>
          </p:cNvPr>
          <p:cNvSpPr/>
          <p:nvPr/>
        </p:nvSpPr>
        <p:spPr>
          <a:xfrm>
            <a:off x="449635" y="5479935"/>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7FED9FFD-C808-40E7-BA80-B86C20DCE431}"/>
              </a:ext>
            </a:extLst>
          </p:cNvPr>
          <p:cNvSpPr/>
          <p:nvPr/>
        </p:nvSpPr>
        <p:spPr>
          <a:xfrm>
            <a:off x="4994535" y="547993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122728967"/>
      </p:ext>
    </p:extLst>
  </p:cSld>
  <p:clrMapOvr>
    <a:masterClrMapping/>
  </p:clrMapOvr>
  <mc:AlternateContent xmlns:mc="http://schemas.openxmlformats.org/markup-compatibility/2006" xmlns:p14="http://schemas.microsoft.com/office/powerpoint/2010/main">
    <mc:Choice Requires="p14">
      <p:transition spd="slow" p14:dur="2000" advTm="16737"/>
    </mc:Choice>
    <mc:Fallback xmlns="">
      <p:transition spd="slow" advTm="1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6</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7" name="Rectangle 6"/>
          <p:cNvSpPr/>
          <p:nvPr/>
        </p:nvSpPr>
        <p:spPr>
          <a:xfrm>
            <a:off x="4158979" y="1052237"/>
            <a:ext cx="7362002"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Define the purpose and role;</a:t>
            </a:r>
          </a:p>
        </p:txBody>
      </p:sp>
      <p:sp>
        <p:nvSpPr>
          <p:cNvPr id="10" name="Rectangle 9">
            <a:extLst>
              <a:ext uri="{FF2B5EF4-FFF2-40B4-BE49-F238E27FC236}">
                <a16:creationId xmlns:a16="http://schemas.microsoft.com/office/drawing/2014/main" id="{BCAE2FE5-EFC5-494D-AD5A-C68F7DABD1A8}"/>
              </a:ext>
            </a:extLst>
          </p:cNvPr>
          <p:cNvSpPr/>
          <p:nvPr/>
        </p:nvSpPr>
        <p:spPr>
          <a:xfrm>
            <a:off x="4209435" y="1642229"/>
            <a:ext cx="7362002"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Outline the composition;</a:t>
            </a:r>
          </a:p>
        </p:txBody>
      </p:sp>
      <p:sp>
        <p:nvSpPr>
          <p:cNvPr id="11" name="Rectangle 10">
            <a:extLst>
              <a:ext uri="{FF2B5EF4-FFF2-40B4-BE49-F238E27FC236}">
                <a16:creationId xmlns:a16="http://schemas.microsoft.com/office/drawing/2014/main" id="{D3E8AFED-8F14-4B27-ACA5-EFA3B8568793}"/>
              </a:ext>
            </a:extLst>
          </p:cNvPr>
          <p:cNvSpPr/>
          <p:nvPr/>
        </p:nvSpPr>
        <p:spPr>
          <a:xfrm>
            <a:off x="4158979" y="2232221"/>
            <a:ext cx="6762539"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Identify membership terms for independent members;</a:t>
            </a:r>
          </a:p>
        </p:txBody>
      </p:sp>
      <p:sp>
        <p:nvSpPr>
          <p:cNvPr id="12" name="Rectangle 11">
            <a:extLst>
              <a:ext uri="{FF2B5EF4-FFF2-40B4-BE49-F238E27FC236}">
                <a16:creationId xmlns:a16="http://schemas.microsoft.com/office/drawing/2014/main" id="{6CF99BB8-0193-4FEB-9CB4-D6151F836D1B}"/>
              </a:ext>
            </a:extLst>
          </p:cNvPr>
          <p:cNvSpPr/>
          <p:nvPr/>
        </p:nvSpPr>
        <p:spPr>
          <a:xfrm>
            <a:off x="4158979" y="2787422"/>
            <a:ext cx="7362002"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Establish meeting requirements and quorum; </a:t>
            </a:r>
          </a:p>
        </p:txBody>
      </p:sp>
      <p:sp>
        <p:nvSpPr>
          <p:cNvPr id="14" name="Rectangle 13">
            <a:extLst>
              <a:ext uri="{FF2B5EF4-FFF2-40B4-BE49-F238E27FC236}">
                <a16:creationId xmlns:a16="http://schemas.microsoft.com/office/drawing/2014/main" id="{56ECEEEA-AF40-47DE-97C4-ADD6B02DA846}"/>
              </a:ext>
            </a:extLst>
          </p:cNvPr>
          <p:cNvSpPr/>
          <p:nvPr/>
        </p:nvSpPr>
        <p:spPr>
          <a:xfrm>
            <a:off x="4209435" y="4634793"/>
            <a:ext cx="7362002"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Outline the required training; and</a:t>
            </a:r>
          </a:p>
        </p:txBody>
      </p:sp>
      <p:sp>
        <p:nvSpPr>
          <p:cNvPr id="15" name="Rectangle 14">
            <a:extLst>
              <a:ext uri="{FF2B5EF4-FFF2-40B4-BE49-F238E27FC236}">
                <a16:creationId xmlns:a16="http://schemas.microsoft.com/office/drawing/2014/main" id="{FE675C82-2FB5-440C-913A-AA44C04FF791}"/>
              </a:ext>
            </a:extLst>
          </p:cNvPr>
          <p:cNvSpPr/>
          <p:nvPr/>
        </p:nvSpPr>
        <p:spPr>
          <a:xfrm>
            <a:off x="4253229" y="5364487"/>
            <a:ext cx="7362002"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Outline reporting requirements.</a:t>
            </a:r>
          </a:p>
        </p:txBody>
      </p:sp>
      <p:sp>
        <p:nvSpPr>
          <p:cNvPr id="16" name="Rectangle 15">
            <a:extLst>
              <a:ext uri="{FF2B5EF4-FFF2-40B4-BE49-F238E27FC236}">
                <a16:creationId xmlns:a16="http://schemas.microsoft.com/office/drawing/2014/main" id="{5EA600A3-AC20-4E99-A8F5-87D96E73F0F0}"/>
              </a:ext>
            </a:extLst>
          </p:cNvPr>
          <p:cNvSpPr/>
          <p:nvPr/>
        </p:nvSpPr>
        <p:spPr>
          <a:xfrm>
            <a:off x="4253229" y="3489600"/>
            <a:ext cx="7362002" cy="870688"/>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b="0" i="0" u="none" strike="noStrike" kern="1200" cap="none" spc="20" normalizeH="0" baseline="0" noProof="0" dirty="0">
                <a:ln>
                  <a:noFill/>
                </a:ln>
                <a:solidFill>
                  <a:srgbClr val="000000"/>
                </a:solidFill>
                <a:effectLst/>
                <a:uLnTx/>
                <a:uFillTx/>
                <a:ea typeface="Roboto" panose="02000000000000000000" pitchFamily="2" charset="0"/>
                <a:cs typeface="+mn-cs"/>
              </a:rPr>
              <a:t>Require terms of reference/engagement terms for every audit or special purpose engagement;</a:t>
            </a:r>
          </a:p>
        </p:txBody>
      </p:sp>
      <p:pic>
        <p:nvPicPr>
          <p:cNvPr id="3" name="Picture 2">
            <a:extLst>
              <a:ext uri="{FF2B5EF4-FFF2-40B4-BE49-F238E27FC236}">
                <a16:creationId xmlns:a16="http://schemas.microsoft.com/office/drawing/2014/main" id="{4A5D9CEC-4B3A-4639-9C8E-E9B69352E7D4}"/>
              </a:ext>
            </a:extLst>
          </p:cNvPr>
          <p:cNvPicPr>
            <a:picLocks noChangeAspect="1"/>
          </p:cNvPicPr>
          <p:nvPr/>
        </p:nvPicPr>
        <p:blipFill>
          <a:blip r:embed="rId6"/>
          <a:stretch>
            <a:fillRect/>
          </a:stretch>
        </p:blipFill>
        <p:spPr>
          <a:xfrm>
            <a:off x="620563" y="1534353"/>
            <a:ext cx="2896024" cy="1582920"/>
          </a:xfrm>
          <a:prstGeom prst="rect">
            <a:avLst/>
          </a:prstGeom>
        </p:spPr>
      </p:pic>
      <p:pic>
        <p:nvPicPr>
          <p:cNvPr id="9" name="Audio 8">
            <a:hlinkClick r:id="" action="ppaction://media"/>
            <a:extLst>
              <a:ext uri="{FF2B5EF4-FFF2-40B4-BE49-F238E27FC236}">
                <a16:creationId xmlns:a16="http://schemas.microsoft.com/office/drawing/2014/main" id="{98C17403-7DC6-415B-A753-1EEB8A5D539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09F382F5-D59C-41CB-8110-3AB24623FAE7}"/>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7" name="Action Button: Go Forward or Next 16">
            <a:hlinkClick r:id="" action="ppaction://hlinkshowjump?jump=nextslide" highlightClick="1"/>
            <a:extLst>
              <a:ext uri="{FF2B5EF4-FFF2-40B4-BE49-F238E27FC236}">
                <a16:creationId xmlns:a16="http://schemas.microsoft.com/office/drawing/2014/main" id="{40FDFE2A-628E-4955-8662-BADFD4D3D1D5}"/>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914283838"/>
      </p:ext>
    </p:extLst>
  </p:cSld>
  <p:clrMapOvr>
    <a:masterClrMapping/>
  </p:clrMapOvr>
  <mc:AlternateContent xmlns:mc="http://schemas.openxmlformats.org/markup-compatibility/2006" xmlns:p14="http://schemas.microsoft.com/office/powerpoint/2010/main">
    <mc:Choice Requires="p14">
      <p:transition spd="slow" p14:dur="2000" advTm="50681"/>
    </mc:Choice>
    <mc:Fallback xmlns="">
      <p:transition spd="slow" advTm="5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28FED25-4DDC-4D72-A54E-3E227B420317}"/>
              </a:ext>
            </a:extLst>
          </p:cNvPr>
          <p:cNvSpPr>
            <a:spLocks noGrp="1"/>
          </p:cNvSpPr>
          <p:nvPr>
            <p:ph type="subTitle" idx="1"/>
          </p:nvPr>
        </p:nvSpPr>
        <p:spPr bwMode="gray">
          <a:xfrm>
            <a:off x="7859469" y="3708115"/>
            <a:ext cx="4268363" cy="2419969"/>
          </a:xfrm>
        </p:spPr>
        <p:txBody>
          <a:bodyPr>
            <a:noAutofit/>
          </a:bodyPr>
          <a:lstStyle/>
          <a:p>
            <a:pPr marL="91440" algn="l">
              <a:lnSpc>
                <a:spcPct val="150000"/>
              </a:lnSpc>
              <a:spcBef>
                <a:spcPts val="600"/>
              </a:spcBef>
            </a:pPr>
            <a:r>
              <a:rPr lang="en-US" sz="1800" spc="20" dirty="0"/>
              <a:t>It is recommended that at least one member has a financial designation or relevant financial management expertise.</a:t>
            </a:r>
          </a:p>
        </p:txBody>
      </p:sp>
      <p:pic>
        <p:nvPicPr>
          <p:cNvPr id="27" name="Picture Placeholder 26" descr="Teacher">
            <a:extLst>
              <a:ext uri="{FF2B5EF4-FFF2-40B4-BE49-F238E27FC236}">
                <a16:creationId xmlns:a16="http://schemas.microsoft.com/office/drawing/2014/main" id="{EF145220-68FE-4BC3-8DF6-074CABEAC097}"/>
              </a:ext>
            </a:extLst>
          </p:cNvPr>
          <p:cNvPicPr>
            <a:picLocks noGrp="1" noChangeAspect="1"/>
          </p:cNvPicPr>
          <p:nvPr>
            <p:ph type="pic" sz="quarter" idx="45"/>
          </p:nvPr>
        </p:nvPicPr>
        <p:blipFill>
          <a:blip r:embed="rId6" cstate="screen">
            <a:biLevel thresh="25000"/>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2876202" y="2807208"/>
            <a:ext cx="914400" cy="914400"/>
          </a:xfrm>
        </p:spPr>
      </p:pic>
      <p:sp>
        <p:nvSpPr>
          <p:cNvPr id="6" name="Text Placeholder 5">
            <a:extLst>
              <a:ext uri="{FF2B5EF4-FFF2-40B4-BE49-F238E27FC236}">
                <a16:creationId xmlns:a16="http://schemas.microsoft.com/office/drawing/2014/main" id="{1D5F34C1-576F-4BF7-8C9C-D507F213AE68}"/>
              </a:ext>
            </a:extLst>
          </p:cNvPr>
          <p:cNvSpPr>
            <a:spLocks noGrp="1"/>
          </p:cNvSpPr>
          <p:nvPr>
            <p:ph type="body" sz="quarter" idx="17"/>
          </p:nvPr>
        </p:nvSpPr>
        <p:spPr>
          <a:xfrm>
            <a:off x="431800" y="4219181"/>
            <a:ext cx="1620000" cy="360000"/>
          </a:xfrm>
        </p:spPr>
        <p:txBody>
          <a:bodyPr>
            <a:normAutofit lnSpcReduction="10000"/>
          </a:bodyPr>
          <a:lstStyle/>
          <a:p>
            <a:r>
              <a:rPr lang="en-US" dirty="0"/>
              <a:t>At Least 3</a:t>
            </a:r>
          </a:p>
        </p:txBody>
      </p:sp>
      <p:sp>
        <p:nvSpPr>
          <p:cNvPr id="7" name="Text Placeholder 6">
            <a:extLst>
              <a:ext uri="{FF2B5EF4-FFF2-40B4-BE49-F238E27FC236}">
                <a16:creationId xmlns:a16="http://schemas.microsoft.com/office/drawing/2014/main" id="{FBE93992-F65E-48D7-971D-FA51E969BEFE}"/>
              </a:ext>
            </a:extLst>
          </p:cNvPr>
          <p:cNvSpPr>
            <a:spLocks noGrp="1"/>
          </p:cNvSpPr>
          <p:nvPr>
            <p:ph type="body" sz="quarter" idx="18"/>
          </p:nvPr>
        </p:nvSpPr>
        <p:spPr>
          <a:xfrm>
            <a:off x="431800" y="4756648"/>
            <a:ext cx="1620000" cy="1029009"/>
          </a:xfrm>
        </p:spPr>
        <p:txBody>
          <a:bodyPr>
            <a:normAutofit/>
          </a:bodyPr>
          <a:lstStyle/>
          <a:p>
            <a:r>
              <a:rPr lang="en-US" sz="1200" noProof="1">
                <a:solidFill>
                  <a:schemeClr val="tx1"/>
                </a:solidFill>
                <a:ea typeface="Roboto" panose="02000000000000000000" pitchFamily="2" charset="0"/>
              </a:rPr>
              <a:t>At least 2 </a:t>
            </a:r>
            <a:r>
              <a:rPr lang="en-US" sz="1200" spc="20" noProof="1">
                <a:solidFill>
                  <a:schemeClr val="tx1"/>
                </a:solidFill>
                <a:ea typeface="Roboto" panose="02000000000000000000" pitchFamily="2" charset="0"/>
              </a:rPr>
              <a:t>e</a:t>
            </a:r>
            <a:r>
              <a:rPr lang="en-US" sz="1200" spc="20" dirty="0" err="1">
                <a:solidFill>
                  <a:schemeClr val="tx1"/>
                </a:solidFill>
                <a:ea typeface="Roboto" panose="02000000000000000000" pitchFamily="2" charset="0"/>
              </a:rPr>
              <a:t>lected</a:t>
            </a:r>
            <a:r>
              <a:rPr lang="en-US" sz="1200" spc="20" dirty="0">
                <a:solidFill>
                  <a:schemeClr val="tx1"/>
                </a:solidFill>
                <a:ea typeface="Roboto" panose="02000000000000000000" pitchFamily="2" charset="0"/>
              </a:rPr>
              <a:t> council members</a:t>
            </a:r>
          </a:p>
          <a:p>
            <a:r>
              <a:rPr lang="en-US" noProof="1"/>
              <a:t> </a:t>
            </a:r>
          </a:p>
          <a:p>
            <a:endParaRPr lang="en-US" dirty="0"/>
          </a:p>
        </p:txBody>
      </p:sp>
      <p:sp>
        <p:nvSpPr>
          <p:cNvPr id="8" name="Text Placeholder 7">
            <a:extLst>
              <a:ext uri="{FF2B5EF4-FFF2-40B4-BE49-F238E27FC236}">
                <a16:creationId xmlns:a16="http://schemas.microsoft.com/office/drawing/2014/main" id="{8CB0B4A0-79F2-4CB5-BBB6-FEEBD8465250}"/>
              </a:ext>
            </a:extLst>
          </p:cNvPr>
          <p:cNvSpPr>
            <a:spLocks noGrp="1"/>
          </p:cNvSpPr>
          <p:nvPr>
            <p:ph type="body" sz="quarter" idx="33"/>
          </p:nvPr>
        </p:nvSpPr>
        <p:spPr>
          <a:xfrm>
            <a:off x="2618018" y="4235829"/>
            <a:ext cx="1959465" cy="360000"/>
          </a:xfrm>
        </p:spPr>
        <p:txBody>
          <a:bodyPr>
            <a:noAutofit/>
          </a:bodyPr>
          <a:lstStyle/>
          <a:p>
            <a:r>
              <a:rPr lang="en-US" dirty="0"/>
              <a:t>1 Independent</a:t>
            </a:r>
          </a:p>
        </p:txBody>
      </p:sp>
      <p:sp>
        <p:nvSpPr>
          <p:cNvPr id="9" name="Text Placeholder 8">
            <a:extLst>
              <a:ext uri="{FF2B5EF4-FFF2-40B4-BE49-F238E27FC236}">
                <a16:creationId xmlns:a16="http://schemas.microsoft.com/office/drawing/2014/main" id="{66810F29-B4A6-4A97-903D-F931D52ACA7F}"/>
              </a:ext>
            </a:extLst>
          </p:cNvPr>
          <p:cNvSpPr>
            <a:spLocks noGrp="1"/>
          </p:cNvSpPr>
          <p:nvPr>
            <p:ph type="body" sz="quarter" idx="34"/>
          </p:nvPr>
        </p:nvSpPr>
        <p:spPr>
          <a:xfrm>
            <a:off x="2562659" y="4756648"/>
            <a:ext cx="2291974" cy="1029009"/>
          </a:xfrm>
        </p:spPr>
        <p:txBody>
          <a:bodyPr>
            <a:normAutofit fontScale="25000" lnSpcReduction="20000"/>
          </a:bodyPr>
          <a:lstStyle/>
          <a:p>
            <a:pPr marL="91440" lvl="1" indent="0">
              <a:lnSpc>
                <a:spcPct val="120000"/>
              </a:lnSpc>
              <a:spcBef>
                <a:spcPts val="0"/>
              </a:spcBef>
              <a:buNone/>
            </a:pPr>
            <a:r>
              <a:rPr lang="en-US" sz="4800" spc="20" dirty="0">
                <a:solidFill>
                  <a:schemeClr val="tx1"/>
                </a:solidFill>
                <a:ea typeface="Roboto" panose="02000000000000000000" pitchFamily="2" charset="0"/>
              </a:rPr>
              <a:t>One member not an elected council or related to council or municipal employees.</a:t>
            </a:r>
          </a:p>
          <a:p>
            <a:r>
              <a:rPr lang="en-US" sz="6400" noProof="1">
                <a:solidFill>
                  <a:schemeClr val="tx1"/>
                </a:solidFill>
                <a:latin typeface="Calibri Light" panose="020F0302020204030204" pitchFamily="34" charset="0"/>
              </a:rPr>
              <a:t> </a:t>
            </a:r>
          </a:p>
          <a:p>
            <a:endParaRPr lang="en-US" dirty="0"/>
          </a:p>
        </p:txBody>
      </p:sp>
      <p:sp>
        <p:nvSpPr>
          <p:cNvPr id="10" name="Text Placeholder 9">
            <a:extLst>
              <a:ext uri="{FF2B5EF4-FFF2-40B4-BE49-F238E27FC236}">
                <a16:creationId xmlns:a16="http://schemas.microsoft.com/office/drawing/2014/main" id="{68053976-DF5A-4CE2-94FB-5F70C9064260}"/>
              </a:ext>
            </a:extLst>
          </p:cNvPr>
          <p:cNvSpPr>
            <a:spLocks noGrp="1"/>
          </p:cNvSpPr>
          <p:nvPr>
            <p:ph type="body" sz="quarter" idx="35"/>
          </p:nvPr>
        </p:nvSpPr>
        <p:spPr>
          <a:xfrm>
            <a:off x="4796827" y="4111886"/>
            <a:ext cx="2056417" cy="648415"/>
          </a:xfrm>
        </p:spPr>
        <p:txBody>
          <a:bodyPr>
            <a:noAutofit/>
          </a:bodyPr>
          <a:lstStyle/>
          <a:p>
            <a:r>
              <a:rPr lang="en-US" dirty="0"/>
              <a:t>All Financially Literate</a:t>
            </a:r>
          </a:p>
        </p:txBody>
      </p:sp>
      <p:sp>
        <p:nvSpPr>
          <p:cNvPr id="11" name="Text Placeholder 10">
            <a:extLst>
              <a:ext uri="{FF2B5EF4-FFF2-40B4-BE49-F238E27FC236}">
                <a16:creationId xmlns:a16="http://schemas.microsoft.com/office/drawing/2014/main" id="{89256EF6-3CDE-4ADE-8753-BF5040E3C65B}"/>
              </a:ext>
            </a:extLst>
          </p:cNvPr>
          <p:cNvSpPr>
            <a:spLocks noGrp="1"/>
          </p:cNvSpPr>
          <p:nvPr>
            <p:ph type="body" sz="quarter" idx="36"/>
          </p:nvPr>
        </p:nvSpPr>
        <p:spPr>
          <a:xfrm>
            <a:off x="5015035" y="4654566"/>
            <a:ext cx="1620000" cy="1236827"/>
          </a:xfrm>
        </p:spPr>
        <p:txBody>
          <a:bodyPr>
            <a:normAutofit fontScale="47500" lnSpcReduction="20000"/>
          </a:bodyPr>
          <a:lstStyle/>
          <a:p>
            <a:endParaRPr lang="en-US" noProof="1"/>
          </a:p>
          <a:p>
            <a:r>
              <a:rPr lang="en-US" sz="2300" spc="20" dirty="0">
                <a:solidFill>
                  <a:srgbClr val="000000"/>
                </a:solidFill>
              </a:rPr>
              <a:t>Able to understand a set of financial statements and financial issues at a reasonable level.</a:t>
            </a:r>
          </a:p>
          <a:p>
            <a:endParaRPr lang="en-US" dirty="0"/>
          </a:p>
        </p:txBody>
      </p:sp>
      <p:sp>
        <p:nvSpPr>
          <p:cNvPr id="88" name="Slide Number Placeholder 87">
            <a:extLst>
              <a:ext uri="{FF2B5EF4-FFF2-40B4-BE49-F238E27FC236}">
                <a16:creationId xmlns:a16="http://schemas.microsoft.com/office/drawing/2014/main" id="{FAFF03E5-FC39-4375-8BD9-53A0FD781CB7}"/>
              </a:ext>
            </a:extLst>
          </p:cNvPr>
          <p:cNvSpPr>
            <a:spLocks noGrp="1"/>
          </p:cNvSpPr>
          <p:nvPr>
            <p:ph type="sldNum" sz="quarter" idx="50"/>
          </p:nvPr>
        </p:nvSpPr>
        <p:spPr>
          <a:xfrm>
            <a:off x="11101137" y="497305"/>
            <a:ext cx="569338" cy="52938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7</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E7D4F881-6302-4AC7-BDAD-4BC68C883683}"/>
              </a:ext>
            </a:extLst>
          </p:cNvPr>
          <p:cNvSpPr>
            <a:spLocks noGrp="1"/>
          </p:cNvSpPr>
          <p:nvPr>
            <p:ph type="ctrTitle"/>
          </p:nvPr>
        </p:nvSpPr>
        <p:spPr/>
        <p:txBody>
          <a:bodyPr/>
          <a:lstStyle/>
          <a:p>
            <a:r>
              <a:rPr lang="en-US" dirty="0"/>
              <a:t>Composition</a:t>
            </a:r>
          </a:p>
        </p:txBody>
      </p:sp>
      <p:pic>
        <p:nvPicPr>
          <p:cNvPr id="15" name="Graphic 14" descr="Universal access">
            <a:extLst>
              <a:ext uri="{FF2B5EF4-FFF2-40B4-BE49-F238E27FC236}">
                <a16:creationId xmlns:a16="http://schemas.microsoft.com/office/drawing/2014/main" id="{D3700DFC-52ED-4799-B097-CD15C2E9AF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4600" y="2677287"/>
            <a:ext cx="914400" cy="914400"/>
          </a:xfrm>
          <a:prstGeom prst="rect">
            <a:avLst/>
          </a:prstGeom>
        </p:spPr>
      </p:pic>
      <p:pic>
        <p:nvPicPr>
          <p:cNvPr id="17" name="Graphic 16" descr="Presentation with bar chart">
            <a:extLst>
              <a:ext uri="{FF2B5EF4-FFF2-40B4-BE49-F238E27FC236}">
                <a16:creationId xmlns:a16="http://schemas.microsoft.com/office/drawing/2014/main" id="{6A8DDE7C-37C9-4708-9C78-9A2E4E6803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29538" y="2774487"/>
            <a:ext cx="914400" cy="914400"/>
          </a:xfrm>
          <a:prstGeom prst="rect">
            <a:avLst/>
          </a:prstGeom>
        </p:spPr>
      </p:pic>
      <p:pic>
        <p:nvPicPr>
          <p:cNvPr id="2" name="Audio 1">
            <a:hlinkClick r:id="" action="ppaction://media"/>
            <a:extLst>
              <a:ext uri="{FF2B5EF4-FFF2-40B4-BE49-F238E27FC236}">
                <a16:creationId xmlns:a16="http://schemas.microsoft.com/office/drawing/2014/main" id="{80243B5C-3CEE-4D33-A971-BAADB8A5B30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AB55CF39-57CC-4E4B-9963-2DB941D7D3B8}"/>
              </a:ext>
            </a:extLst>
          </p:cNvPr>
          <p:cNvSpPr/>
          <p:nvPr/>
        </p:nvSpPr>
        <p:spPr>
          <a:xfrm>
            <a:off x="450890" y="5493739"/>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8" name="Action Button: Go Forward or Next 17">
            <a:hlinkClick r:id="" action="ppaction://hlinkshowjump?jump=nextslide" highlightClick="1"/>
            <a:extLst>
              <a:ext uri="{FF2B5EF4-FFF2-40B4-BE49-F238E27FC236}">
                <a16:creationId xmlns:a16="http://schemas.microsoft.com/office/drawing/2014/main" id="{3009E1EF-D03E-4CA0-B435-0E5F277779CB}"/>
              </a:ext>
            </a:extLst>
          </p:cNvPr>
          <p:cNvSpPr/>
          <p:nvPr/>
        </p:nvSpPr>
        <p:spPr>
          <a:xfrm>
            <a:off x="4155685" y="5493739"/>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378458110"/>
      </p:ext>
    </p:extLst>
  </p:cSld>
  <p:clrMapOvr>
    <a:masterClrMapping/>
  </p:clrMapOvr>
  <mc:AlternateContent xmlns:mc="http://schemas.openxmlformats.org/markup-compatibility/2006" xmlns:p14="http://schemas.microsoft.com/office/powerpoint/2010/main">
    <mc:Choice Requires="p14">
      <p:transition spd="slow" p14:dur="2000" advTm="24659"/>
    </mc:Choice>
    <mc:Fallback xmlns="">
      <p:transition spd="slow" advTm="2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1100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8</a:t>
            </a:r>
          </a:p>
        </p:txBody>
      </p:sp>
      <p:pic>
        <p:nvPicPr>
          <p:cNvPr id="10" name="Picture 9"/>
          <p:cNvPicPr>
            <a:picLocks noChangeAspect="1"/>
          </p:cNvPicPr>
          <p:nvPr/>
        </p:nvPicPr>
        <p:blipFill>
          <a:blip r:embed="rId6"/>
          <a:stretch>
            <a:fillRect/>
          </a:stretch>
        </p:blipFill>
        <p:spPr>
          <a:xfrm>
            <a:off x="656705" y="553835"/>
            <a:ext cx="2530013" cy="2089565"/>
          </a:xfrm>
          <a:prstGeom prst="rect">
            <a:avLst/>
          </a:prstGeom>
        </p:spPr>
      </p:pic>
      <p:sp>
        <p:nvSpPr>
          <p:cNvPr id="11" name="TextBox 10"/>
          <p:cNvSpPr txBox="1"/>
          <p:nvPr/>
        </p:nvSpPr>
        <p:spPr>
          <a:xfrm>
            <a:off x="1138844" y="998452"/>
            <a:ext cx="1662545" cy="1200329"/>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Financial Literate – what does that mean?</a:t>
            </a:r>
          </a:p>
        </p:txBody>
      </p:sp>
      <p:sp>
        <p:nvSpPr>
          <p:cNvPr id="12" name="Rectangle 11"/>
          <p:cNvSpPr/>
          <p:nvPr/>
        </p:nvSpPr>
        <p:spPr>
          <a:xfrm>
            <a:off x="4173415" y="1428743"/>
            <a:ext cx="6378900" cy="3046988"/>
          </a:xfrm>
          <a:prstGeom prst="rect">
            <a:avLst/>
          </a:prstGeom>
        </p:spPr>
        <p:txBody>
          <a:bodyPr wrap="square">
            <a:spAutoFit/>
          </a:bodyPr>
          <a:lstStyle/>
          <a:p>
            <a:r>
              <a:rPr lang="en-US" sz="3200" spc="20" dirty="0">
                <a:solidFill>
                  <a:srgbClr val="000000"/>
                </a:solidFill>
                <a:latin typeface="Roboto" panose="02000000000000000000" pitchFamily="2" charset="0"/>
              </a:rPr>
              <a:t>Financially literate means ability to understand:</a:t>
            </a:r>
          </a:p>
          <a:p>
            <a:endParaRPr lang="en-US" sz="3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3200" spc="20" dirty="0">
                <a:solidFill>
                  <a:srgbClr val="000000"/>
                </a:solidFill>
                <a:latin typeface="Roboto" panose="02000000000000000000" pitchFamily="2" charset="0"/>
              </a:rPr>
              <a:t> financial statements </a:t>
            </a:r>
          </a:p>
          <a:p>
            <a:pPr marL="285750" indent="-285750">
              <a:buFont typeface="Wingdings" panose="05000000000000000000" pitchFamily="2" charset="2"/>
              <a:buChar char="§"/>
            </a:pPr>
            <a:endParaRPr lang="en-US" sz="3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3200" spc="20" dirty="0">
                <a:solidFill>
                  <a:srgbClr val="000000"/>
                </a:solidFill>
                <a:latin typeface="Roboto" panose="02000000000000000000" pitchFamily="2" charset="0"/>
              </a:rPr>
              <a:t> financial issues</a:t>
            </a:r>
            <a:endParaRPr lang="en-US" sz="3200" spc="20" dirty="0"/>
          </a:p>
        </p:txBody>
      </p:sp>
      <p:grpSp>
        <p:nvGrpSpPr>
          <p:cNvPr id="13" name="Group 12">
            <a:extLst>
              <a:ext uri="{FF2B5EF4-FFF2-40B4-BE49-F238E27FC236}">
                <a16:creationId xmlns:a16="http://schemas.microsoft.com/office/drawing/2014/main" id="{32865E14-2B63-47AC-85AE-F06267CB7C8F}"/>
              </a:ext>
            </a:extLst>
          </p:cNvPr>
          <p:cNvGrpSpPr/>
          <p:nvPr/>
        </p:nvGrpSpPr>
        <p:grpSpPr>
          <a:xfrm>
            <a:off x="-1558035" y="2372581"/>
            <a:ext cx="6395440" cy="4365104"/>
            <a:chOff x="-2975568" y="2492896"/>
            <a:chExt cx="6395440" cy="4365104"/>
          </a:xfrm>
        </p:grpSpPr>
        <p:sp>
          <p:nvSpPr>
            <p:cNvPr id="14" name="AutoShape 65">
              <a:extLst>
                <a:ext uri="{FF2B5EF4-FFF2-40B4-BE49-F238E27FC236}">
                  <a16:creationId xmlns:a16="http://schemas.microsoft.com/office/drawing/2014/main" id="{69982D22-A3E4-4262-B142-E8561381C9AB}"/>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15" name="Freeform 70">
              <a:extLst>
                <a:ext uri="{FF2B5EF4-FFF2-40B4-BE49-F238E27FC236}">
                  <a16:creationId xmlns:a16="http://schemas.microsoft.com/office/drawing/2014/main" id="{1EAFA2B3-45F7-4D5E-A703-C4932AF4252C}"/>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 name="Freeform 71">
              <a:extLst>
                <a:ext uri="{FF2B5EF4-FFF2-40B4-BE49-F238E27FC236}">
                  <a16:creationId xmlns:a16="http://schemas.microsoft.com/office/drawing/2014/main" id="{5A43A733-4C45-4563-A055-9F094105D64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 name="Freeform 72">
              <a:extLst>
                <a:ext uri="{FF2B5EF4-FFF2-40B4-BE49-F238E27FC236}">
                  <a16:creationId xmlns:a16="http://schemas.microsoft.com/office/drawing/2014/main" id="{3D7D4A04-7762-455F-B40F-41C05EF46C41}"/>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8" name="Freeform 73">
              <a:extLst>
                <a:ext uri="{FF2B5EF4-FFF2-40B4-BE49-F238E27FC236}">
                  <a16:creationId xmlns:a16="http://schemas.microsoft.com/office/drawing/2014/main" id="{9061CE5B-57E5-4A73-8BDF-CA2E84C14B83}"/>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9" name="Freeform 74">
              <a:extLst>
                <a:ext uri="{FF2B5EF4-FFF2-40B4-BE49-F238E27FC236}">
                  <a16:creationId xmlns:a16="http://schemas.microsoft.com/office/drawing/2014/main" id="{9EBD02A3-7667-4B29-BEAC-36B3D7030E25}"/>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0" name="Freeform 75">
              <a:extLst>
                <a:ext uri="{FF2B5EF4-FFF2-40B4-BE49-F238E27FC236}">
                  <a16:creationId xmlns:a16="http://schemas.microsoft.com/office/drawing/2014/main" id="{C839A124-DADF-45DB-8704-ED5EA8C03E74}"/>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1" name="Freeform 76">
              <a:extLst>
                <a:ext uri="{FF2B5EF4-FFF2-40B4-BE49-F238E27FC236}">
                  <a16:creationId xmlns:a16="http://schemas.microsoft.com/office/drawing/2014/main" id="{214C36EB-B2CF-4576-A5DB-9B37B1E1D83C}"/>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2" name="Freeform 77">
              <a:extLst>
                <a:ext uri="{FF2B5EF4-FFF2-40B4-BE49-F238E27FC236}">
                  <a16:creationId xmlns:a16="http://schemas.microsoft.com/office/drawing/2014/main" id="{43CC9CF2-45F1-4A80-A9D0-DED8E3DCB155}"/>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3" name="Freeform 78">
              <a:extLst>
                <a:ext uri="{FF2B5EF4-FFF2-40B4-BE49-F238E27FC236}">
                  <a16:creationId xmlns:a16="http://schemas.microsoft.com/office/drawing/2014/main" id="{CD594327-1D27-4BDD-B246-41912D6A3ABE}"/>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4" name="Freeform 79">
              <a:extLst>
                <a:ext uri="{FF2B5EF4-FFF2-40B4-BE49-F238E27FC236}">
                  <a16:creationId xmlns:a16="http://schemas.microsoft.com/office/drawing/2014/main" id="{5A0686BB-8927-4A84-8782-06EAF0D1C8D4}"/>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5" name="Freeform 80">
              <a:extLst>
                <a:ext uri="{FF2B5EF4-FFF2-40B4-BE49-F238E27FC236}">
                  <a16:creationId xmlns:a16="http://schemas.microsoft.com/office/drawing/2014/main" id="{B57A0936-3F5B-4A92-AB8A-0FBF65B8C73A}"/>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6" name="Freeform 81">
              <a:extLst>
                <a:ext uri="{FF2B5EF4-FFF2-40B4-BE49-F238E27FC236}">
                  <a16:creationId xmlns:a16="http://schemas.microsoft.com/office/drawing/2014/main" id="{30B862A1-8873-4EA3-A7E6-DB7B64F056E1}"/>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7" name="Freeform 82">
              <a:extLst>
                <a:ext uri="{FF2B5EF4-FFF2-40B4-BE49-F238E27FC236}">
                  <a16:creationId xmlns:a16="http://schemas.microsoft.com/office/drawing/2014/main" id="{D728700E-79A6-4E85-92F0-2F0A333DF1BA}"/>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8" name="Freeform 83">
              <a:extLst>
                <a:ext uri="{FF2B5EF4-FFF2-40B4-BE49-F238E27FC236}">
                  <a16:creationId xmlns:a16="http://schemas.microsoft.com/office/drawing/2014/main" id="{8D6B20B8-CE4D-498B-B4AA-28BD89775022}"/>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9" name="Freeform 84">
              <a:extLst>
                <a:ext uri="{FF2B5EF4-FFF2-40B4-BE49-F238E27FC236}">
                  <a16:creationId xmlns:a16="http://schemas.microsoft.com/office/drawing/2014/main" id="{8DFD50E5-8C3F-47F1-A499-A70145366632}"/>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0" name="Freeform 85">
              <a:extLst>
                <a:ext uri="{FF2B5EF4-FFF2-40B4-BE49-F238E27FC236}">
                  <a16:creationId xmlns:a16="http://schemas.microsoft.com/office/drawing/2014/main" id="{74CBA1DF-1A29-4E20-AEE2-4531F2EA3F7F}"/>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1" name="Freeform 86">
              <a:extLst>
                <a:ext uri="{FF2B5EF4-FFF2-40B4-BE49-F238E27FC236}">
                  <a16:creationId xmlns:a16="http://schemas.microsoft.com/office/drawing/2014/main" id="{D1FD7E13-3F60-48D5-90AE-CF637437A1BF}"/>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2" name="Freeform 87">
              <a:extLst>
                <a:ext uri="{FF2B5EF4-FFF2-40B4-BE49-F238E27FC236}">
                  <a16:creationId xmlns:a16="http://schemas.microsoft.com/office/drawing/2014/main" id="{0A445D6A-EDA2-48A9-A3D9-D6AEE4387A59}"/>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3" name="Freeform 88">
              <a:extLst>
                <a:ext uri="{FF2B5EF4-FFF2-40B4-BE49-F238E27FC236}">
                  <a16:creationId xmlns:a16="http://schemas.microsoft.com/office/drawing/2014/main" id="{4882C5C6-0943-43D1-80D0-F0755BD2E43E}"/>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4" name="Freeform 89">
              <a:extLst>
                <a:ext uri="{FF2B5EF4-FFF2-40B4-BE49-F238E27FC236}">
                  <a16:creationId xmlns:a16="http://schemas.microsoft.com/office/drawing/2014/main" id="{480C0A49-3C3E-4716-84C9-D13F1491C35B}"/>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5" name="Freeform 90">
              <a:extLst>
                <a:ext uri="{FF2B5EF4-FFF2-40B4-BE49-F238E27FC236}">
                  <a16:creationId xmlns:a16="http://schemas.microsoft.com/office/drawing/2014/main" id="{B7064EC1-B405-4FCF-BB16-BE73A8E36C3D}"/>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6" name="Freeform 91">
              <a:extLst>
                <a:ext uri="{FF2B5EF4-FFF2-40B4-BE49-F238E27FC236}">
                  <a16:creationId xmlns:a16="http://schemas.microsoft.com/office/drawing/2014/main" id="{3D9851DD-5BF8-4D78-9495-945D06404876}"/>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7" name="Freeform 92">
              <a:extLst>
                <a:ext uri="{FF2B5EF4-FFF2-40B4-BE49-F238E27FC236}">
                  <a16:creationId xmlns:a16="http://schemas.microsoft.com/office/drawing/2014/main" id="{BCACEA10-A2F8-4409-8202-334E43404209}"/>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8" name="Freeform 93">
              <a:extLst>
                <a:ext uri="{FF2B5EF4-FFF2-40B4-BE49-F238E27FC236}">
                  <a16:creationId xmlns:a16="http://schemas.microsoft.com/office/drawing/2014/main" id="{32ED30B7-068E-49DC-83BA-3BE65A473F22}"/>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9" name="Freeform 94">
              <a:extLst>
                <a:ext uri="{FF2B5EF4-FFF2-40B4-BE49-F238E27FC236}">
                  <a16:creationId xmlns:a16="http://schemas.microsoft.com/office/drawing/2014/main" id="{89806DA6-E405-43C4-BC49-AD0AD2F1BEA6}"/>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0" name="Freeform 95">
              <a:extLst>
                <a:ext uri="{FF2B5EF4-FFF2-40B4-BE49-F238E27FC236}">
                  <a16:creationId xmlns:a16="http://schemas.microsoft.com/office/drawing/2014/main" id="{A2412B6E-6492-4937-804D-9606E7FDECCE}"/>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1" name="Freeform 96">
              <a:extLst>
                <a:ext uri="{FF2B5EF4-FFF2-40B4-BE49-F238E27FC236}">
                  <a16:creationId xmlns:a16="http://schemas.microsoft.com/office/drawing/2014/main" id="{0C051CBD-123F-4684-BA0C-B1639479ABC7}"/>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97">
              <a:extLst>
                <a:ext uri="{FF2B5EF4-FFF2-40B4-BE49-F238E27FC236}">
                  <a16:creationId xmlns:a16="http://schemas.microsoft.com/office/drawing/2014/main" id="{37245378-4932-49B5-92ED-549CD56E06C2}"/>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98">
              <a:extLst>
                <a:ext uri="{FF2B5EF4-FFF2-40B4-BE49-F238E27FC236}">
                  <a16:creationId xmlns:a16="http://schemas.microsoft.com/office/drawing/2014/main" id="{D6EFB919-1164-4FAE-8D3F-D01023533EC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99">
              <a:extLst>
                <a:ext uri="{FF2B5EF4-FFF2-40B4-BE49-F238E27FC236}">
                  <a16:creationId xmlns:a16="http://schemas.microsoft.com/office/drawing/2014/main" id="{67D583DF-13F5-40C6-AB75-6DFE3FF09188}"/>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100">
              <a:extLst>
                <a:ext uri="{FF2B5EF4-FFF2-40B4-BE49-F238E27FC236}">
                  <a16:creationId xmlns:a16="http://schemas.microsoft.com/office/drawing/2014/main" id="{92C6441E-EDA1-46C2-99F0-FD3AF4E6BF49}"/>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101">
              <a:extLst>
                <a:ext uri="{FF2B5EF4-FFF2-40B4-BE49-F238E27FC236}">
                  <a16:creationId xmlns:a16="http://schemas.microsoft.com/office/drawing/2014/main" id="{FA2A46E0-2BB9-4790-967F-F80F14ECC1D5}"/>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102">
              <a:extLst>
                <a:ext uri="{FF2B5EF4-FFF2-40B4-BE49-F238E27FC236}">
                  <a16:creationId xmlns:a16="http://schemas.microsoft.com/office/drawing/2014/main" id="{074145DD-639B-4687-B092-A0A28179A48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103">
              <a:extLst>
                <a:ext uri="{FF2B5EF4-FFF2-40B4-BE49-F238E27FC236}">
                  <a16:creationId xmlns:a16="http://schemas.microsoft.com/office/drawing/2014/main" id="{BA7BF77F-764E-4E1A-9A75-25A8699C0D71}"/>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04">
              <a:extLst>
                <a:ext uri="{FF2B5EF4-FFF2-40B4-BE49-F238E27FC236}">
                  <a16:creationId xmlns:a16="http://schemas.microsoft.com/office/drawing/2014/main" id="{63BCDBD0-C39E-4989-8CFC-4861607D6B4C}"/>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105">
              <a:extLst>
                <a:ext uri="{FF2B5EF4-FFF2-40B4-BE49-F238E27FC236}">
                  <a16:creationId xmlns:a16="http://schemas.microsoft.com/office/drawing/2014/main" id="{371C27A9-FE80-4588-A829-611ED39B0A1D}"/>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107">
              <a:extLst>
                <a:ext uri="{FF2B5EF4-FFF2-40B4-BE49-F238E27FC236}">
                  <a16:creationId xmlns:a16="http://schemas.microsoft.com/office/drawing/2014/main" id="{7F8BD9F6-C8F8-409A-90DC-4518A9ECEC0E}"/>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138">
              <a:extLst>
                <a:ext uri="{FF2B5EF4-FFF2-40B4-BE49-F238E27FC236}">
                  <a16:creationId xmlns:a16="http://schemas.microsoft.com/office/drawing/2014/main" id="{D959CA33-27C4-4A69-9FF3-BCC457902A4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139">
              <a:extLst>
                <a:ext uri="{FF2B5EF4-FFF2-40B4-BE49-F238E27FC236}">
                  <a16:creationId xmlns:a16="http://schemas.microsoft.com/office/drawing/2014/main" id="{7651C9F0-D7DD-473B-8E57-6E0AC2873363}"/>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3" name="Audio 2">
            <a:hlinkClick r:id="" action="ppaction://media"/>
            <a:extLst>
              <a:ext uri="{FF2B5EF4-FFF2-40B4-BE49-F238E27FC236}">
                <a16:creationId xmlns:a16="http://schemas.microsoft.com/office/drawing/2014/main" id="{7B9FE927-1BE8-4EB2-B983-823F480896A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54" name="Action Button: Go Back or Previous 53">
            <a:hlinkClick r:id="" action="ppaction://hlinkshowjump?jump=previousslide" highlightClick="1"/>
            <a:extLst>
              <a:ext uri="{FF2B5EF4-FFF2-40B4-BE49-F238E27FC236}">
                <a16:creationId xmlns:a16="http://schemas.microsoft.com/office/drawing/2014/main" id="{238A0384-022E-408B-BA2F-03B81301FB36}"/>
              </a:ext>
            </a:extLst>
          </p:cNvPr>
          <p:cNvSpPr/>
          <p:nvPr/>
        </p:nvSpPr>
        <p:spPr>
          <a:xfrm>
            <a:off x="5079512" y="543974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55" name="Action Button: Go Forward or Next 54">
            <a:hlinkClick r:id="" action="ppaction://hlinkshowjump?jump=nextslide" highlightClick="1"/>
            <a:extLst>
              <a:ext uri="{FF2B5EF4-FFF2-40B4-BE49-F238E27FC236}">
                <a16:creationId xmlns:a16="http://schemas.microsoft.com/office/drawing/2014/main" id="{BC4BC003-2987-4FE5-933C-6FBDCB49EF37}"/>
              </a:ext>
            </a:extLst>
          </p:cNvPr>
          <p:cNvSpPr/>
          <p:nvPr/>
        </p:nvSpPr>
        <p:spPr>
          <a:xfrm>
            <a:off x="9624412" y="543974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203293814"/>
      </p:ext>
    </p:extLst>
  </p:cSld>
  <p:clrMapOvr>
    <a:masterClrMapping/>
  </p:clrMapOvr>
  <mc:AlternateContent xmlns:mc="http://schemas.openxmlformats.org/markup-compatibility/2006" xmlns:p14="http://schemas.microsoft.com/office/powerpoint/2010/main">
    <mc:Choice Requires="p14">
      <p:transition spd="slow" p14:dur="2000" advTm="16061"/>
    </mc:Choice>
    <mc:Fallback xmlns="">
      <p:transition spd="slow" advTm="1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3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9</a:t>
            </a:r>
          </a:p>
        </p:txBody>
      </p:sp>
      <p:sp>
        <p:nvSpPr>
          <p:cNvPr id="3" name="Rectangle 2"/>
          <p:cNvSpPr/>
          <p:nvPr/>
        </p:nvSpPr>
        <p:spPr>
          <a:xfrm>
            <a:off x="3244215" y="939029"/>
            <a:ext cx="7123604" cy="527836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ea typeface="+mn-ea"/>
                <a:cs typeface="+mn-cs"/>
              </a:rPr>
              <a:t>Meeting Requirements per FRAM Regulations state that the audit committee must:</a:t>
            </a:r>
            <a:endParaRPr kumimoji="0" lang="en-US" sz="24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sz="1800" b="0" i="0" u="none" strike="noStrike" kern="1200" cap="none" spc="20" normalizeH="0" baseline="0" noProof="0" dirty="0">
                <a:ln>
                  <a:noFill/>
                </a:ln>
                <a:solidFill>
                  <a:srgbClr val="000000"/>
                </a:solidFill>
                <a:effectLst/>
                <a:uLnTx/>
                <a:uFillTx/>
                <a:ea typeface="+mn-ea"/>
                <a:cs typeface="+mn-cs"/>
              </a:rPr>
              <a:t>Establish specific meeting date; </a:t>
            </a: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sz="1800" b="0" i="0" u="none" strike="noStrike" kern="1200" cap="none" spc="20" normalizeH="0" baseline="0" noProof="0" dirty="0">
                <a:ln>
                  <a:noFill/>
                </a:ln>
                <a:solidFill>
                  <a:srgbClr val="000000"/>
                </a:solidFill>
                <a:effectLst/>
                <a:uLnTx/>
                <a:uFillTx/>
                <a:ea typeface="+mn-ea"/>
                <a:cs typeface="+mn-cs"/>
              </a:rPr>
              <a:t>Have agendas that address its terms of reference and responsibilities; and</a:t>
            </a: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en-US" sz="1800" b="0" i="0" u="none" strike="noStrike" kern="1200" cap="none" spc="20" normalizeH="0" baseline="0" noProof="0" dirty="0">
                <a:ln>
                  <a:noFill/>
                </a:ln>
                <a:solidFill>
                  <a:srgbClr val="000000"/>
                </a:solidFill>
                <a:effectLst/>
                <a:uLnTx/>
                <a:uFillTx/>
                <a:ea typeface="+mn-ea"/>
                <a:cs typeface="+mn-cs"/>
              </a:rPr>
              <a:t>meet at least twice in each fiscal year, but should convene whenever circumstances demand such a meeting.</a:t>
            </a:r>
          </a:p>
          <a:p>
            <a:pPr marL="0" marR="0" lvl="0" indent="0" algn="l" defTabSz="457200" rtl="0" eaLnBrk="1" fontAlgn="auto" latinLnBrk="0" hangingPunct="1">
              <a:lnSpc>
                <a:spcPct val="15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 name="TextBox 3"/>
          <p:cNvSpPr txBox="1"/>
          <p:nvPr/>
        </p:nvSpPr>
        <p:spPr>
          <a:xfrm>
            <a:off x="3300363" y="4936728"/>
            <a:ext cx="6530109" cy="1200329"/>
          </a:xfrm>
          <a:prstGeom prst="rect">
            <a:avLst/>
          </a:prstGeom>
          <a:solidFill>
            <a:schemeClr val="bg1">
              <a:lumMod val="65000"/>
            </a:schemeClr>
          </a:solidFill>
          <a:ln>
            <a:solidFill>
              <a:schemeClr val="tx2"/>
            </a:solidFill>
          </a:ln>
          <a:effectLst>
            <a:innerShdw blurRad="63500" dist="50800" dir="5400000">
              <a:prstClr val="black">
                <a:alpha val="50000"/>
              </a:prstClr>
            </a:inn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0" normalizeH="0" baseline="0" noProof="0" dirty="0">
                <a:ln>
                  <a:noFill/>
                </a:ln>
                <a:solidFill>
                  <a:srgbClr val="FFFFFF"/>
                </a:solidFill>
                <a:effectLst/>
                <a:uLnTx/>
                <a:uFillTx/>
                <a:ea typeface="+mn-ea"/>
                <a:cs typeface="+mn-cs"/>
              </a:rPr>
              <a:t>It is recommended that the audit committee meet at least four times annually, and the meetings should coincide with the stages of the audit.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pic>
        <p:nvPicPr>
          <p:cNvPr id="6" name="Picture 5"/>
          <p:cNvPicPr>
            <a:picLocks noChangeAspect="1"/>
          </p:cNvPicPr>
          <p:nvPr/>
        </p:nvPicPr>
        <p:blipFill>
          <a:blip r:embed="rId6"/>
          <a:stretch>
            <a:fillRect/>
          </a:stretch>
        </p:blipFill>
        <p:spPr>
          <a:xfrm>
            <a:off x="631970" y="755904"/>
            <a:ext cx="2438400" cy="2298192"/>
          </a:xfrm>
          <a:prstGeom prst="rect">
            <a:avLst/>
          </a:prstGeom>
        </p:spPr>
      </p:pic>
      <p:pic>
        <p:nvPicPr>
          <p:cNvPr id="5" name="Audio 4">
            <a:hlinkClick r:id="" action="ppaction://media"/>
            <a:extLst>
              <a:ext uri="{FF2B5EF4-FFF2-40B4-BE49-F238E27FC236}">
                <a16:creationId xmlns:a16="http://schemas.microsoft.com/office/drawing/2014/main" id="{392C9A37-3C59-4C33-9C7D-BD2ABD5D5CA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401C602A-D460-4C68-996F-37BC94DD04D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5AB97E85-56E8-4233-A23C-CE6ED52DE84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82547655"/>
      </p:ext>
    </p:extLst>
  </p:cSld>
  <p:clrMapOvr>
    <a:masterClrMapping/>
  </p:clrMapOvr>
  <mc:AlternateContent xmlns:mc="http://schemas.openxmlformats.org/markup-compatibility/2006" xmlns:p14="http://schemas.microsoft.com/office/powerpoint/2010/main">
    <mc:Choice Requires="p14">
      <p:transition spd="slow" p14:dur="2000" advTm="28572"/>
    </mc:Choice>
    <mc:Fallback xmlns="">
      <p:transition spd="slow" advTm="28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18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5"/>
</p:tagLst>
</file>

<file path=ppt/tags/tag10.xml><?xml version="1.0" encoding="utf-8"?>
<p:tagLst xmlns:a="http://schemas.openxmlformats.org/drawingml/2006/main" xmlns:r="http://schemas.openxmlformats.org/officeDocument/2006/relationships" xmlns:p="http://schemas.openxmlformats.org/presentationml/2006/main">
  <p:tag name="TIMING" val="|6.6"/>
</p:tagLst>
</file>

<file path=ppt/tags/tag11.xml><?xml version="1.0" encoding="utf-8"?>
<p:tagLst xmlns:a="http://schemas.openxmlformats.org/drawingml/2006/main" xmlns:r="http://schemas.openxmlformats.org/officeDocument/2006/relationships" xmlns:p="http://schemas.openxmlformats.org/presentationml/2006/main">
  <p:tag name="TIMING" val="|5.5"/>
</p:tagLst>
</file>

<file path=ppt/tags/tag2.xml><?xml version="1.0" encoding="utf-8"?>
<p:tagLst xmlns:a="http://schemas.openxmlformats.org/drawingml/2006/main" xmlns:r="http://schemas.openxmlformats.org/officeDocument/2006/relationships" xmlns:p="http://schemas.openxmlformats.org/presentationml/2006/main">
  <p:tag name="TIMING" val="|12.2|2.4|3.4|4.5|5.8|6.9|5.4"/>
</p:tagLst>
</file>

<file path=ppt/tags/tag3.xml><?xml version="1.0" encoding="utf-8"?>
<p:tagLst xmlns:a="http://schemas.openxmlformats.org/drawingml/2006/main" xmlns:r="http://schemas.openxmlformats.org/officeDocument/2006/relationships" xmlns:p="http://schemas.openxmlformats.org/presentationml/2006/main">
  <p:tag name="TIMING" val="|13.6"/>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5.xml><?xml version="1.0" encoding="utf-8"?>
<p:tagLst xmlns:a="http://schemas.openxmlformats.org/drawingml/2006/main" xmlns:r="http://schemas.openxmlformats.org/officeDocument/2006/relationships" xmlns:p="http://schemas.openxmlformats.org/presentationml/2006/main">
  <p:tag name="TIMING" val="|18.4"/>
</p:tagLst>
</file>

<file path=ppt/tags/tag6.xml><?xml version="1.0" encoding="utf-8"?>
<p:tagLst xmlns:a="http://schemas.openxmlformats.org/drawingml/2006/main" xmlns:r="http://schemas.openxmlformats.org/officeDocument/2006/relationships" xmlns:p="http://schemas.openxmlformats.org/presentationml/2006/main">
  <p:tag name="TIMING" val="|5.5|2.6|3.6|3.1|3.2|3.6|4.9|3.7|3.3"/>
</p:tagLst>
</file>

<file path=ppt/tags/tag7.xml><?xml version="1.0" encoding="utf-8"?>
<p:tagLst xmlns:a="http://schemas.openxmlformats.org/drawingml/2006/main" xmlns:r="http://schemas.openxmlformats.org/officeDocument/2006/relationships" xmlns:p="http://schemas.openxmlformats.org/presentationml/2006/main">
  <p:tag name="TIMING" val="|4.3|2.2|2|3.3|2.3"/>
</p:tagLst>
</file>

<file path=ppt/tags/tag8.xml><?xml version="1.0" encoding="utf-8"?>
<p:tagLst xmlns:a="http://schemas.openxmlformats.org/drawingml/2006/main" xmlns:r="http://schemas.openxmlformats.org/officeDocument/2006/relationships" xmlns:p="http://schemas.openxmlformats.org/presentationml/2006/main">
  <p:tag name="TIMING" val="|4.3|7|4.3|6.4"/>
</p:tagLst>
</file>

<file path=ppt/tags/tag9.xml><?xml version="1.0" encoding="utf-8"?>
<p:tagLst xmlns:a="http://schemas.openxmlformats.org/drawingml/2006/main" xmlns:r="http://schemas.openxmlformats.org/officeDocument/2006/relationships" xmlns:p="http://schemas.openxmlformats.org/presentationml/2006/main">
  <p:tag name="TIMING" val="|6.9|3.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TotalTime>
  <Words>2781</Words>
  <Application>Microsoft Office PowerPoint</Application>
  <PresentationFormat>Widescreen</PresentationFormat>
  <Paragraphs>368</Paragraphs>
  <Slides>26</Slides>
  <Notes>25</Notes>
  <HiddenSlides>0</HiddenSlides>
  <MMClips>26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Lato</vt:lpstr>
      <vt:lpstr>OpenSans-Light</vt:lpstr>
      <vt:lpstr>Roboto</vt:lpstr>
      <vt:lpstr>Roboto Black</vt:lpstr>
      <vt:lpstr>Arial</vt:lpstr>
      <vt:lpstr>Bradley Hand ITC</vt:lpstr>
      <vt:lpstr>Calibri</vt:lpstr>
      <vt:lpstr>Calibri Light</vt:lpstr>
      <vt:lpstr>Century Gothic</vt:lpstr>
      <vt:lpstr>Times New Roman</vt:lpstr>
      <vt:lpstr>Wingdings</vt:lpstr>
      <vt:lpstr>Wingdings 3</vt:lpstr>
      <vt:lpstr>Ion Boardroom</vt:lpstr>
      <vt:lpstr>Module 1 Audit Committee</vt:lpstr>
      <vt:lpstr>PowerPoint Presentation</vt:lpstr>
      <vt:lpstr>Five Modules</vt:lpstr>
      <vt:lpstr>Module 1</vt:lpstr>
      <vt:lpstr>Advisory Committee</vt:lpstr>
      <vt:lpstr>PowerPoint Presentation</vt:lpstr>
      <vt:lpstr>Composition</vt:lpstr>
      <vt:lpstr>PowerPoint Presentation</vt:lpstr>
      <vt:lpstr>PowerPoint Presentation</vt:lpstr>
      <vt:lpstr>PowerPoint Presentation</vt:lpstr>
      <vt:lpstr>Overall Role</vt:lpstr>
      <vt:lpstr>PowerPoint Presentation</vt:lpstr>
      <vt:lpstr>Challenges</vt:lpstr>
      <vt:lpstr>PowerPoint Presentation</vt:lpstr>
      <vt:lpstr>PowerPoint Presentation</vt:lpstr>
      <vt:lpstr>PowerPoint Presentation</vt:lpstr>
      <vt:lpstr>PowerPoint Presentation</vt:lpstr>
      <vt:lpstr>PowerPoint Presentation</vt:lpstr>
      <vt:lpstr>The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Cho-MacDonald, Bongsun</cp:lastModifiedBy>
  <cp:revision>60</cp:revision>
  <dcterms:created xsi:type="dcterms:W3CDTF">2019-07-03T17:59:20Z</dcterms:created>
  <dcterms:modified xsi:type="dcterms:W3CDTF">2019-11-04T22:01:25Z</dcterms:modified>
</cp:coreProperties>
</file>